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2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5" d="100"/>
          <a:sy n="95" d="100"/>
        </p:scale>
        <p:origin x="-203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2233D26B-DFC2-4248-8ED0-AD3E108CBDD7}" type="datetime1">
              <a:rPr lang="en-US" smtClean="0"/>
              <a:pPr/>
              <a:t>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94C003-38E8-486A-9BFD-47E55D87241C}" type="datetime1">
              <a:rPr lang="en-US" smtClean="0"/>
              <a:pPr/>
              <a:t>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59EAA3-934B-41DB-B3B1-806F4BE5CC37}" type="datetime1">
              <a:rPr lang="en-US" smtClean="0"/>
              <a:pPr/>
              <a:t>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8F97F932-D99A-4087-BFB1-EA42FAFC8D2C}" type="datetime1">
              <a:rPr lang="en-US" smtClean="0"/>
              <a:pPr/>
              <a:t>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C96367-2F2B-4F6E-ACF4-15FA13738E10}" type="datetime1">
              <a:rPr lang="en-US" smtClean="0"/>
              <a:pPr/>
              <a:t>2/5/18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523C92-45F4-4C30-810D-4886C1BA696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8FB3498D-21C7-408B-8EF5-5B55DEF0BFD5}" type="datetime1">
              <a:rPr lang="en-US" smtClean="0"/>
              <a:pPr/>
              <a:t>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84DB246E-8FD1-42FF-94A4-E4133095C37A}" type="datetime1">
              <a:rPr lang="en-US" smtClean="0"/>
              <a:pPr/>
              <a:t>2/5/18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93939D4-B818-4372-B1EE-7CB6D5BBC74A}" type="datetime1">
              <a:rPr lang="en-US" smtClean="0"/>
              <a:pPr/>
              <a:t>2/5/18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35E438-4D0D-4834-B658-A90420491D98}" type="datetime1">
              <a:rPr lang="en-US" smtClean="0"/>
              <a:pPr/>
              <a:t>2/5/18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F8ADFA-7142-4015-85E6-1712F15FA709}" type="datetime1">
              <a:rPr lang="en-US" smtClean="0"/>
              <a:pPr/>
              <a:t>2/5/18</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A581E0-D653-4D78-A48F-41D80498BC7E}" type="datetime1">
              <a:rPr lang="en-US" smtClean="0"/>
              <a:pPr/>
              <a:t>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B3AFFF1-9C47-49F0-AE12-AF188F3F4E82}" type="datetime1">
              <a:rPr lang="en-US" smtClean="0"/>
              <a:pPr/>
              <a:t>2/5/18</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8237106-F2ED-405E-BC33-CC3CF426205F}"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4729" r:id="rId1"/>
    <p:sldLayoutId id="2147484730" r:id="rId2"/>
    <p:sldLayoutId id="2147484731" r:id="rId3"/>
    <p:sldLayoutId id="2147484732" r:id="rId4"/>
    <p:sldLayoutId id="2147484733" r:id="rId5"/>
    <p:sldLayoutId id="2147484734" r:id="rId6"/>
    <p:sldLayoutId id="2147484735" r:id="rId7"/>
    <p:sldLayoutId id="2147484736" r:id="rId8"/>
    <p:sldLayoutId id="2147484737" r:id="rId9"/>
    <p:sldLayoutId id="2147484738" r:id="rId10"/>
    <p:sldLayoutId id="2147484739" r:id="rId11"/>
  </p:sldLayoutIdLst>
  <p:hf sldNum="0" hdr="0" ft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N329-39</a:t>
            </a:r>
          </a:p>
          <a:p>
            <a:r>
              <a:rPr lang="en-US" dirty="0" smtClean="0"/>
              <a:t>Clay White </a:t>
            </a:r>
          </a:p>
          <a:p>
            <a:endParaRPr lang="en-US" dirty="0"/>
          </a:p>
        </p:txBody>
      </p:sp>
      <p:sp>
        <p:nvSpPr>
          <p:cNvPr id="3" name="Title 2"/>
          <p:cNvSpPr>
            <a:spLocks noGrp="1"/>
          </p:cNvSpPr>
          <p:nvPr>
            <p:ph type="ctrTitle"/>
          </p:nvPr>
        </p:nvSpPr>
        <p:spPr/>
        <p:txBody>
          <a:bodyPr/>
          <a:lstStyle/>
          <a:p>
            <a:r>
              <a:rPr lang="en-US" dirty="0" smtClean="0"/>
              <a:t>Starr motors </a:t>
            </a:r>
            <a:br>
              <a:rPr lang="en-US" dirty="0" smtClean="0"/>
            </a:br>
            <a:r>
              <a:rPr lang="en-US" dirty="0" err="1" smtClean="0"/>
              <a:t>suffolk</a:t>
            </a:r>
            <a:r>
              <a:rPr lang="en-US" dirty="0" smtClean="0"/>
              <a:t>, </a:t>
            </a:r>
            <a:r>
              <a:rPr lang="en-US" dirty="0" err="1" smtClean="0"/>
              <a:t>virginia</a:t>
            </a:r>
            <a:endParaRPr lang="en-US" dirty="0"/>
          </a:p>
        </p:txBody>
      </p:sp>
    </p:spTree>
    <p:extLst>
      <p:ext uri="{BB962C8B-B14F-4D97-AF65-F5344CB8AC3E}">
        <p14:creationId xmlns:p14="http://schemas.microsoft.com/office/powerpoint/2010/main" val="160421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a:t>
            </a:r>
            <a:endParaRPr lang="en-US" dirty="0"/>
          </a:p>
        </p:txBody>
      </p:sp>
      <p:sp>
        <p:nvSpPr>
          <p:cNvPr id="3" name="Content Placeholder 2"/>
          <p:cNvSpPr>
            <a:spLocks noGrp="1"/>
          </p:cNvSpPr>
          <p:nvPr>
            <p:ph sz="quarter" idx="13"/>
          </p:nvPr>
        </p:nvSpPr>
        <p:spPr/>
        <p:txBody>
          <a:bodyPr>
            <a:normAutofit/>
          </a:bodyPr>
          <a:lstStyle/>
          <a:p>
            <a:r>
              <a:rPr lang="en-US" sz="2000" dirty="0" smtClean="0"/>
              <a:t>We have some loyal customers and customer satisfaction seems to be imperative to our service writers.</a:t>
            </a:r>
          </a:p>
          <a:p>
            <a:r>
              <a:rPr lang="en-US" sz="2000" dirty="0" smtClean="0"/>
              <a:t>We have a very experienced staff of writers and techs that know how to diagnose problems, but are also willing to help the younger and less experienced staff get better and train them</a:t>
            </a:r>
          </a:p>
          <a:p>
            <a:r>
              <a:rPr lang="en-US" sz="2000" dirty="0" smtClean="0"/>
              <a:t>We have a solid space for the work to be done with a off road course for jeep branding.</a:t>
            </a:r>
          </a:p>
          <a:p>
            <a:r>
              <a:rPr lang="en-US" sz="2000" dirty="0" smtClean="0"/>
              <a:t>Our service manager has amazing knowledge of the business </a:t>
            </a:r>
          </a:p>
          <a:p>
            <a:endParaRPr lang="en-US" sz="2000" dirty="0" smtClean="0"/>
          </a:p>
        </p:txBody>
      </p:sp>
    </p:spTree>
    <p:extLst>
      <p:ext uri="{BB962C8B-B14F-4D97-AF65-F5344CB8AC3E}">
        <p14:creationId xmlns:p14="http://schemas.microsoft.com/office/powerpoint/2010/main" val="564113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Weaknesses	</a:t>
            </a:r>
            <a:endParaRPr lang="en-US" dirty="0"/>
          </a:p>
        </p:txBody>
      </p:sp>
      <p:sp>
        <p:nvSpPr>
          <p:cNvPr id="3" name="Content Placeholder 2"/>
          <p:cNvSpPr>
            <a:spLocks noGrp="1"/>
          </p:cNvSpPr>
          <p:nvPr>
            <p:ph sz="quarter" idx="13"/>
          </p:nvPr>
        </p:nvSpPr>
        <p:spPr/>
        <p:txBody>
          <a:bodyPr/>
          <a:lstStyle/>
          <a:p>
            <a:r>
              <a:rPr lang="en-US" dirty="0" smtClean="0"/>
              <a:t>Lack of professionalism in certain employees, not making the service department a destination in the dealership</a:t>
            </a:r>
          </a:p>
          <a:p>
            <a:r>
              <a:rPr lang="en-US" dirty="0" smtClean="0"/>
              <a:t>Lack of communication between departments</a:t>
            </a:r>
          </a:p>
          <a:p>
            <a:r>
              <a:rPr lang="en-US" dirty="0" smtClean="0"/>
              <a:t>Service hours do not mirror sales hours</a:t>
            </a:r>
          </a:p>
          <a:p>
            <a:r>
              <a:rPr lang="en-US" dirty="0" smtClean="0"/>
              <a:t>Service writers do not schedule work properly to maximize workflow</a:t>
            </a:r>
          </a:p>
          <a:p>
            <a:r>
              <a:rPr lang="en-US" dirty="0" smtClean="0"/>
              <a:t>Huge service/parts/</a:t>
            </a:r>
            <a:r>
              <a:rPr lang="en-US" dirty="0" err="1" smtClean="0"/>
              <a:t>bodyshop</a:t>
            </a:r>
            <a:r>
              <a:rPr lang="en-US" dirty="0" smtClean="0"/>
              <a:t> disconnect</a:t>
            </a:r>
          </a:p>
          <a:p>
            <a:r>
              <a:rPr lang="en-US" dirty="0" smtClean="0"/>
              <a:t>Employees talking bad about their own business</a:t>
            </a:r>
          </a:p>
          <a:p>
            <a:r>
              <a:rPr lang="en-US" dirty="0" smtClean="0"/>
              <a:t>Lack of productivity in the shop/ lack of pride in the work being done</a:t>
            </a:r>
          </a:p>
          <a:p>
            <a:pPr marL="0" indent="0">
              <a:buNone/>
            </a:pPr>
            <a:endParaRPr lang="en-US" dirty="0" smtClean="0"/>
          </a:p>
        </p:txBody>
      </p:sp>
    </p:spTree>
    <p:extLst>
      <p:ext uri="{BB962C8B-B14F-4D97-AF65-F5344CB8AC3E}">
        <p14:creationId xmlns:p14="http://schemas.microsoft.com/office/powerpoint/2010/main" val="4291334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a:t>
            </a:r>
            <a:endParaRPr lang="en-US" dirty="0"/>
          </a:p>
        </p:txBody>
      </p:sp>
      <p:sp>
        <p:nvSpPr>
          <p:cNvPr id="3" name="Content Placeholder 2"/>
          <p:cNvSpPr>
            <a:spLocks noGrp="1"/>
          </p:cNvSpPr>
          <p:nvPr>
            <p:ph sz="quarter" idx="13"/>
          </p:nvPr>
        </p:nvSpPr>
        <p:spPr/>
        <p:txBody>
          <a:bodyPr/>
          <a:lstStyle/>
          <a:p>
            <a:r>
              <a:rPr lang="en-US" dirty="0" smtClean="0"/>
              <a:t>New marketing campaigns </a:t>
            </a:r>
          </a:p>
          <a:p>
            <a:r>
              <a:rPr lang="en-US" dirty="0" smtClean="0"/>
              <a:t>New young employees willing to learn and grow the business</a:t>
            </a:r>
          </a:p>
          <a:p>
            <a:r>
              <a:rPr lang="en-US" dirty="0" smtClean="0"/>
              <a:t>Installing tire display and a covered service drive</a:t>
            </a:r>
          </a:p>
          <a:p>
            <a:r>
              <a:rPr lang="en-US" dirty="0" smtClean="0"/>
              <a:t>Marketing to people in our own back yard aggressively for service</a:t>
            </a:r>
          </a:p>
          <a:p>
            <a:r>
              <a:rPr lang="en-US" dirty="0" smtClean="0"/>
              <a:t>Reaching out to businesses and showing we can work on any make and have a shuttle to and from their work. </a:t>
            </a:r>
            <a:endParaRPr lang="en-US" dirty="0"/>
          </a:p>
        </p:txBody>
      </p:sp>
    </p:spTree>
    <p:extLst>
      <p:ext uri="{BB962C8B-B14F-4D97-AF65-F5344CB8AC3E}">
        <p14:creationId xmlns:p14="http://schemas.microsoft.com/office/powerpoint/2010/main" val="1484935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Threats</a:t>
            </a:r>
            <a:endParaRPr lang="en-US" dirty="0"/>
          </a:p>
        </p:txBody>
      </p:sp>
      <p:sp>
        <p:nvSpPr>
          <p:cNvPr id="3" name="Content Placeholder 2"/>
          <p:cNvSpPr>
            <a:spLocks noGrp="1"/>
          </p:cNvSpPr>
          <p:nvPr>
            <p:ph sz="quarter" idx="13"/>
          </p:nvPr>
        </p:nvSpPr>
        <p:spPr/>
        <p:txBody>
          <a:bodyPr/>
          <a:lstStyle/>
          <a:p>
            <a:r>
              <a:rPr lang="en-US" dirty="0" smtClean="0"/>
              <a:t>Our entire staff/building/processes are dated. And stuck in their ways. Not willing to change with the times</a:t>
            </a:r>
          </a:p>
          <a:p>
            <a:r>
              <a:rPr lang="en-US" dirty="0" smtClean="0"/>
              <a:t>We lose customers for life in our service department. </a:t>
            </a:r>
          </a:p>
          <a:p>
            <a:r>
              <a:rPr lang="en-US" dirty="0" smtClean="0"/>
              <a:t>Hard to find techs that want to work in our environment with our labor rate being so low</a:t>
            </a:r>
          </a:p>
          <a:p>
            <a:r>
              <a:rPr lang="en-US" dirty="0" smtClean="0"/>
              <a:t>Service doesn't</a:t>
            </a:r>
            <a:r>
              <a:rPr lang="mr-IN" dirty="0" smtClean="0"/>
              <a:t>’</a:t>
            </a:r>
            <a:r>
              <a:rPr lang="en-US" dirty="0" smtClean="0"/>
              <a:t>t try to actually sell, they are just the message man to the customer between the tech.</a:t>
            </a:r>
          </a:p>
          <a:p>
            <a:pPr marL="0" indent="0">
              <a:buNone/>
            </a:pPr>
            <a:endParaRPr lang="en-US" dirty="0"/>
          </a:p>
        </p:txBody>
      </p:sp>
    </p:spTree>
    <p:extLst>
      <p:ext uri="{BB962C8B-B14F-4D97-AF65-F5344CB8AC3E}">
        <p14:creationId xmlns:p14="http://schemas.microsoft.com/office/powerpoint/2010/main" val="1734110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quarter" idx="13"/>
          </p:nvPr>
        </p:nvSpPr>
        <p:spPr/>
        <p:txBody>
          <a:bodyPr/>
          <a:lstStyle/>
          <a:p>
            <a:r>
              <a:rPr lang="en-US" dirty="0" smtClean="0"/>
              <a:t>Increase ELR</a:t>
            </a:r>
          </a:p>
          <a:p>
            <a:r>
              <a:rPr lang="en-US" dirty="0" smtClean="0"/>
              <a:t>Motivate and clean up the service department as a whole</a:t>
            </a:r>
          </a:p>
          <a:p>
            <a:r>
              <a:rPr lang="en-US" dirty="0" smtClean="0"/>
              <a:t>Increase RO’s written with more than one line</a:t>
            </a:r>
          </a:p>
          <a:p>
            <a:r>
              <a:rPr lang="en-US" dirty="0" smtClean="0"/>
              <a:t>Improve gross on labor sales</a:t>
            </a:r>
          </a:p>
          <a:p>
            <a:endParaRPr lang="en-US" dirty="0"/>
          </a:p>
        </p:txBody>
      </p:sp>
    </p:spTree>
    <p:extLst>
      <p:ext uri="{BB962C8B-B14F-4D97-AF65-F5344CB8AC3E}">
        <p14:creationId xmlns:p14="http://schemas.microsoft.com/office/powerpoint/2010/main" val="1203638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a:t>
            </a:r>
            <a:endParaRPr lang="en-US" dirty="0"/>
          </a:p>
        </p:txBody>
      </p:sp>
      <p:sp>
        <p:nvSpPr>
          <p:cNvPr id="3" name="Content Placeholder 2"/>
          <p:cNvSpPr>
            <a:spLocks noGrp="1"/>
          </p:cNvSpPr>
          <p:nvPr>
            <p:ph sz="quarter" idx="13"/>
          </p:nvPr>
        </p:nvSpPr>
        <p:spPr/>
        <p:txBody>
          <a:bodyPr/>
          <a:lstStyle/>
          <a:p>
            <a:r>
              <a:rPr lang="en-US" dirty="0" smtClean="0"/>
              <a:t>Make an environment that is pleasant for the customer. </a:t>
            </a:r>
          </a:p>
          <a:p>
            <a:r>
              <a:rPr lang="en-US" dirty="0" smtClean="0"/>
              <a:t>Meet the customers needs in any way possible</a:t>
            </a:r>
          </a:p>
          <a:p>
            <a:r>
              <a:rPr lang="en-US" dirty="0" smtClean="0"/>
              <a:t>Clean up the shop </a:t>
            </a:r>
          </a:p>
          <a:p>
            <a:r>
              <a:rPr lang="en-US" dirty="0" smtClean="0"/>
              <a:t>Every customer gets a complimentary 16 point check with an advisor right when they walk in the door</a:t>
            </a:r>
          </a:p>
          <a:p>
            <a:r>
              <a:rPr lang="en-US" dirty="0" smtClean="0"/>
              <a:t>Track lost sales for parts mix</a:t>
            </a:r>
          </a:p>
          <a:p>
            <a:r>
              <a:rPr lang="en-US" dirty="0" smtClean="0"/>
              <a:t>Shop meeting to boost morale in the shop completely.</a:t>
            </a:r>
          </a:p>
          <a:p>
            <a:r>
              <a:rPr lang="en-US" dirty="0" smtClean="0"/>
              <a:t>Get everyone on the same page in every department</a:t>
            </a:r>
          </a:p>
          <a:p>
            <a:endParaRPr lang="en-US" dirty="0"/>
          </a:p>
        </p:txBody>
      </p:sp>
    </p:spTree>
    <p:extLst>
      <p:ext uri="{BB962C8B-B14F-4D97-AF65-F5344CB8AC3E}">
        <p14:creationId xmlns:p14="http://schemas.microsoft.com/office/powerpoint/2010/main" val="1053502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a:t>
            </a:r>
            <a:endParaRPr lang="en-US" dirty="0"/>
          </a:p>
        </p:txBody>
      </p:sp>
      <p:sp>
        <p:nvSpPr>
          <p:cNvPr id="3" name="Content Placeholder 2"/>
          <p:cNvSpPr>
            <a:spLocks noGrp="1"/>
          </p:cNvSpPr>
          <p:nvPr>
            <p:ph sz="quarter" idx="13"/>
          </p:nvPr>
        </p:nvSpPr>
        <p:spPr/>
        <p:txBody>
          <a:bodyPr/>
          <a:lstStyle/>
          <a:p>
            <a:r>
              <a:rPr lang="en-US" dirty="0" smtClean="0"/>
              <a:t>Parts pricing guides need to be updated</a:t>
            </a:r>
          </a:p>
          <a:p>
            <a:r>
              <a:rPr lang="en-US" dirty="0" smtClean="0"/>
              <a:t>Discounting by writers and countermen needs to be monitored</a:t>
            </a:r>
          </a:p>
          <a:p>
            <a:r>
              <a:rPr lang="en-US" dirty="0" smtClean="0"/>
              <a:t>Advertise service heavily </a:t>
            </a:r>
          </a:p>
          <a:p>
            <a:r>
              <a:rPr lang="en-US" dirty="0" smtClean="0"/>
              <a:t>Change workflow hours </a:t>
            </a:r>
          </a:p>
          <a:p>
            <a:r>
              <a:rPr lang="en-US" dirty="0" smtClean="0"/>
              <a:t>be at the weekly meeting to help boost morale </a:t>
            </a:r>
          </a:p>
          <a:p>
            <a:r>
              <a:rPr lang="en-US" dirty="0" smtClean="0"/>
              <a:t>Eliminate wasted time spent by techs</a:t>
            </a:r>
          </a:p>
          <a:p>
            <a:r>
              <a:rPr lang="en-US" dirty="0" smtClean="0"/>
              <a:t> </a:t>
            </a:r>
          </a:p>
        </p:txBody>
      </p:sp>
    </p:spTree>
    <p:extLst>
      <p:ext uri="{BB962C8B-B14F-4D97-AF65-F5344CB8AC3E}">
        <p14:creationId xmlns:p14="http://schemas.microsoft.com/office/powerpoint/2010/main" val="2034771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Synopsis </a:t>
            </a:r>
            <a:endParaRPr lang="en-US" dirty="0"/>
          </a:p>
        </p:txBody>
      </p:sp>
      <p:sp>
        <p:nvSpPr>
          <p:cNvPr id="3" name="Content Placeholder 2"/>
          <p:cNvSpPr>
            <a:spLocks noGrp="1"/>
          </p:cNvSpPr>
          <p:nvPr>
            <p:ph sz="quarter" idx="13"/>
          </p:nvPr>
        </p:nvSpPr>
        <p:spPr/>
        <p:txBody>
          <a:bodyPr/>
          <a:lstStyle/>
          <a:p>
            <a:r>
              <a:rPr lang="en-US" dirty="0" smtClean="0"/>
              <a:t>It is apparent that our parts, processes, and proficiency are what seems to be hindering us from making a profit. We need to start from the top and change our processes in how we deal with our customer base to help boost profitability. We need to change the internal rates and make sure we monitor the lost sales and discounting. Customer service and newly upgraded building could help us to draw more people in the service at convenient hours. Handing out the menu sheet will help to show people some of the things we do with our certified techs. All of these things will help us to reach a better fixed absorption rate and to help cut expenses by grossing our way to new heights. We need to monitor our sales and see how it can change our proficiency when we can schedule techs to keep busy throughout the entire day. </a:t>
            </a:r>
            <a:endParaRPr lang="en-US" dirty="0"/>
          </a:p>
        </p:txBody>
      </p:sp>
    </p:spTree>
    <p:extLst>
      <p:ext uri="{BB962C8B-B14F-4D97-AF65-F5344CB8AC3E}">
        <p14:creationId xmlns:p14="http://schemas.microsoft.com/office/powerpoint/2010/main" val="3954782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2400912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Advertising and marketing</a:t>
            </a:r>
            <a:endParaRPr lang="en-US" dirty="0"/>
          </a:p>
        </p:txBody>
      </p:sp>
      <p:sp>
        <p:nvSpPr>
          <p:cNvPr id="3" name="Content Placeholder 2"/>
          <p:cNvSpPr>
            <a:spLocks noGrp="1"/>
          </p:cNvSpPr>
          <p:nvPr>
            <p:ph sz="quarter" idx="13"/>
          </p:nvPr>
        </p:nvSpPr>
        <p:spPr/>
        <p:txBody>
          <a:bodyPr/>
          <a:lstStyle/>
          <a:p>
            <a:r>
              <a:rPr lang="en-US" dirty="0" smtClean="0"/>
              <a:t>The advertising for our dealership, especially our parts and service department has not developed into the world that we live in today. We are located in a super rural town and only have the one CJDR store in our group. </a:t>
            </a:r>
          </a:p>
          <a:p>
            <a:r>
              <a:rPr lang="en-US" dirty="0" smtClean="0"/>
              <a:t>I have implemented a menu that the cashier attaches to every RO that is finalized in the accounting office when the customer pays. This shows how we are competitive in our area and helps people actually see the numbers that we are offering for our services. It was just implemented this calendar year 2018 and I hope to get more tracking on how this will help show that we are competitive with all different independent shops locally.</a:t>
            </a:r>
          </a:p>
          <a:p>
            <a:r>
              <a:rPr lang="en-US" dirty="0" smtClean="0"/>
              <a:t>It has actually really helped to give the people a visual on our potential and market our products. In the flyer there it directs people to our website to get coupons and shows our weekly specials. </a:t>
            </a:r>
            <a:endParaRPr lang="en-US" dirty="0"/>
          </a:p>
        </p:txBody>
      </p:sp>
    </p:spTree>
    <p:extLst>
      <p:ext uri="{BB962C8B-B14F-4D97-AF65-F5344CB8AC3E}">
        <p14:creationId xmlns:p14="http://schemas.microsoft.com/office/powerpoint/2010/main" val="45698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facility</a:t>
            </a:r>
            <a:endParaRPr lang="en-US" dirty="0"/>
          </a:p>
        </p:txBody>
      </p:sp>
      <p:pic>
        <p:nvPicPr>
          <p:cNvPr id="4" name="Content Placeholder 3" descr="Screen Shot 2018-02-05 at 10.35.24 PM.png"/>
          <p:cNvPicPr>
            <a:picLocks noGrp="1" noChangeAspect="1"/>
          </p:cNvPicPr>
          <p:nvPr>
            <p:ph sz="quarter" idx="13"/>
          </p:nvPr>
        </p:nvPicPr>
        <p:blipFill>
          <a:blip r:embed="rId2">
            <a:extLst>
              <a:ext uri="{28A0092B-C50C-407E-A947-70E740481C1C}">
                <a14:useLocalDpi xmlns:a14="http://schemas.microsoft.com/office/drawing/2010/main" val="0"/>
              </a:ext>
            </a:extLst>
          </a:blip>
          <a:srcRect l="-25997" r="-25997"/>
          <a:stretch>
            <a:fillRect/>
          </a:stretch>
        </p:blipFill>
        <p:spPr>
          <a:xfrm>
            <a:off x="-297511" y="1600200"/>
            <a:ext cx="5792010" cy="4114800"/>
          </a:xfrm>
        </p:spPr>
      </p:pic>
      <p:sp>
        <p:nvSpPr>
          <p:cNvPr id="5" name="TextBox 4"/>
          <p:cNvSpPr txBox="1"/>
          <p:nvPr/>
        </p:nvSpPr>
        <p:spPr>
          <a:xfrm>
            <a:off x="4548512" y="2086231"/>
            <a:ext cx="4404684" cy="1477328"/>
          </a:xfrm>
          <a:prstGeom prst="rect">
            <a:avLst/>
          </a:prstGeom>
          <a:noFill/>
        </p:spPr>
        <p:txBody>
          <a:bodyPr wrap="none" rtlCol="0">
            <a:spAutoFit/>
          </a:bodyPr>
          <a:lstStyle/>
          <a:p>
            <a:r>
              <a:rPr lang="en-US" dirty="0" smtClean="0"/>
              <a:t>As you can see our labor sales shows we are </a:t>
            </a:r>
          </a:p>
          <a:p>
            <a:r>
              <a:rPr lang="en-US" dirty="0" smtClean="0"/>
              <a:t>very inefficient in how we use our shop effectively </a:t>
            </a:r>
          </a:p>
          <a:p>
            <a:r>
              <a:rPr lang="en-US" dirty="0"/>
              <a:t>a</a:t>
            </a:r>
            <a:r>
              <a:rPr lang="en-US" dirty="0" smtClean="0"/>
              <a:t>nd how we cannot keep our techs happy with the </a:t>
            </a:r>
          </a:p>
          <a:p>
            <a:r>
              <a:rPr lang="en-US" dirty="0"/>
              <a:t>a</a:t>
            </a:r>
            <a:r>
              <a:rPr lang="en-US" dirty="0" smtClean="0"/>
              <a:t>mount of work for the entire day. </a:t>
            </a:r>
          </a:p>
          <a:p>
            <a:endParaRPr lang="en-US" dirty="0"/>
          </a:p>
        </p:txBody>
      </p:sp>
    </p:spTree>
    <p:extLst>
      <p:ext uri="{BB962C8B-B14F-4D97-AF65-F5344CB8AC3E}">
        <p14:creationId xmlns:p14="http://schemas.microsoft.com/office/powerpoint/2010/main" val="3319078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78890"/>
            <a:ext cx="7924800" cy="1143000"/>
          </a:xfrm>
        </p:spPr>
        <p:txBody>
          <a:bodyPr/>
          <a:lstStyle/>
          <a:p>
            <a:r>
              <a:rPr lang="en-US" dirty="0" smtClean="0"/>
              <a:t>Tech Proficiency</a:t>
            </a:r>
            <a:endParaRPr lang="en-US" dirty="0"/>
          </a:p>
        </p:txBody>
      </p:sp>
      <p:pic>
        <p:nvPicPr>
          <p:cNvPr id="4" name="Content Placeholder 3" descr="Screen Shot 2018-02-05 at 10.40.15 PM.png"/>
          <p:cNvPicPr>
            <a:picLocks noGrp="1" noChangeAspect="1"/>
          </p:cNvPicPr>
          <p:nvPr>
            <p:ph sz="quarter" idx="13"/>
          </p:nvPr>
        </p:nvPicPr>
        <p:blipFill>
          <a:blip r:embed="rId2">
            <a:extLst>
              <a:ext uri="{28A0092B-C50C-407E-A947-70E740481C1C}">
                <a14:useLocalDpi xmlns:a14="http://schemas.microsoft.com/office/drawing/2010/main" val="0"/>
              </a:ext>
            </a:extLst>
          </a:blip>
          <a:srcRect l="-15026" r="-15026"/>
          <a:stretch>
            <a:fillRect/>
          </a:stretch>
        </p:blipFill>
        <p:spPr>
          <a:xfrm>
            <a:off x="-219758" y="1008204"/>
            <a:ext cx="7924800" cy="4114800"/>
          </a:xfrm>
        </p:spPr>
      </p:pic>
      <p:sp>
        <p:nvSpPr>
          <p:cNvPr id="5" name="TextBox 4"/>
          <p:cNvSpPr txBox="1"/>
          <p:nvPr/>
        </p:nvSpPr>
        <p:spPr>
          <a:xfrm>
            <a:off x="0" y="5123004"/>
            <a:ext cx="9108120" cy="1200329"/>
          </a:xfrm>
          <a:prstGeom prst="rect">
            <a:avLst/>
          </a:prstGeom>
          <a:noFill/>
        </p:spPr>
        <p:txBody>
          <a:bodyPr wrap="none" rtlCol="0">
            <a:spAutoFit/>
          </a:bodyPr>
          <a:lstStyle/>
          <a:p>
            <a:r>
              <a:rPr lang="en-US" dirty="0" smtClean="0"/>
              <a:t>The number is obviously skewed by the way we are set up with the internal rate at 50%, which I have been </a:t>
            </a:r>
          </a:p>
          <a:p>
            <a:r>
              <a:rPr lang="en-US" dirty="0" smtClean="0"/>
              <a:t>Pushing the DP to change but without the internal at 50% we would still be only hovering around 74% for</a:t>
            </a:r>
          </a:p>
          <a:p>
            <a:r>
              <a:rPr lang="en-US" dirty="0" smtClean="0"/>
              <a:t>Tech Proficiency. As of right now we are working through a conventional work load, but trying to change up </a:t>
            </a:r>
          </a:p>
          <a:p>
            <a:r>
              <a:rPr lang="en-US" dirty="0"/>
              <a:t>t</a:t>
            </a:r>
            <a:r>
              <a:rPr lang="en-US" dirty="0" smtClean="0"/>
              <a:t>he rotations with the helpers and how involved they are with each seasoned tech.</a:t>
            </a:r>
            <a:endParaRPr lang="en-US" dirty="0"/>
          </a:p>
        </p:txBody>
      </p:sp>
    </p:spTree>
    <p:extLst>
      <p:ext uri="{BB962C8B-B14F-4D97-AF65-F5344CB8AC3E}">
        <p14:creationId xmlns:p14="http://schemas.microsoft.com/office/powerpoint/2010/main" val="780045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department profit(loss) Center</a:t>
            </a:r>
            <a:endParaRPr lang="en-US" dirty="0"/>
          </a:p>
        </p:txBody>
      </p:sp>
      <p:pic>
        <p:nvPicPr>
          <p:cNvPr id="6" name="Picture 5" descr="Screen Shot 2018-02-05 at 10.51.2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379061"/>
            <a:ext cx="7614623" cy="3426580"/>
          </a:xfrm>
          <a:prstGeom prst="rect">
            <a:avLst/>
          </a:prstGeom>
        </p:spPr>
      </p:pic>
      <p:sp>
        <p:nvSpPr>
          <p:cNvPr id="8" name="TextBox 7"/>
          <p:cNvSpPr txBox="1"/>
          <p:nvPr/>
        </p:nvSpPr>
        <p:spPr>
          <a:xfrm>
            <a:off x="609600" y="5157268"/>
            <a:ext cx="8813268" cy="1200329"/>
          </a:xfrm>
          <a:prstGeom prst="rect">
            <a:avLst/>
          </a:prstGeom>
          <a:noFill/>
        </p:spPr>
        <p:txBody>
          <a:bodyPr wrap="none" rtlCol="0">
            <a:spAutoFit/>
          </a:bodyPr>
          <a:lstStyle/>
          <a:p>
            <a:r>
              <a:rPr lang="en-US" dirty="0" smtClean="0"/>
              <a:t>Obviously our expense is outweighing our gross. We need to make incremental changes to our </a:t>
            </a:r>
          </a:p>
          <a:p>
            <a:r>
              <a:rPr lang="en-US" dirty="0" smtClean="0"/>
              <a:t>Processes from the top, down. It is actually embarrassing to see how we can lose money on something</a:t>
            </a:r>
          </a:p>
          <a:p>
            <a:r>
              <a:rPr lang="en-US" dirty="0" smtClean="0"/>
              <a:t>Like labor which we should be grossing 75% on. We are not efficient or productive and</a:t>
            </a:r>
          </a:p>
          <a:p>
            <a:r>
              <a:rPr lang="en-US" dirty="0" smtClean="0"/>
              <a:t> the feuds between our departments need to change. </a:t>
            </a:r>
          </a:p>
        </p:txBody>
      </p:sp>
    </p:spTree>
    <p:extLst>
      <p:ext uri="{BB962C8B-B14F-4D97-AF65-F5344CB8AC3E}">
        <p14:creationId xmlns:p14="http://schemas.microsoft.com/office/powerpoint/2010/main" val="2180036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department sales and gross</a:t>
            </a:r>
            <a:endParaRPr lang="en-US" dirty="0"/>
          </a:p>
        </p:txBody>
      </p:sp>
      <p:pic>
        <p:nvPicPr>
          <p:cNvPr id="6" name="Picture 5" descr="Screen Shot 2018-02-05 at 10.46.4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025" y="1586440"/>
            <a:ext cx="8412319" cy="3387191"/>
          </a:xfrm>
          <a:prstGeom prst="rect">
            <a:avLst/>
          </a:prstGeom>
        </p:spPr>
      </p:pic>
      <p:sp>
        <p:nvSpPr>
          <p:cNvPr id="7" name="TextBox 6"/>
          <p:cNvSpPr txBox="1"/>
          <p:nvPr/>
        </p:nvSpPr>
        <p:spPr>
          <a:xfrm>
            <a:off x="270025" y="5103673"/>
            <a:ext cx="8961708" cy="1754327"/>
          </a:xfrm>
          <a:prstGeom prst="rect">
            <a:avLst/>
          </a:prstGeom>
          <a:noFill/>
        </p:spPr>
        <p:txBody>
          <a:bodyPr wrap="none" rtlCol="0">
            <a:spAutoFit/>
          </a:bodyPr>
          <a:lstStyle/>
          <a:p>
            <a:r>
              <a:rPr lang="en-US" dirty="0" smtClean="0"/>
              <a:t>I see a lot of grossing and sales opportunities in the little calculation because you can see how warranty</a:t>
            </a:r>
          </a:p>
          <a:p>
            <a:r>
              <a:rPr lang="en-US" dirty="0" smtClean="0"/>
              <a:t> is grossing very highly and we need to take advantage of the warranties that are out there and call those</a:t>
            </a:r>
          </a:p>
          <a:p>
            <a:r>
              <a:rPr lang="en-US" dirty="0" smtClean="0"/>
              <a:t> customers. Also we can see that we need to make a lot more sales to be where we want to be for</a:t>
            </a:r>
          </a:p>
          <a:p>
            <a:r>
              <a:rPr lang="en-US" dirty="0" smtClean="0"/>
              <a:t> the expenses in the slide prior. We could double customer sales if we had the right plans and</a:t>
            </a:r>
          </a:p>
          <a:p>
            <a:r>
              <a:rPr lang="en-US" dirty="0" smtClean="0"/>
              <a:t> processes in place to exceed customers expectations.</a:t>
            </a:r>
          </a:p>
          <a:p>
            <a:endParaRPr lang="en-US" dirty="0"/>
          </a:p>
        </p:txBody>
      </p:sp>
    </p:spTree>
    <p:extLst>
      <p:ext uri="{BB962C8B-B14F-4D97-AF65-F5344CB8AC3E}">
        <p14:creationId xmlns:p14="http://schemas.microsoft.com/office/powerpoint/2010/main" val="893832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skills</a:t>
            </a:r>
            <a:endParaRPr lang="en-US" dirty="0"/>
          </a:p>
        </p:txBody>
      </p:sp>
      <p:sp>
        <p:nvSpPr>
          <p:cNvPr id="3" name="Content Placeholder 2"/>
          <p:cNvSpPr>
            <a:spLocks noGrp="1"/>
          </p:cNvSpPr>
          <p:nvPr>
            <p:ph sz="quarter" idx="13"/>
          </p:nvPr>
        </p:nvSpPr>
        <p:spPr/>
        <p:txBody>
          <a:bodyPr/>
          <a:lstStyle/>
          <a:p>
            <a:r>
              <a:rPr lang="en-US" dirty="0" smtClean="0"/>
              <a:t>Between our fixed ops departments, we seem to be lacking major communication skills.</a:t>
            </a:r>
          </a:p>
          <a:p>
            <a:r>
              <a:rPr lang="en-US" dirty="0" smtClean="0"/>
              <a:t>We need to come together as a team and it starts from the top. Not everyone can be the head chef in the kitchen especially when a car touches so many different departments when it comes in for service. Our managers need to be on the same page at all times and have open lines of communication and not undermine one another in a spiteful manner. </a:t>
            </a:r>
            <a:endParaRPr lang="en-US" dirty="0"/>
          </a:p>
          <a:p>
            <a:r>
              <a:rPr lang="en-US" dirty="0" smtClean="0"/>
              <a:t>Communication needs to be the main goal for our dealership this year, because we are struggling without the proper guidelines for communication being set.</a:t>
            </a:r>
            <a:endParaRPr lang="en-US" dirty="0"/>
          </a:p>
        </p:txBody>
      </p:sp>
    </p:spTree>
    <p:extLst>
      <p:ext uri="{BB962C8B-B14F-4D97-AF65-F5344CB8AC3E}">
        <p14:creationId xmlns:p14="http://schemas.microsoft.com/office/powerpoint/2010/main" val="1397647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tools</a:t>
            </a:r>
            <a:endParaRPr lang="en-US" dirty="0"/>
          </a:p>
        </p:txBody>
      </p:sp>
      <p:sp>
        <p:nvSpPr>
          <p:cNvPr id="3" name="Content Placeholder 2"/>
          <p:cNvSpPr>
            <a:spLocks noGrp="1"/>
          </p:cNvSpPr>
          <p:nvPr>
            <p:ph sz="quarter" idx="13"/>
          </p:nvPr>
        </p:nvSpPr>
        <p:spPr/>
        <p:txBody>
          <a:bodyPr/>
          <a:lstStyle/>
          <a:p>
            <a:r>
              <a:rPr lang="en-US" dirty="0" smtClean="0"/>
              <a:t>Literally our specialty tools are right out in the middle of our service lane entrance and close to our customer lounge. I don</a:t>
            </a:r>
            <a:r>
              <a:rPr lang="mr-IN" dirty="0" smtClean="0"/>
              <a:t>’</a:t>
            </a:r>
            <a:r>
              <a:rPr lang="en-US" dirty="0" smtClean="0"/>
              <a:t>t get it! </a:t>
            </a:r>
          </a:p>
          <a:p>
            <a:r>
              <a:rPr lang="en-US" dirty="0" smtClean="0"/>
              <a:t>I have done a lot of organizing and came up with a system so people are help accountable when grabbing the tools that are meant for the entire shop and not just for that one bay. </a:t>
            </a:r>
          </a:p>
          <a:p>
            <a:r>
              <a:rPr lang="en-US" dirty="0" smtClean="0"/>
              <a:t>We have a system where a sticky note has to be placed in the spot where the special tool goes with the name of the tech and the RO that is opened for the use of that tool. It holds each tech accountable for taking the tools so others aren’t wasting time looking/asking for the tool they need to finish the job.</a:t>
            </a:r>
            <a:endParaRPr lang="en-US" dirty="0"/>
          </a:p>
        </p:txBody>
      </p:sp>
    </p:spTree>
    <p:extLst>
      <p:ext uri="{BB962C8B-B14F-4D97-AF65-F5344CB8AC3E}">
        <p14:creationId xmlns:p14="http://schemas.microsoft.com/office/powerpoint/2010/main" val="1213488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96862"/>
            <a:ext cx="7924800" cy="1143000"/>
          </a:xfrm>
        </p:spPr>
        <p:txBody>
          <a:bodyPr/>
          <a:lstStyle/>
          <a:p>
            <a:r>
              <a:rPr lang="en-US" dirty="0" smtClean="0"/>
              <a:t>RO Analysis</a:t>
            </a:r>
            <a:endParaRPr lang="en-US" dirty="0"/>
          </a:p>
        </p:txBody>
      </p:sp>
      <p:pic>
        <p:nvPicPr>
          <p:cNvPr id="4" name="Picture 3" descr="Screen Shot 2018-02-05 at 11.15.46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653" y="833355"/>
            <a:ext cx="6034505" cy="5114748"/>
          </a:xfrm>
          <a:prstGeom prst="rect">
            <a:avLst/>
          </a:prstGeom>
        </p:spPr>
      </p:pic>
      <p:sp>
        <p:nvSpPr>
          <p:cNvPr id="5" name="TextBox 4"/>
          <p:cNvSpPr txBox="1"/>
          <p:nvPr/>
        </p:nvSpPr>
        <p:spPr>
          <a:xfrm>
            <a:off x="6283159" y="1149684"/>
            <a:ext cx="2860842" cy="4524316"/>
          </a:xfrm>
          <a:prstGeom prst="rect">
            <a:avLst/>
          </a:prstGeom>
          <a:noFill/>
        </p:spPr>
        <p:txBody>
          <a:bodyPr wrap="square" rtlCol="0">
            <a:spAutoFit/>
          </a:bodyPr>
          <a:lstStyle/>
          <a:p>
            <a:r>
              <a:rPr lang="en-US" dirty="0" smtClean="0"/>
              <a:t>I really wish we could get our ELR to somewhat match our Target Labor rate which would be above the warranty rate so we could ask for labor rate increases every 6 months to a year. But because of how we have our internal rate right now it will never be close. We have way too many one time repair orders with little to no money being made. We need to change how we market and make sure we do the inspection with the customer right when they walk in the door. </a:t>
            </a:r>
            <a:endParaRPr lang="en-US" dirty="0"/>
          </a:p>
        </p:txBody>
      </p:sp>
    </p:spTree>
    <p:extLst>
      <p:ext uri="{BB962C8B-B14F-4D97-AF65-F5344CB8AC3E}">
        <p14:creationId xmlns:p14="http://schemas.microsoft.com/office/powerpoint/2010/main" val="1190286786"/>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87</TotalTime>
  <Words>1373</Words>
  <Application>Microsoft Macintosh PowerPoint</Application>
  <PresentationFormat>On-screen Show (4:3)</PresentationFormat>
  <Paragraphs>85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Horizon</vt:lpstr>
      <vt:lpstr>Starr motors  suffolk, virginia</vt:lpstr>
      <vt:lpstr>Advertising and marketing</vt:lpstr>
      <vt:lpstr>facility</vt:lpstr>
      <vt:lpstr>Tech Proficiency</vt:lpstr>
      <vt:lpstr>Service department profit(loss) Center</vt:lpstr>
      <vt:lpstr>Service department sales and gross</vt:lpstr>
      <vt:lpstr>Communication skills</vt:lpstr>
      <vt:lpstr>Special tools</vt:lpstr>
      <vt:lpstr>RO Analysis</vt:lpstr>
      <vt:lpstr>Strengths</vt:lpstr>
      <vt:lpstr>Weaknesses </vt:lpstr>
      <vt:lpstr>opportunities</vt:lpstr>
      <vt:lpstr>Threats</vt:lpstr>
      <vt:lpstr>objectives</vt:lpstr>
      <vt:lpstr>Strategies</vt:lpstr>
      <vt:lpstr>tactics</vt:lpstr>
      <vt:lpstr>Synopsis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Starr motors  suffolk, virginia</dc:title>
  <dc:creator>Clay White</dc:creator>
  <cp:lastModifiedBy>Clay White</cp:lastModifiedBy>
  <cp:revision>4</cp:revision>
  <dcterms:created xsi:type="dcterms:W3CDTF">2018-02-06T03:16:40Z</dcterms:created>
  <dcterms:modified xsi:type="dcterms:W3CDTF">2018-02-06T04:51:50Z</dcterms:modified>
</cp:coreProperties>
</file>