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notesMasterIdLst>
    <p:notesMasterId r:id="rId12"/>
  </p:notesMasterIdLst>
  <p:sldIdLst>
    <p:sldId id="256" r:id="rId2"/>
    <p:sldId id="374" r:id="rId3"/>
    <p:sldId id="364" r:id="rId4"/>
    <p:sldId id="376" r:id="rId5"/>
    <p:sldId id="381" r:id="rId6"/>
    <p:sldId id="378" r:id="rId7"/>
    <p:sldId id="379" r:id="rId8"/>
    <p:sldId id="377" r:id="rId9"/>
    <p:sldId id="380" r:id="rId10"/>
    <p:sldId id="351" r:id="rId11"/>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91" autoAdjust="0"/>
    <p:restoredTop sz="92575" autoAdjust="0"/>
  </p:normalViewPr>
  <p:slideViewPr>
    <p:cSldViewPr>
      <p:cViewPr varScale="1">
        <p:scale>
          <a:sx n="103" d="100"/>
          <a:sy n="103" d="100"/>
        </p:scale>
        <p:origin x="1254" y="11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749B5B9C-B97A-4222-8297-578640398D9D}" type="datetimeFigureOut">
              <a:rPr lang="en-US" smtClean="0"/>
              <a:t>7/31/2017</a:t>
            </a:fld>
            <a:endParaRPr lang="en-US" dirty="0"/>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D7585ABA-3088-4C34-B0FC-BCAF5FBB10F1}" type="slidenum">
              <a:rPr lang="en-US" smtClean="0"/>
              <a:t>‹#›</a:t>
            </a:fld>
            <a:endParaRPr lang="en-US" dirty="0"/>
          </a:p>
        </p:txBody>
      </p:sp>
    </p:spTree>
    <p:extLst>
      <p:ext uri="{BB962C8B-B14F-4D97-AF65-F5344CB8AC3E}">
        <p14:creationId xmlns:p14="http://schemas.microsoft.com/office/powerpoint/2010/main" val="20890134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D53BB0DB-C0CF-4E49-89DB-9C96093A89CA}" type="datetimeFigureOut">
              <a:rPr lang="en-US" smtClean="0"/>
              <a:t>7/31/2017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31E1449-F66A-44F1-9AB1-807B21A26C61}" type="slidenum">
              <a:rPr lang="en-US" smtClean="0"/>
              <a:t>‹#›</a:t>
            </a:fld>
            <a:endParaRPr lang="en-US" dirty="0"/>
          </a:p>
        </p:txBody>
      </p:sp>
    </p:spTree>
    <p:extLst>
      <p:ext uri="{BB962C8B-B14F-4D97-AF65-F5344CB8AC3E}">
        <p14:creationId xmlns:p14="http://schemas.microsoft.com/office/powerpoint/2010/main" val="24206053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53BB0DB-C0CF-4E49-89DB-9C96093A89CA}" type="datetimeFigureOut">
              <a:rPr lang="en-US" smtClean="0"/>
              <a:t>7/31/2017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31E1449-F66A-44F1-9AB1-807B21A26C61}" type="slidenum">
              <a:rPr lang="en-US" smtClean="0"/>
              <a:t>‹#›</a:t>
            </a:fld>
            <a:endParaRPr lang="en-US" dirty="0"/>
          </a:p>
        </p:txBody>
      </p:sp>
    </p:spTree>
    <p:extLst>
      <p:ext uri="{BB962C8B-B14F-4D97-AF65-F5344CB8AC3E}">
        <p14:creationId xmlns:p14="http://schemas.microsoft.com/office/powerpoint/2010/main" val="28230077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53BB0DB-C0CF-4E49-89DB-9C96093A89CA}" type="datetimeFigureOut">
              <a:rPr lang="en-US" smtClean="0"/>
              <a:t>7/31/2017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31E1449-F66A-44F1-9AB1-807B21A26C61}" type="slidenum">
              <a:rPr lang="en-US" smtClean="0"/>
              <a:t>‹#›</a:t>
            </a:fld>
            <a:endParaRPr lang="en-US" dirty="0"/>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9350508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53BB0DB-C0CF-4E49-89DB-9C96093A89CA}" type="datetimeFigureOut">
              <a:rPr lang="en-US" smtClean="0"/>
              <a:t>7/31/2017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31E1449-F66A-44F1-9AB1-807B21A26C61}" type="slidenum">
              <a:rPr lang="en-US" smtClean="0"/>
              <a:t>‹#›</a:t>
            </a:fld>
            <a:endParaRPr lang="en-US" dirty="0"/>
          </a:p>
        </p:txBody>
      </p:sp>
    </p:spTree>
    <p:extLst>
      <p:ext uri="{BB962C8B-B14F-4D97-AF65-F5344CB8AC3E}">
        <p14:creationId xmlns:p14="http://schemas.microsoft.com/office/powerpoint/2010/main" val="14204353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53BB0DB-C0CF-4E49-89DB-9C96093A89CA}" type="datetimeFigureOut">
              <a:rPr lang="en-US" smtClean="0"/>
              <a:t>7/31/2017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31E1449-F66A-44F1-9AB1-807B21A26C61}" type="slidenum">
              <a:rPr lang="en-US" smtClean="0"/>
              <a:t>‹#›</a:t>
            </a:fld>
            <a:endParaRPr lang="en-US" dirty="0"/>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94056222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53BB0DB-C0CF-4E49-89DB-9C96093A89CA}" type="datetimeFigureOut">
              <a:rPr lang="en-US" smtClean="0"/>
              <a:t>7/31/2017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31E1449-F66A-44F1-9AB1-807B21A26C61}" type="slidenum">
              <a:rPr lang="en-US" smtClean="0"/>
              <a:t>‹#›</a:t>
            </a:fld>
            <a:endParaRPr lang="en-US" dirty="0"/>
          </a:p>
        </p:txBody>
      </p:sp>
    </p:spTree>
    <p:extLst>
      <p:ext uri="{BB962C8B-B14F-4D97-AF65-F5344CB8AC3E}">
        <p14:creationId xmlns:p14="http://schemas.microsoft.com/office/powerpoint/2010/main" val="28917202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53BB0DB-C0CF-4E49-89DB-9C96093A89CA}" type="datetimeFigureOut">
              <a:rPr lang="en-US" smtClean="0"/>
              <a:t>7/31/2017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31E1449-F66A-44F1-9AB1-807B21A26C61}" type="slidenum">
              <a:rPr lang="en-US" smtClean="0"/>
              <a:t>‹#›</a:t>
            </a:fld>
            <a:endParaRPr lang="en-US" dirty="0"/>
          </a:p>
        </p:txBody>
      </p:sp>
    </p:spTree>
    <p:extLst>
      <p:ext uri="{BB962C8B-B14F-4D97-AF65-F5344CB8AC3E}">
        <p14:creationId xmlns:p14="http://schemas.microsoft.com/office/powerpoint/2010/main" val="366544454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53BB0DB-C0CF-4E49-89DB-9C96093A89CA}" type="datetimeFigureOut">
              <a:rPr lang="en-US" smtClean="0"/>
              <a:t>7/31/2017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31E1449-F66A-44F1-9AB1-807B21A26C61}" type="slidenum">
              <a:rPr lang="en-US" smtClean="0"/>
              <a:t>‹#›</a:t>
            </a:fld>
            <a:endParaRPr lang="en-US" dirty="0"/>
          </a:p>
        </p:txBody>
      </p:sp>
    </p:spTree>
    <p:extLst>
      <p:ext uri="{BB962C8B-B14F-4D97-AF65-F5344CB8AC3E}">
        <p14:creationId xmlns:p14="http://schemas.microsoft.com/office/powerpoint/2010/main" val="38934310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53BB0DB-C0CF-4E49-89DB-9C96093A89CA}" type="datetimeFigureOut">
              <a:rPr lang="en-US" smtClean="0"/>
              <a:t>7/31/2017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31E1449-F66A-44F1-9AB1-807B21A26C61}" type="slidenum">
              <a:rPr lang="en-US" smtClean="0"/>
              <a:t>‹#›</a:t>
            </a:fld>
            <a:endParaRPr lang="en-US" dirty="0"/>
          </a:p>
        </p:txBody>
      </p:sp>
    </p:spTree>
    <p:extLst>
      <p:ext uri="{BB962C8B-B14F-4D97-AF65-F5344CB8AC3E}">
        <p14:creationId xmlns:p14="http://schemas.microsoft.com/office/powerpoint/2010/main" val="23857731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53BB0DB-C0CF-4E49-89DB-9C96093A89CA}" type="datetimeFigureOut">
              <a:rPr lang="en-US" smtClean="0"/>
              <a:t>7/31/2017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31E1449-F66A-44F1-9AB1-807B21A26C61}" type="slidenum">
              <a:rPr lang="en-US" smtClean="0"/>
              <a:t>‹#›</a:t>
            </a:fld>
            <a:endParaRPr lang="en-US" dirty="0"/>
          </a:p>
        </p:txBody>
      </p:sp>
    </p:spTree>
    <p:extLst>
      <p:ext uri="{BB962C8B-B14F-4D97-AF65-F5344CB8AC3E}">
        <p14:creationId xmlns:p14="http://schemas.microsoft.com/office/powerpoint/2010/main" val="13746544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53BB0DB-C0CF-4E49-89DB-9C96093A89CA}" type="datetimeFigureOut">
              <a:rPr lang="en-US" smtClean="0"/>
              <a:t>7/31/2017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31E1449-F66A-44F1-9AB1-807B21A26C61}" type="slidenum">
              <a:rPr lang="en-US" smtClean="0"/>
              <a:t>‹#›</a:t>
            </a:fld>
            <a:endParaRPr lang="en-US" dirty="0"/>
          </a:p>
        </p:txBody>
      </p:sp>
    </p:spTree>
    <p:extLst>
      <p:ext uri="{BB962C8B-B14F-4D97-AF65-F5344CB8AC3E}">
        <p14:creationId xmlns:p14="http://schemas.microsoft.com/office/powerpoint/2010/main" val="12624334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53BB0DB-C0CF-4E49-89DB-9C96093A89CA}" type="datetimeFigureOut">
              <a:rPr lang="en-US" smtClean="0"/>
              <a:t>7/31/2017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031E1449-F66A-44F1-9AB1-807B21A26C61}" type="slidenum">
              <a:rPr lang="en-US" smtClean="0"/>
              <a:t>‹#›</a:t>
            </a:fld>
            <a:endParaRPr lang="en-US" dirty="0"/>
          </a:p>
        </p:txBody>
      </p:sp>
    </p:spTree>
    <p:extLst>
      <p:ext uri="{BB962C8B-B14F-4D97-AF65-F5344CB8AC3E}">
        <p14:creationId xmlns:p14="http://schemas.microsoft.com/office/powerpoint/2010/main" val="20833035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53BB0DB-C0CF-4E49-89DB-9C96093A89CA}" type="datetimeFigureOut">
              <a:rPr lang="en-US" smtClean="0"/>
              <a:t>7/31/2017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031E1449-F66A-44F1-9AB1-807B21A26C61}" type="slidenum">
              <a:rPr lang="en-US" smtClean="0"/>
              <a:t>‹#›</a:t>
            </a:fld>
            <a:endParaRPr lang="en-US" dirty="0"/>
          </a:p>
        </p:txBody>
      </p:sp>
    </p:spTree>
    <p:extLst>
      <p:ext uri="{BB962C8B-B14F-4D97-AF65-F5344CB8AC3E}">
        <p14:creationId xmlns:p14="http://schemas.microsoft.com/office/powerpoint/2010/main" val="41994356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53BB0DB-C0CF-4E49-89DB-9C96093A89CA}" type="datetimeFigureOut">
              <a:rPr lang="en-US" smtClean="0"/>
              <a:t>7/31/2017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031E1449-F66A-44F1-9AB1-807B21A26C61}" type="slidenum">
              <a:rPr lang="en-US" smtClean="0"/>
              <a:t>‹#›</a:t>
            </a:fld>
            <a:endParaRPr lang="en-US" dirty="0"/>
          </a:p>
        </p:txBody>
      </p:sp>
    </p:spTree>
    <p:extLst>
      <p:ext uri="{BB962C8B-B14F-4D97-AF65-F5344CB8AC3E}">
        <p14:creationId xmlns:p14="http://schemas.microsoft.com/office/powerpoint/2010/main" val="1956231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53BB0DB-C0CF-4E49-89DB-9C96093A89CA}" type="datetimeFigureOut">
              <a:rPr lang="en-US" smtClean="0"/>
              <a:t>7/31/2017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31E1449-F66A-44F1-9AB1-807B21A26C61}" type="slidenum">
              <a:rPr lang="en-US" smtClean="0"/>
              <a:t>‹#›</a:t>
            </a:fld>
            <a:endParaRPr lang="en-US" dirty="0"/>
          </a:p>
        </p:txBody>
      </p:sp>
    </p:spTree>
    <p:extLst>
      <p:ext uri="{BB962C8B-B14F-4D97-AF65-F5344CB8AC3E}">
        <p14:creationId xmlns:p14="http://schemas.microsoft.com/office/powerpoint/2010/main" val="13831935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smtClean="0"/>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53BB0DB-C0CF-4E49-89DB-9C96093A89CA}" type="datetimeFigureOut">
              <a:rPr lang="en-US" smtClean="0"/>
              <a:t>7/31/2017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31E1449-F66A-44F1-9AB1-807B21A26C61}" type="slidenum">
              <a:rPr lang="en-US" smtClean="0"/>
              <a:t>‹#›</a:t>
            </a:fld>
            <a:endParaRPr lang="en-US" dirty="0"/>
          </a:p>
        </p:txBody>
      </p:sp>
    </p:spTree>
    <p:extLst>
      <p:ext uri="{BB962C8B-B14F-4D97-AF65-F5344CB8AC3E}">
        <p14:creationId xmlns:p14="http://schemas.microsoft.com/office/powerpoint/2010/main" val="23864694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53BB0DB-C0CF-4E49-89DB-9C96093A89CA}" type="datetimeFigureOut">
              <a:rPr lang="en-US" smtClean="0"/>
              <a:t>7/31/2017</a:t>
            </a:fld>
            <a:endParaRPr lang="en-US" dirty="0"/>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031E1449-F66A-44F1-9AB1-807B21A26C61}" type="slidenum">
              <a:rPr lang="en-US" smtClean="0"/>
              <a:t>‹#›</a:t>
            </a:fld>
            <a:endParaRPr lang="en-US" dirty="0"/>
          </a:p>
        </p:txBody>
      </p:sp>
    </p:spTree>
    <p:extLst>
      <p:ext uri="{BB962C8B-B14F-4D97-AF65-F5344CB8AC3E}">
        <p14:creationId xmlns:p14="http://schemas.microsoft.com/office/powerpoint/2010/main" val="2426965830"/>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286000"/>
            <a:ext cx="7772400" cy="1314451"/>
          </a:xfrm>
        </p:spPr>
        <p:txBody>
          <a:bodyPr>
            <a:normAutofit fontScale="90000"/>
          </a:bodyPr>
          <a:lstStyle/>
          <a:p>
            <a:r>
              <a:rPr lang="en-US" dirty="0" smtClean="0">
                <a:solidFill>
                  <a:schemeClr val="tx1"/>
                </a:solidFill>
              </a:rPr>
              <a:t>SWOT Analysis</a:t>
            </a:r>
            <a:r>
              <a:rPr lang="en-US" dirty="0" smtClean="0">
                <a:solidFill>
                  <a:schemeClr val="bg1"/>
                </a:solidFill>
              </a:rPr>
              <a:t/>
            </a:r>
            <a:br>
              <a:rPr lang="en-US" dirty="0" smtClean="0">
                <a:solidFill>
                  <a:schemeClr val="bg1"/>
                </a:solidFill>
              </a:rPr>
            </a:br>
            <a:r>
              <a:rPr lang="en-US" dirty="0" smtClean="0">
                <a:solidFill>
                  <a:schemeClr val="tx1"/>
                </a:solidFill>
              </a:rPr>
              <a:t>NADA 2017</a:t>
            </a:r>
            <a:endParaRPr lang="en-US" dirty="0">
              <a:solidFill>
                <a:schemeClr val="tx1"/>
              </a:solidFill>
            </a:endParaRPr>
          </a:p>
        </p:txBody>
      </p:sp>
      <p:sp>
        <p:nvSpPr>
          <p:cNvPr id="3" name="Subtitle 2"/>
          <p:cNvSpPr>
            <a:spLocks noGrp="1"/>
          </p:cNvSpPr>
          <p:nvPr>
            <p:ph type="subTitle" idx="1"/>
          </p:nvPr>
        </p:nvSpPr>
        <p:spPr/>
        <p:txBody>
          <a:bodyPr/>
          <a:lstStyle/>
          <a:p>
            <a:r>
              <a:rPr lang="en-US" dirty="0" smtClean="0"/>
              <a:t>	</a:t>
            </a:r>
          </a:p>
          <a:p>
            <a:r>
              <a:rPr lang="en-US" dirty="0" smtClean="0"/>
              <a:t>	</a:t>
            </a:r>
          </a:p>
          <a:p>
            <a:endParaRPr lang="en-US" dirty="0"/>
          </a:p>
        </p:txBody>
      </p:sp>
      <p:pic>
        <p:nvPicPr>
          <p:cNvPr id="1026" name="Picture 2" descr="image00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661" y="6019800"/>
            <a:ext cx="1685925" cy="71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3757473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Synopsis</a:t>
            </a:r>
            <a:endParaRPr lang="en-US" dirty="0"/>
          </a:p>
        </p:txBody>
      </p:sp>
      <p:sp>
        <p:nvSpPr>
          <p:cNvPr id="5" name="Content Placeholder 4"/>
          <p:cNvSpPr>
            <a:spLocks noGrp="1"/>
          </p:cNvSpPr>
          <p:nvPr>
            <p:ph idx="1"/>
          </p:nvPr>
        </p:nvSpPr>
        <p:spPr/>
        <p:txBody>
          <a:bodyPr/>
          <a:lstStyle/>
          <a:p>
            <a:r>
              <a:rPr lang="en-US" dirty="0" smtClean="0"/>
              <a:t>A key strength of any store comes from it’s staff. It is clear that we have a strong and dedicated staff here who really care about our clientele. We need to continue to nurture our current members for growth as well as to look at adding new valuable members to our team.</a:t>
            </a:r>
          </a:p>
          <a:p>
            <a:r>
              <a:rPr lang="en-US" dirty="0" smtClean="0"/>
              <a:t>Extended service hours will continue to add to CSI and help keep a standard of high customer loyalty and retention. </a:t>
            </a:r>
          </a:p>
          <a:p>
            <a:r>
              <a:rPr lang="en-US" dirty="0" smtClean="0"/>
              <a:t>The addition of a quick lube team, a line technician and a service advisor will add a consistent increase to daily repair orders and be an increase to gross profit.</a:t>
            </a:r>
            <a:endParaRPr lang="en-US" dirty="0"/>
          </a:p>
        </p:txBody>
      </p:sp>
    </p:spTree>
    <p:extLst>
      <p:ext uri="{BB962C8B-B14F-4D97-AF65-F5344CB8AC3E}">
        <p14:creationId xmlns:p14="http://schemas.microsoft.com/office/powerpoint/2010/main" val="31945113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dirty="0" smtClean="0">
                <a:solidFill>
                  <a:schemeClr val="tx1"/>
                </a:solidFill>
              </a:rPr>
              <a:t>Strengths</a:t>
            </a:r>
            <a:br>
              <a:rPr lang="en-US" sz="4000" dirty="0" smtClean="0">
                <a:solidFill>
                  <a:schemeClr val="tx1"/>
                </a:solidFill>
              </a:rPr>
            </a:br>
            <a:r>
              <a:rPr lang="en-US" sz="2400" dirty="0">
                <a:solidFill>
                  <a:schemeClr val="tx1"/>
                </a:solidFill>
              </a:rPr>
              <a:t/>
            </a:r>
            <a:br>
              <a:rPr lang="en-US" sz="2400" dirty="0">
                <a:solidFill>
                  <a:schemeClr val="tx1"/>
                </a:solidFill>
              </a:rPr>
            </a:br>
            <a:r>
              <a:rPr lang="en-US" sz="2400" dirty="0" smtClean="0">
                <a:solidFill>
                  <a:schemeClr val="tx1"/>
                </a:solidFill>
              </a:rPr>
              <a:t/>
            </a:r>
            <a:br>
              <a:rPr lang="en-US" sz="2400" dirty="0" smtClean="0">
                <a:solidFill>
                  <a:schemeClr val="tx1"/>
                </a:solidFill>
              </a:rPr>
            </a:br>
            <a:r>
              <a:rPr lang="en-US" sz="2400" dirty="0" smtClean="0">
                <a:solidFill>
                  <a:schemeClr val="tx1"/>
                </a:solidFill>
              </a:rPr>
              <a:t/>
            </a:r>
            <a:br>
              <a:rPr lang="en-US" sz="2400" dirty="0" smtClean="0">
                <a:solidFill>
                  <a:schemeClr val="tx1"/>
                </a:solidFill>
              </a:rPr>
            </a:br>
            <a:endParaRPr lang="en-US" sz="2400" dirty="0">
              <a:solidFill>
                <a:schemeClr val="tx1"/>
              </a:solidFill>
            </a:endParaRPr>
          </a:p>
        </p:txBody>
      </p:sp>
      <p:sp>
        <p:nvSpPr>
          <p:cNvPr id="4" name="Content Placeholder 3"/>
          <p:cNvSpPr>
            <a:spLocks noGrp="1"/>
          </p:cNvSpPr>
          <p:nvPr>
            <p:ph idx="1"/>
          </p:nvPr>
        </p:nvSpPr>
        <p:spPr>
          <a:xfrm>
            <a:off x="609598" y="2209800"/>
            <a:ext cx="6347714" cy="3880773"/>
          </a:xfrm>
        </p:spPr>
        <p:txBody>
          <a:bodyPr/>
          <a:lstStyle/>
          <a:p>
            <a:r>
              <a:rPr lang="en-US" dirty="0" smtClean="0">
                <a:solidFill>
                  <a:schemeClr val="tx1"/>
                </a:solidFill>
              </a:rPr>
              <a:t>1.Single point </a:t>
            </a:r>
            <a:r>
              <a:rPr lang="en-US" dirty="0">
                <a:solidFill>
                  <a:schemeClr val="tx1"/>
                </a:solidFill>
              </a:rPr>
              <a:t>MINI store in the Twin </a:t>
            </a:r>
            <a:r>
              <a:rPr lang="en-US" dirty="0" smtClean="0">
                <a:solidFill>
                  <a:schemeClr val="tx1"/>
                </a:solidFill>
              </a:rPr>
              <a:t>Cites</a:t>
            </a:r>
          </a:p>
          <a:p>
            <a:r>
              <a:rPr lang="en-US" dirty="0" smtClean="0">
                <a:solidFill>
                  <a:schemeClr val="tx1"/>
                </a:solidFill>
              </a:rPr>
              <a:t>2.Dealership </a:t>
            </a:r>
            <a:r>
              <a:rPr lang="en-US" dirty="0">
                <a:solidFill>
                  <a:schemeClr val="tx1"/>
                </a:solidFill>
              </a:rPr>
              <a:t>has a exceptional friendly </a:t>
            </a:r>
            <a:r>
              <a:rPr lang="en-US" dirty="0" smtClean="0">
                <a:solidFill>
                  <a:schemeClr val="tx1"/>
                </a:solidFill>
              </a:rPr>
              <a:t>atmosphere</a:t>
            </a:r>
          </a:p>
          <a:p>
            <a:r>
              <a:rPr lang="en-US" dirty="0" smtClean="0">
                <a:solidFill>
                  <a:schemeClr val="tx1"/>
                </a:solidFill>
              </a:rPr>
              <a:t>3.Strong </a:t>
            </a:r>
            <a:r>
              <a:rPr lang="en-US" dirty="0">
                <a:solidFill>
                  <a:schemeClr val="tx1"/>
                </a:solidFill>
              </a:rPr>
              <a:t>loyal customer base that is </a:t>
            </a:r>
            <a:r>
              <a:rPr lang="en-US" dirty="0" smtClean="0">
                <a:solidFill>
                  <a:schemeClr val="tx1"/>
                </a:solidFill>
              </a:rPr>
              <a:t>growing</a:t>
            </a:r>
          </a:p>
          <a:p>
            <a:r>
              <a:rPr lang="en-US" dirty="0" smtClean="0">
                <a:solidFill>
                  <a:schemeClr val="tx1"/>
                </a:solidFill>
              </a:rPr>
              <a:t>4.Experienced </a:t>
            </a:r>
            <a:r>
              <a:rPr lang="en-US" dirty="0">
                <a:solidFill>
                  <a:schemeClr val="tx1"/>
                </a:solidFill>
              </a:rPr>
              <a:t>service and parts staff that always goes the extra mile when </a:t>
            </a:r>
            <a:r>
              <a:rPr lang="en-US" dirty="0" smtClean="0">
                <a:solidFill>
                  <a:schemeClr val="tx1"/>
                </a:solidFill>
              </a:rPr>
              <a:t>needed</a:t>
            </a:r>
          </a:p>
          <a:p>
            <a:r>
              <a:rPr lang="en-US" dirty="0" smtClean="0">
                <a:solidFill>
                  <a:schemeClr val="tx1"/>
                </a:solidFill>
              </a:rPr>
              <a:t>5.State of the art facility</a:t>
            </a:r>
          </a:p>
          <a:p>
            <a:endParaRPr lang="en-US" dirty="0"/>
          </a:p>
        </p:txBody>
      </p:sp>
    </p:spTree>
    <p:extLst>
      <p:ext uri="{BB962C8B-B14F-4D97-AF65-F5344CB8AC3E}">
        <p14:creationId xmlns:p14="http://schemas.microsoft.com/office/powerpoint/2010/main" val="29852924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solidFill>
                  <a:schemeClr val="tx1"/>
                </a:solidFill>
              </a:rPr>
              <a:t>Weaknesses</a:t>
            </a:r>
            <a:endParaRPr lang="en-US" dirty="0">
              <a:solidFill>
                <a:schemeClr val="tx1"/>
              </a:solidFill>
            </a:endParaRPr>
          </a:p>
        </p:txBody>
      </p:sp>
      <p:sp>
        <p:nvSpPr>
          <p:cNvPr id="3" name="Content Placeholder 2"/>
          <p:cNvSpPr>
            <a:spLocks noGrp="1"/>
          </p:cNvSpPr>
          <p:nvPr>
            <p:ph idx="1"/>
          </p:nvPr>
        </p:nvSpPr>
        <p:spPr/>
        <p:txBody>
          <a:bodyPr/>
          <a:lstStyle/>
          <a:p>
            <a:r>
              <a:rPr lang="en-US" dirty="0" smtClean="0"/>
              <a:t>1.Service staff does not feel cohesive as a team</a:t>
            </a:r>
          </a:p>
          <a:p>
            <a:r>
              <a:rPr lang="en-US" dirty="0" smtClean="0"/>
              <a:t>2.Communication needs improvement within the service team</a:t>
            </a:r>
          </a:p>
          <a:p>
            <a:r>
              <a:rPr lang="en-US" dirty="0" smtClean="0"/>
              <a:t>3.Teamwork with advisors is not were it needs to be. Not working as a team</a:t>
            </a:r>
          </a:p>
          <a:p>
            <a:r>
              <a:rPr lang="en-US" dirty="0" smtClean="0"/>
              <a:t>4.Service hours are not the same as sales</a:t>
            </a:r>
          </a:p>
          <a:p>
            <a:r>
              <a:rPr lang="en-US" dirty="0" smtClean="0"/>
              <a:t>5.Productive employee count in low for the desired monthly goals</a:t>
            </a:r>
          </a:p>
        </p:txBody>
      </p:sp>
    </p:spTree>
    <p:extLst>
      <p:ext uri="{BB962C8B-B14F-4D97-AF65-F5344CB8AC3E}">
        <p14:creationId xmlns:p14="http://schemas.microsoft.com/office/powerpoint/2010/main" val="14789362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solidFill>
                  <a:schemeClr val="tx1"/>
                </a:solidFill>
              </a:rPr>
              <a:t>OPPORTUNITIES</a:t>
            </a:r>
            <a:endParaRPr lang="en-US" dirty="0">
              <a:solidFill>
                <a:schemeClr val="tx1"/>
              </a:solidFill>
            </a:endParaRPr>
          </a:p>
        </p:txBody>
      </p:sp>
      <p:sp>
        <p:nvSpPr>
          <p:cNvPr id="3" name="Content Placeholder 2"/>
          <p:cNvSpPr>
            <a:spLocks noGrp="1"/>
          </p:cNvSpPr>
          <p:nvPr>
            <p:ph idx="1"/>
          </p:nvPr>
        </p:nvSpPr>
        <p:spPr/>
        <p:txBody>
          <a:bodyPr/>
          <a:lstStyle/>
          <a:p>
            <a:r>
              <a:rPr lang="en-US" dirty="0" smtClean="0"/>
              <a:t>1. Grow our technician staff by numbers and training</a:t>
            </a:r>
          </a:p>
          <a:p>
            <a:r>
              <a:rPr lang="en-US" dirty="0" smtClean="0"/>
              <a:t>2. Grow our customer facing employees</a:t>
            </a:r>
          </a:p>
          <a:p>
            <a:r>
              <a:rPr lang="en-US" dirty="0" smtClean="0"/>
              <a:t>3. Team building events</a:t>
            </a:r>
          </a:p>
          <a:p>
            <a:r>
              <a:rPr lang="en-US" dirty="0" smtClean="0"/>
              <a:t>4. Community focused fund raisers</a:t>
            </a:r>
          </a:p>
          <a:p>
            <a:r>
              <a:rPr lang="en-US" dirty="0" smtClean="0"/>
              <a:t>5. Develop a quick lube team</a:t>
            </a:r>
          </a:p>
          <a:p>
            <a:endParaRPr lang="en-US" dirty="0"/>
          </a:p>
        </p:txBody>
      </p:sp>
    </p:spTree>
    <p:extLst>
      <p:ext uri="{BB962C8B-B14F-4D97-AF65-F5344CB8AC3E}">
        <p14:creationId xmlns:p14="http://schemas.microsoft.com/office/powerpoint/2010/main" val="14075037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solidFill>
                  <a:schemeClr val="tx1"/>
                </a:solidFill>
              </a:rPr>
              <a:t>THREATS</a:t>
            </a:r>
            <a:endParaRPr lang="en-US" dirty="0">
              <a:solidFill>
                <a:schemeClr val="tx1"/>
              </a:solidFill>
            </a:endParaRPr>
          </a:p>
        </p:txBody>
      </p:sp>
      <p:sp>
        <p:nvSpPr>
          <p:cNvPr id="3" name="Content Placeholder 2"/>
          <p:cNvSpPr>
            <a:spLocks noGrp="1"/>
          </p:cNvSpPr>
          <p:nvPr>
            <p:ph idx="1"/>
          </p:nvPr>
        </p:nvSpPr>
        <p:spPr/>
        <p:txBody>
          <a:bodyPr/>
          <a:lstStyle/>
          <a:p>
            <a:r>
              <a:rPr lang="en-US" dirty="0" smtClean="0"/>
              <a:t>1. Loss of quality employees </a:t>
            </a:r>
          </a:p>
          <a:p>
            <a:r>
              <a:rPr lang="en-US" dirty="0" smtClean="0"/>
              <a:t>2. Production loss through demotivation</a:t>
            </a:r>
          </a:p>
          <a:p>
            <a:r>
              <a:rPr lang="en-US" dirty="0" smtClean="0"/>
              <a:t>3. Overall employee moral</a:t>
            </a:r>
          </a:p>
          <a:p>
            <a:r>
              <a:rPr lang="en-US" dirty="0" smtClean="0"/>
              <a:t>4. Improved vehicle quality lowering service opportunities</a:t>
            </a:r>
          </a:p>
          <a:p>
            <a:r>
              <a:rPr lang="en-US" dirty="0" smtClean="0"/>
              <a:t>5. Manufacture brand sales on a downward trend</a:t>
            </a:r>
          </a:p>
        </p:txBody>
      </p:sp>
    </p:spTree>
    <p:extLst>
      <p:ext uri="{BB962C8B-B14F-4D97-AF65-F5344CB8AC3E}">
        <p14:creationId xmlns:p14="http://schemas.microsoft.com/office/powerpoint/2010/main" val="12810541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a:t>
            </a:r>
            <a:endParaRPr lang="en-US" dirty="0"/>
          </a:p>
        </p:txBody>
      </p:sp>
      <p:sp>
        <p:nvSpPr>
          <p:cNvPr id="3" name="Content Placeholder 2"/>
          <p:cNvSpPr>
            <a:spLocks noGrp="1"/>
          </p:cNvSpPr>
          <p:nvPr>
            <p:ph idx="1"/>
          </p:nvPr>
        </p:nvSpPr>
        <p:spPr/>
        <p:txBody>
          <a:bodyPr/>
          <a:lstStyle/>
          <a:p>
            <a:r>
              <a:rPr lang="en-US" dirty="0" smtClean="0"/>
              <a:t>Increase service RO daily count</a:t>
            </a:r>
          </a:p>
          <a:p>
            <a:r>
              <a:rPr lang="en-US" dirty="0" smtClean="0"/>
              <a:t>Increase customer pay sales per ticket</a:t>
            </a:r>
          </a:p>
          <a:p>
            <a:r>
              <a:rPr lang="en-US" dirty="0" smtClean="0"/>
              <a:t>Increase detail business</a:t>
            </a:r>
          </a:p>
          <a:p>
            <a:r>
              <a:rPr lang="en-US" dirty="0" smtClean="0"/>
              <a:t>Evaluate comp to gross ratio</a:t>
            </a:r>
          </a:p>
          <a:p>
            <a:r>
              <a:rPr lang="en-US" dirty="0" smtClean="0"/>
              <a:t>Continue to invest in team building actives</a:t>
            </a:r>
          </a:p>
          <a:p>
            <a:r>
              <a:rPr lang="en-US" dirty="0" smtClean="0"/>
              <a:t>Improve overall communications with employees</a:t>
            </a:r>
          </a:p>
          <a:p>
            <a:pPr marL="0" indent="0">
              <a:buNone/>
            </a:pPr>
            <a:endParaRPr lang="en-US" dirty="0" smtClean="0"/>
          </a:p>
        </p:txBody>
      </p:sp>
    </p:spTree>
    <p:extLst>
      <p:ext uri="{BB962C8B-B14F-4D97-AF65-F5344CB8AC3E}">
        <p14:creationId xmlns:p14="http://schemas.microsoft.com/office/powerpoint/2010/main" val="33953957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Strategies</a:t>
            </a:r>
            <a:endParaRPr lang="en-US" dirty="0"/>
          </a:p>
        </p:txBody>
      </p:sp>
      <p:sp>
        <p:nvSpPr>
          <p:cNvPr id="6" name="Content Placeholder 5"/>
          <p:cNvSpPr>
            <a:spLocks noGrp="1"/>
          </p:cNvSpPr>
          <p:nvPr>
            <p:ph idx="1"/>
          </p:nvPr>
        </p:nvSpPr>
        <p:spPr>
          <a:xfrm>
            <a:off x="609599" y="1676400"/>
            <a:ext cx="6347714" cy="4364963"/>
          </a:xfrm>
        </p:spPr>
        <p:txBody>
          <a:bodyPr/>
          <a:lstStyle/>
          <a:p>
            <a:r>
              <a:rPr lang="en-US" dirty="0" smtClean="0"/>
              <a:t>Build a quick lube service team</a:t>
            </a:r>
          </a:p>
          <a:p>
            <a:r>
              <a:rPr lang="en-US" dirty="0" smtClean="0"/>
              <a:t>Add additional service advisors</a:t>
            </a:r>
          </a:p>
          <a:p>
            <a:r>
              <a:rPr lang="en-US" dirty="0" smtClean="0"/>
              <a:t>Improve MPI process and same day upselling</a:t>
            </a:r>
          </a:p>
          <a:p>
            <a:r>
              <a:rPr lang="en-US" dirty="0" smtClean="0"/>
              <a:t>Direct market client base for our specific detail services we offer</a:t>
            </a:r>
          </a:p>
          <a:p>
            <a:r>
              <a:rPr lang="en-US" dirty="0" smtClean="0"/>
              <a:t>Review current pay plans and set needed sales goals to stay within desired comp to gross ratios</a:t>
            </a:r>
          </a:p>
          <a:p>
            <a:r>
              <a:rPr lang="en-US" dirty="0" smtClean="0"/>
              <a:t>Solicit ideas from our staff for team building event opportunities</a:t>
            </a:r>
          </a:p>
          <a:p>
            <a:r>
              <a:rPr lang="en-US" dirty="0" smtClean="0"/>
              <a:t>Change service hours to accommodate our clients</a:t>
            </a:r>
          </a:p>
          <a:p>
            <a:r>
              <a:rPr lang="en-US" dirty="0" smtClean="0"/>
              <a:t>Include all employees on daily tracker goal emails</a:t>
            </a:r>
          </a:p>
          <a:p>
            <a:pPr marL="0" indent="0">
              <a:buNone/>
            </a:pPr>
            <a:endParaRPr lang="en-US" dirty="0" smtClean="0"/>
          </a:p>
          <a:p>
            <a:endParaRPr lang="en-US" dirty="0" smtClean="0"/>
          </a:p>
          <a:p>
            <a:endParaRPr lang="en-US" dirty="0" smtClean="0"/>
          </a:p>
          <a:p>
            <a:endParaRPr lang="en-US" dirty="0"/>
          </a:p>
        </p:txBody>
      </p:sp>
    </p:spTree>
    <p:extLst>
      <p:ext uri="{BB962C8B-B14F-4D97-AF65-F5344CB8AC3E}">
        <p14:creationId xmlns:p14="http://schemas.microsoft.com/office/powerpoint/2010/main" val="37565577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Tactics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Service Manager actively interviewing to develop a quick lube team and additional advisors</a:t>
            </a:r>
          </a:p>
          <a:p>
            <a:r>
              <a:rPr lang="en-US" dirty="0" smtClean="0"/>
              <a:t>Service manager reviewing RO’s daily for MPI completion and upsold items by advisor for missed opportunities and coachable moments</a:t>
            </a:r>
          </a:p>
          <a:p>
            <a:r>
              <a:rPr lang="en-US" dirty="0" smtClean="0"/>
              <a:t>Service manager working with dealer advertising agent to develop direct marketing campaign of detail services</a:t>
            </a:r>
          </a:p>
          <a:p>
            <a:r>
              <a:rPr lang="en-US" dirty="0" smtClean="0"/>
              <a:t>GM and Fixed Ops Managers will review monthly sales goals and comp plans</a:t>
            </a:r>
          </a:p>
          <a:p>
            <a:r>
              <a:rPr lang="en-US" dirty="0" smtClean="0"/>
              <a:t>Will discuss opportunities and suggestions for team building at our ESI meeting and encourage suggestions through available avenues.</a:t>
            </a:r>
          </a:p>
          <a:p>
            <a:r>
              <a:rPr lang="en-US" dirty="0" smtClean="0"/>
              <a:t>All staff has been added to the daily email of current month to date sales and goals for the store.</a:t>
            </a:r>
          </a:p>
          <a:p>
            <a:endParaRPr lang="en-US" dirty="0" smtClean="0"/>
          </a:p>
          <a:p>
            <a:endParaRPr lang="en-US" dirty="0" smtClean="0"/>
          </a:p>
          <a:p>
            <a:endParaRPr lang="en-US" dirty="0"/>
          </a:p>
        </p:txBody>
      </p:sp>
    </p:spTree>
    <p:extLst>
      <p:ext uri="{BB962C8B-B14F-4D97-AF65-F5344CB8AC3E}">
        <p14:creationId xmlns:p14="http://schemas.microsoft.com/office/powerpoint/2010/main" val="15623480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Action Plan</a:t>
            </a:r>
            <a:br>
              <a:rPr lang="en-US" dirty="0" smtClean="0"/>
            </a:br>
            <a:endParaRPr lang="en-US" dirty="0"/>
          </a:p>
        </p:txBody>
      </p:sp>
      <p:graphicFrame>
        <p:nvGraphicFramePr>
          <p:cNvPr id="29" name="Content Placeholder 28"/>
          <p:cNvGraphicFramePr>
            <a:graphicFrameLocks noGrp="1"/>
          </p:cNvGraphicFramePr>
          <p:nvPr>
            <p:ph idx="1"/>
            <p:extLst>
              <p:ext uri="{D42A27DB-BD31-4B8C-83A1-F6EECF244321}">
                <p14:modId xmlns:p14="http://schemas.microsoft.com/office/powerpoint/2010/main" val="2277049404"/>
              </p:ext>
            </p:extLst>
          </p:nvPr>
        </p:nvGraphicFramePr>
        <p:xfrm>
          <a:off x="609600" y="1524000"/>
          <a:ext cx="6348414" cy="3007360"/>
        </p:xfrm>
        <a:graphic>
          <a:graphicData uri="http://schemas.openxmlformats.org/drawingml/2006/table">
            <a:tbl>
              <a:tblPr firstRow="1" bandRow="1">
                <a:tableStyleId>{5C22544A-7EE6-4342-B048-85BDC9FD1C3A}</a:tableStyleId>
              </a:tblPr>
              <a:tblGrid>
                <a:gridCol w="2514600"/>
                <a:gridCol w="2667000"/>
                <a:gridCol w="1166814"/>
              </a:tblGrid>
              <a:tr h="370840">
                <a:tc>
                  <a:txBody>
                    <a:bodyPr/>
                    <a:lstStyle/>
                    <a:p>
                      <a:r>
                        <a:rPr lang="en-US" dirty="0" smtClean="0"/>
                        <a:t>Task</a:t>
                      </a:r>
                      <a:endParaRPr lang="en-US" dirty="0"/>
                    </a:p>
                  </a:txBody>
                  <a:tcPr/>
                </a:tc>
                <a:tc>
                  <a:txBody>
                    <a:bodyPr/>
                    <a:lstStyle/>
                    <a:p>
                      <a:r>
                        <a:rPr lang="en-US" dirty="0" smtClean="0"/>
                        <a:t>By Whom</a:t>
                      </a:r>
                      <a:endParaRPr lang="en-US" dirty="0"/>
                    </a:p>
                  </a:txBody>
                  <a:tcPr/>
                </a:tc>
                <a:tc>
                  <a:txBody>
                    <a:bodyPr/>
                    <a:lstStyle/>
                    <a:p>
                      <a:r>
                        <a:rPr lang="en-US" sz="1050" dirty="0" smtClean="0"/>
                        <a:t>Completion</a:t>
                      </a:r>
                      <a:r>
                        <a:rPr lang="en-US" sz="1050" baseline="0" dirty="0" smtClean="0"/>
                        <a:t> Date</a:t>
                      </a:r>
                      <a:endParaRPr lang="en-US" sz="1050" dirty="0"/>
                    </a:p>
                  </a:txBody>
                  <a:tcPr/>
                </a:tc>
              </a:tr>
              <a:tr h="370840">
                <a:tc>
                  <a:txBody>
                    <a:bodyPr/>
                    <a:lstStyle/>
                    <a:p>
                      <a:r>
                        <a:rPr lang="en-US" dirty="0" smtClean="0"/>
                        <a:t>Hiring Technicians</a:t>
                      </a:r>
                      <a:endParaRPr lang="en-US" dirty="0"/>
                    </a:p>
                  </a:txBody>
                  <a:tcPr/>
                </a:tc>
                <a:tc>
                  <a:txBody>
                    <a:bodyPr/>
                    <a:lstStyle/>
                    <a:p>
                      <a:r>
                        <a:rPr lang="en-US" dirty="0" smtClean="0"/>
                        <a:t>Service</a:t>
                      </a:r>
                      <a:r>
                        <a:rPr lang="en-US" baseline="0" dirty="0" smtClean="0"/>
                        <a:t> Manager</a:t>
                      </a:r>
                      <a:endParaRPr lang="en-US" dirty="0"/>
                    </a:p>
                  </a:txBody>
                  <a:tcPr/>
                </a:tc>
                <a:tc>
                  <a:txBody>
                    <a:bodyPr/>
                    <a:lstStyle/>
                    <a:p>
                      <a:r>
                        <a:rPr lang="en-US" dirty="0" smtClean="0"/>
                        <a:t>9/1/17</a:t>
                      </a:r>
                      <a:endParaRPr lang="en-US" dirty="0"/>
                    </a:p>
                  </a:txBody>
                  <a:tcPr/>
                </a:tc>
              </a:tr>
              <a:tr h="370840">
                <a:tc>
                  <a:txBody>
                    <a:bodyPr/>
                    <a:lstStyle/>
                    <a:p>
                      <a:r>
                        <a:rPr lang="en-US" dirty="0" smtClean="0"/>
                        <a:t>Daily</a:t>
                      </a:r>
                      <a:r>
                        <a:rPr lang="en-US" baseline="0" dirty="0" smtClean="0"/>
                        <a:t> RO Review</a:t>
                      </a:r>
                      <a:endParaRPr lang="en-US" dirty="0"/>
                    </a:p>
                  </a:txBody>
                  <a:tcPr/>
                </a:tc>
                <a:tc>
                  <a:txBody>
                    <a:bodyPr/>
                    <a:lstStyle/>
                    <a:p>
                      <a:r>
                        <a:rPr lang="en-US" dirty="0" smtClean="0"/>
                        <a:t>Service Manager</a:t>
                      </a:r>
                      <a:endParaRPr lang="en-US" dirty="0"/>
                    </a:p>
                  </a:txBody>
                  <a:tcPr/>
                </a:tc>
                <a:tc>
                  <a:txBody>
                    <a:bodyPr/>
                    <a:lstStyle/>
                    <a:p>
                      <a:r>
                        <a:rPr lang="en-US" dirty="0" smtClean="0"/>
                        <a:t>Daily</a:t>
                      </a:r>
                      <a:endParaRPr lang="en-US" dirty="0"/>
                    </a:p>
                  </a:txBody>
                  <a:tcPr/>
                </a:tc>
              </a:tr>
              <a:tr h="370840">
                <a:tc>
                  <a:txBody>
                    <a:bodyPr/>
                    <a:lstStyle/>
                    <a:p>
                      <a:r>
                        <a:rPr lang="en-US" sz="1600" dirty="0" smtClean="0"/>
                        <a:t>Extended Service Hours</a:t>
                      </a:r>
                      <a:endParaRPr lang="en-US" sz="1600" dirty="0"/>
                    </a:p>
                  </a:txBody>
                  <a:tcPr/>
                </a:tc>
                <a:tc>
                  <a:txBody>
                    <a:bodyPr/>
                    <a:lstStyle/>
                    <a:p>
                      <a:r>
                        <a:rPr lang="en-US" dirty="0" smtClean="0"/>
                        <a:t>General Manager</a:t>
                      </a:r>
                      <a:endParaRPr lang="en-US" dirty="0"/>
                    </a:p>
                  </a:txBody>
                  <a:tcPr/>
                </a:tc>
                <a:tc>
                  <a:txBody>
                    <a:bodyPr/>
                    <a:lstStyle/>
                    <a:p>
                      <a:r>
                        <a:rPr lang="en-US" dirty="0" smtClean="0"/>
                        <a:t>9/1/17</a:t>
                      </a:r>
                      <a:endParaRPr lang="en-US" dirty="0"/>
                    </a:p>
                  </a:txBody>
                  <a:tcPr/>
                </a:tc>
              </a:tr>
              <a:tr h="370840">
                <a:tc>
                  <a:txBody>
                    <a:bodyPr/>
                    <a:lstStyle/>
                    <a:p>
                      <a:r>
                        <a:rPr lang="en-US" dirty="0" smtClean="0"/>
                        <a:t>Detail Advertisements</a:t>
                      </a:r>
                      <a:endParaRPr lang="en-US" dirty="0"/>
                    </a:p>
                  </a:txBody>
                  <a:tcPr/>
                </a:tc>
                <a:tc>
                  <a:txBody>
                    <a:bodyPr/>
                    <a:lstStyle/>
                    <a:p>
                      <a:r>
                        <a:rPr lang="en-US" dirty="0" smtClean="0"/>
                        <a:t>Service</a:t>
                      </a:r>
                      <a:r>
                        <a:rPr lang="en-US" baseline="0" dirty="0" smtClean="0"/>
                        <a:t> Manager</a:t>
                      </a:r>
                      <a:endParaRPr lang="en-US" dirty="0"/>
                    </a:p>
                  </a:txBody>
                  <a:tcPr/>
                </a:tc>
                <a:tc>
                  <a:txBody>
                    <a:bodyPr/>
                    <a:lstStyle/>
                    <a:p>
                      <a:r>
                        <a:rPr lang="en-US" dirty="0" smtClean="0"/>
                        <a:t>8/15/17</a:t>
                      </a:r>
                      <a:endParaRPr lang="en-US" dirty="0"/>
                    </a:p>
                  </a:txBody>
                  <a:tcPr/>
                </a:tc>
              </a:tr>
              <a:tr h="370840">
                <a:tc>
                  <a:txBody>
                    <a:bodyPr/>
                    <a:lstStyle/>
                    <a:p>
                      <a:r>
                        <a:rPr lang="en-US" sz="1200" dirty="0" smtClean="0"/>
                        <a:t>Sales Goals</a:t>
                      </a:r>
                      <a:r>
                        <a:rPr lang="en-US" sz="1200" baseline="0" dirty="0" smtClean="0"/>
                        <a:t> and Comp Review</a:t>
                      </a:r>
                      <a:endParaRPr lang="en-US" sz="1200" dirty="0"/>
                    </a:p>
                  </a:txBody>
                  <a:tcPr/>
                </a:tc>
                <a:tc>
                  <a:txBody>
                    <a:bodyPr/>
                    <a:lstStyle/>
                    <a:p>
                      <a:r>
                        <a:rPr lang="en-US" sz="1600" dirty="0" smtClean="0"/>
                        <a:t>Parts</a:t>
                      </a:r>
                      <a:r>
                        <a:rPr lang="en-US" sz="1600" baseline="0" dirty="0" smtClean="0"/>
                        <a:t> and Service Managers</a:t>
                      </a:r>
                      <a:endParaRPr lang="en-US" sz="1600" dirty="0"/>
                    </a:p>
                  </a:txBody>
                  <a:tcPr/>
                </a:tc>
                <a:tc>
                  <a:txBody>
                    <a:bodyPr/>
                    <a:lstStyle/>
                    <a:p>
                      <a:r>
                        <a:rPr lang="en-US" dirty="0" smtClean="0"/>
                        <a:t>Monthly</a:t>
                      </a:r>
                      <a:endParaRPr lang="en-US" dirty="0"/>
                    </a:p>
                  </a:txBody>
                  <a:tcPr/>
                </a:tc>
              </a:tr>
              <a:tr h="370840">
                <a:tc>
                  <a:txBody>
                    <a:bodyPr/>
                    <a:lstStyle/>
                    <a:p>
                      <a:r>
                        <a:rPr lang="en-US" sz="1600" dirty="0" smtClean="0"/>
                        <a:t>Team Building</a:t>
                      </a:r>
                      <a:r>
                        <a:rPr lang="en-US" sz="1600" baseline="0" dirty="0" smtClean="0"/>
                        <a:t> Activities</a:t>
                      </a:r>
                      <a:endParaRPr lang="en-US" sz="1600" dirty="0"/>
                    </a:p>
                  </a:txBody>
                  <a:tcPr/>
                </a:tc>
                <a:tc>
                  <a:txBody>
                    <a:bodyPr/>
                    <a:lstStyle/>
                    <a:p>
                      <a:r>
                        <a:rPr lang="en-US" dirty="0" smtClean="0"/>
                        <a:t>General</a:t>
                      </a:r>
                      <a:r>
                        <a:rPr lang="en-US" baseline="0" dirty="0" smtClean="0"/>
                        <a:t> </a:t>
                      </a:r>
                      <a:r>
                        <a:rPr lang="en-US" dirty="0" smtClean="0"/>
                        <a:t>Manager</a:t>
                      </a:r>
                      <a:endParaRPr lang="en-US" dirty="0"/>
                    </a:p>
                  </a:txBody>
                  <a:tcPr/>
                </a:tc>
                <a:tc>
                  <a:txBody>
                    <a:bodyPr/>
                    <a:lstStyle/>
                    <a:p>
                      <a:r>
                        <a:rPr lang="en-US" dirty="0" smtClean="0"/>
                        <a:t>Monthly</a:t>
                      </a:r>
                      <a:endParaRPr lang="en-US" dirty="0"/>
                    </a:p>
                  </a:txBody>
                  <a:tcPr/>
                </a:tc>
              </a:tr>
              <a:tr h="370840">
                <a:tc>
                  <a:txBody>
                    <a:bodyPr/>
                    <a:lstStyle/>
                    <a:p>
                      <a:r>
                        <a:rPr lang="en-US" dirty="0" smtClean="0"/>
                        <a:t>Daily</a:t>
                      </a:r>
                      <a:r>
                        <a:rPr lang="en-US" baseline="0" dirty="0" smtClean="0"/>
                        <a:t> Sales Tracking</a:t>
                      </a:r>
                      <a:endParaRPr lang="en-US" dirty="0"/>
                    </a:p>
                  </a:txBody>
                  <a:tcPr/>
                </a:tc>
                <a:tc>
                  <a:txBody>
                    <a:bodyPr/>
                    <a:lstStyle/>
                    <a:p>
                      <a:r>
                        <a:rPr lang="en-US" dirty="0" smtClean="0"/>
                        <a:t>Service Dispatch</a:t>
                      </a:r>
                      <a:endParaRPr lang="en-US" dirty="0"/>
                    </a:p>
                  </a:txBody>
                  <a:tcPr/>
                </a:tc>
                <a:tc>
                  <a:txBody>
                    <a:bodyPr/>
                    <a:lstStyle/>
                    <a:p>
                      <a:r>
                        <a:rPr lang="en-US" sz="1200" dirty="0" smtClean="0"/>
                        <a:t>Every Morning</a:t>
                      </a:r>
                      <a:endParaRPr lang="en-US" sz="1200" dirty="0"/>
                    </a:p>
                  </a:txBody>
                  <a:tcPr/>
                </a:tc>
              </a:tr>
            </a:tbl>
          </a:graphicData>
        </a:graphic>
      </p:graphicFrame>
    </p:spTree>
    <p:extLst>
      <p:ext uri="{BB962C8B-B14F-4D97-AF65-F5344CB8AC3E}">
        <p14:creationId xmlns:p14="http://schemas.microsoft.com/office/powerpoint/2010/main" val="2037240673"/>
      </p:ext>
    </p:extLst>
  </p:cSld>
  <p:clrMapOvr>
    <a:masterClrMapping/>
  </p:clrMapOvr>
</p:sld>
</file>

<file path=ppt/theme/theme1.xml><?xml version="1.0" encoding="utf-8"?>
<a:theme xmlns:a="http://schemas.openxmlformats.org/drawingml/2006/main" name="Facet">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7699</TotalTime>
  <Words>529</Words>
  <Application>Microsoft Office PowerPoint</Application>
  <PresentationFormat>On-screen Show (4:3)</PresentationFormat>
  <Paragraphs>82</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Trebuchet MS</vt:lpstr>
      <vt:lpstr>Wingdings 3</vt:lpstr>
      <vt:lpstr>Facet</vt:lpstr>
      <vt:lpstr>SWOT Analysis NADA 2017</vt:lpstr>
      <vt:lpstr>Strengths    </vt:lpstr>
      <vt:lpstr>Weaknesses</vt:lpstr>
      <vt:lpstr>OPPORTUNITIES</vt:lpstr>
      <vt:lpstr>THREATS</vt:lpstr>
      <vt:lpstr>Objectives</vt:lpstr>
      <vt:lpstr>Strategies</vt:lpstr>
      <vt:lpstr>Tactics</vt:lpstr>
      <vt:lpstr>Action Plan </vt:lpstr>
      <vt:lpstr>Synopsis</vt:lpstr>
    </vt:vector>
  </TitlesOfParts>
  <Company>Penske Automotive Group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Saturday Meeting</dc:title>
  <dc:creator>chris</dc:creator>
  <cp:lastModifiedBy>Cooksey,Bob</cp:lastModifiedBy>
  <cp:revision>408</cp:revision>
  <cp:lastPrinted>2017-07-31T20:42:30Z</cp:lastPrinted>
  <dcterms:created xsi:type="dcterms:W3CDTF">2015-04-04T12:28:01Z</dcterms:created>
  <dcterms:modified xsi:type="dcterms:W3CDTF">2017-07-31T21:45:55Z</dcterms:modified>
</cp:coreProperties>
</file>