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089048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87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22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46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485284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253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1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36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28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1624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36685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C7B69806-F624-417E-9243-066DCC4335F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3B8FAA99-D930-47D5-83BB-557BE9AC0B1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024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DDF524E-2070-40E2-A4FD-BECC3E9AABA4}"/>
              </a:ext>
            </a:extLst>
          </p:cNvPr>
          <p:cNvSpPr txBox="1"/>
          <p:nvPr/>
        </p:nvSpPr>
        <p:spPr>
          <a:xfrm>
            <a:off x="3053918" y="2254928"/>
            <a:ext cx="66937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A TALE OF TWO PARTS (DEPARTMENTS)</a:t>
            </a:r>
          </a:p>
        </p:txBody>
      </p:sp>
    </p:spTree>
    <p:extLst>
      <p:ext uri="{BB962C8B-B14F-4D97-AF65-F5344CB8AC3E}">
        <p14:creationId xmlns:p14="http://schemas.microsoft.com/office/powerpoint/2010/main" val="2124748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2BAFA-403F-4419-939C-C90787768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679"/>
            <a:ext cx="12192000" cy="1280890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1) OBSO Position: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460A7-24C1-4924-BCDB-AB0DE9521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924825"/>
            <a:ext cx="5334000" cy="420052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$276,518 after applying credit (40.7%)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Goal of 10% OBSO ($67,877)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$208,641 to get rid of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Contact Depot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Other Dealers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/>
              <a:t>Ebay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Instore auction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D6A088-0319-4F2A-B82D-D39B28EBDD7D}"/>
              </a:ext>
            </a:extLst>
          </p:cNvPr>
          <p:cNvSpPr txBox="1">
            <a:spLocks/>
          </p:cNvSpPr>
          <p:nvPr/>
        </p:nvSpPr>
        <p:spPr>
          <a:xfrm>
            <a:off x="6858001" y="3352860"/>
            <a:ext cx="53340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MAJOR ORDERING ISSUES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Stop inflow of parts – reduce to 45/30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$181,552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New Phase in 3/9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New Phase out 3/9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8AB6E4-865B-4626-92E1-9FAB4717B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281492"/>
            <a:ext cx="4077489" cy="207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89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04BA-B0D8-4527-A36A-7FCC3530B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-3345"/>
            <a:ext cx="12192000" cy="1049235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dirty="0"/>
              <a:t>2) Monthly Reconciliation: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211DFC53-5D61-4727-88CA-EA6841ED59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12327"/>
              </p:ext>
            </p:extLst>
          </p:nvPr>
        </p:nvGraphicFramePr>
        <p:xfrm>
          <a:off x="1818487" y="1331649"/>
          <a:ext cx="8568391" cy="5246696"/>
        </p:xfrm>
        <a:graphic>
          <a:graphicData uri="http://schemas.openxmlformats.org/drawingml/2006/table">
            <a:tbl>
              <a:tblPr/>
              <a:tblGrid>
                <a:gridCol w="787451">
                  <a:extLst>
                    <a:ext uri="{9D8B030D-6E8A-4147-A177-3AD203B41FA5}">
                      <a16:colId xmlns:a16="http://schemas.microsoft.com/office/drawing/2014/main" val="3342632316"/>
                    </a:ext>
                  </a:extLst>
                </a:gridCol>
                <a:gridCol w="5473166">
                  <a:extLst>
                    <a:ext uri="{9D8B030D-6E8A-4147-A177-3AD203B41FA5}">
                      <a16:colId xmlns:a16="http://schemas.microsoft.com/office/drawing/2014/main" val="4294430176"/>
                    </a:ext>
                  </a:extLst>
                </a:gridCol>
                <a:gridCol w="171524">
                  <a:extLst>
                    <a:ext uri="{9D8B030D-6E8A-4147-A177-3AD203B41FA5}">
                      <a16:colId xmlns:a16="http://schemas.microsoft.com/office/drawing/2014/main" val="2548311653"/>
                    </a:ext>
                  </a:extLst>
                </a:gridCol>
                <a:gridCol w="1013549">
                  <a:extLst>
                    <a:ext uri="{9D8B030D-6E8A-4147-A177-3AD203B41FA5}">
                      <a16:colId xmlns:a16="http://schemas.microsoft.com/office/drawing/2014/main" val="3361708092"/>
                    </a:ext>
                  </a:extLst>
                </a:gridCol>
                <a:gridCol w="498978">
                  <a:extLst>
                    <a:ext uri="{9D8B030D-6E8A-4147-A177-3AD203B41FA5}">
                      <a16:colId xmlns:a16="http://schemas.microsoft.com/office/drawing/2014/main" val="2430504941"/>
                    </a:ext>
                  </a:extLst>
                </a:gridCol>
                <a:gridCol w="623723">
                  <a:extLst>
                    <a:ext uri="{9D8B030D-6E8A-4147-A177-3AD203B41FA5}">
                      <a16:colId xmlns:a16="http://schemas.microsoft.com/office/drawing/2014/main" val="1408496389"/>
                    </a:ext>
                  </a:extLst>
                </a:gridCol>
              </a:tblGrid>
              <a:tr h="24836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Monthly Reconciliation Of Parts To General Ledger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35708"/>
                  </a:ext>
                </a:extLst>
              </a:tr>
              <a:tr h="24836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754946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Dollar value of parts on dealership management report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$ 584,621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88525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90873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Dollar value of packing lists for parts received, but not invoiced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  339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378012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Dollar Value of bulk oil, gear lube, trans fluid in stock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6,658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329423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 dirty="0">
                          <a:effectLst/>
                          <a:latin typeface="Arial" panose="020B0604020202020204" pitchFamily="34" charset="0"/>
                        </a:rPr>
                        <a:t>Plus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274774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Credits due for parts returned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5,856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085440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Inventory Core Value - clean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15,031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341727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Cores to be returned for credit - dirty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7,550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071704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Work in Process - Repair Orders &amp; Invoices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33,610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352203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Dollar Value of NPN parts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4,766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553922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Dollar value of parts with no cost record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29,265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77183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Plus / Minus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354902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Other Adjustments (shortage claims, damage, etc.)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  5,076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89081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603427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Total Inventory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$ 678,778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6926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Inventory Per Financial Statement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$ 627,903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440450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b="1" i="0" u="none" strike="noStrike">
                          <a:effectLst/>
                          <a:latin typeface="Arial" panose="020B0604020202020204" pitchFamily="34" charset="0"/>
                        </a:rPr>
                        <a:t>Difference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 $   50,875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3181655"/>
                  </a:ext>
                </a:extLst>
              </a:tr>
              <a:tr h="2638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8.10%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77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01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C65610D-0A36-46F8-A197-79ACEE302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719" y="3372671"/>
            <a:ext cx="5631545" cy="20237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D393E48-4284-437D-9F31-1B16B885F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65" y="3379558"/>
            <a:ext cx="5593212" cy="200993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329D35C-2B02-4DF9-B089-B340B8C2B945}"/>
              </a:ext>
            </a:extLst>
          </p:cNvPr>
          <p:cNvSpPr txBox="1">
            <a:spLocks/>
          </p:cNvSpPr>
          <p:nvPr/>
        </p:nvSpPr>
        <p:spPr>
          <a:xfrm>
            <a:off x="1" y="-3345"/>
            <a:ext cx="12192000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r>
              <a:rPr lang="en-US" dirty="0"/>
              <a:t>3) </a:t>
            </a:r>
            <a:r>
              <a:rPr lang="en-US" sz="6500" dirty="0"/>
              <a:t>Employees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CCA4AEF-C53B-4276-BEB0-94D28DFFE2AB}"/>
              </a:ext>
            </a:extLst>
          </p:cNvPr>
          <p:cNvSpPr/>
          <p:nvPr/>
        </p:nvSpPr>
        <p:spPr>
          <a:xfrm>
            <a:off x="5352018" y="3982507"/>
            <a:ext cx="1098224" cy="8763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A0C1F95-AFD6-40C4-9DC6-307D8F05FA0D}"/>
              </a:ext>
            </a:extLst>
          </p:cNvPr>
          <p:cNvSpPr/>
          <p:nvPr/>
        </p:nvSpPr>
        <p:spPr>
          <a:xfrm>
            <a:off x="11117124" y="3982507"/>
            <a:ext cx="1098224" cy="87630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41A5AE-0557-4CB1-8B5D-26450188BF2D}"/>
              </a:ext>
            </a:extLst>
          </p:cNvPr>
          <p:cNvSpPr txBox="1"/>
          <p:nvPr/>
        </p:nvSpPr>
        <p:spPr>
          <a:xfrm>
            <a:off x="2724150" y="2552700"/>
            <a:ext cx="187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CURRENT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B73795-2044-41B2-A391-18D9C25C097C}"/>
              </a:ext>
            </a:extLst>
          </p:cNvPr>
          <p:cNvSpPr txBox="1"/>
          <p:nvPr/>
        </p:nvSpPr>
        <p:spPr>
          <a:xfrm>
            <a:off x="8020050" y="2552700"/>
            <a:ext cx="3324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NO DISCOUNTING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2F2E6D-31ED-4A7A-837E-A94723F9D1D5}"/>
              </a:ext>
            </a:extLst>
          </p:cNvPr>
          <p:cNvSpPr txBox="1"/>
          <p:nvPr/>
        </p:nvSpPr>
        <p:spPr>
          <a:xfrm>
            <a:off x="2000250" y="847725"/>
            <a:ext cx="90576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Recommend keeping all employees: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sales &amp; gross per employee is terrible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Too many discounts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Parts sold without discount currently average 32%; if applied across all sales would result in dramatic improvements to sales &amp; gross per employee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Average markup factor of 1.47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6FC2BB6-5726-4FBA-9DA9-29F543F735F0}"/>
              </a:ext>
            </a:extLst>
          </p:cNvPr>
          <p:cNvSpPr/>
          <p:nvPr/>
        </p:nvSpPr>
        <p:spPr>
          <a:xfrm rot="7820133">
            <a:off x="2821699" y="4027780"/>
            <a:ext cx="1095375" cy="323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69B944AA-99FF-4011-8533-95FFD5CBCB19}"/>
              </a:ext>
            </a:extLst>
          </p:cNvPr>
          <p:cNvSpPr/>
          <p:nvPr/>
        </p:nvSpPr>
        <p:spPr>
          <a:xfrm rot="7883870">
            <a:off x="2612480" y="3645369"/>
            <a:ext cx="1095375" cy="323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73475B6E-FEC8-4A15-871F-A44CAC8EBBFA}"/>
              </a:ext>
            </a:extLst>
          </p:cNvPr>
          <p:cNvSpPr/>
          <p:nvPr/>
        </p:nvSpPr>
        <p:spPr>
          <a:xfrm rot="7800747">
            <a:off x="8588576" y="4029073"/>
            <a:ext cx="1095375" cy="323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7F9F373-C8C2-47AC-9FF0-02AAB0A32D95}"/>
              </a:ext>
            </a:extLst>
          </p:cNvPr>
          <p:cNvSpPr/>
          <p:nvPr/>
        </p:nvSpPr>
        <p:spPr>
          <a:xfrm rot="7841466">
            <a:off x="8388774" y="3642439"/>
            <a:ext cx="1095375" cy="32385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89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29D35C-2B02-4DF9-B089-B340B8C2B945}"/>
              </a:ext>
            </a:extLst>
          </p:cNvPr>
          <p:cNvSpPr txBox="1">
            <a:spLocks/>
          </p:cNvSpPr>
          <p:nvPr/>
        </p:nvSpPr>
        <p:spPr>
          <a:xfrm>
            <a:off x="1" y="-3345"/>
            <a:ext cx="12192000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00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r>
              <a:rPr lang="en-US" dirty="0"/>
              <a:t>3) </a:t>
            </a:r>
            <a:r>
              <a:rPr lang="en-US" sz="6500" dirty="0"/>
              <a:t>Employees</a:t>
            </a:r>
            <a:r>
              <a:rPr lang="en-US" dirty="0"/>
              <a:t>:</a:t>
            </a:r>
            <a:br>
              <a:rPr lang="en-US" dirty="0"/>
            </a:b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26C59E-F23E-4C72-B533-77B560DE4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425" y="1501316"/>
            <a:ext cx="4941750" cy="471258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77443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4E334-B3BF-4246-9588-EEBC525D3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077375"/>
            <a:ext cx="9601200" cy="4616387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Lack of Understanding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Pros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Bailout Used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Bailout Body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Decrease OBSO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Perceived </a:t>
            </a:r>
            <a:r>
              <a:rPr lang="en-US" dirty="0" err="1"/>
              <a:t>Pricematch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Cons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Negative Profitability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$246K (at 32%)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/>
              <a:t>$298K  </a:t>
            </a:r>
            <a:r>
              <a:rPr lang="en-US" dirty="0"/>
              <a:t>(at 38%)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Giveaway Culture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Overpays Sales/Underpays Parts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Theft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56D756-CA6F-4B7B-9740-1BCB397AB017}"/>
              </a:ext>
            </a:extLst>
          </p:cNvPr>
          <p:cNvSpPr txBox="1">
            <a:spLocks/>
          </p:cNvSpPr>
          <p:nvPr/>
        </p:nvSpPr>
        <p:spPr>
          <a:xfrm>
            <a:off x="1" y="-3345"/>
            <a:ext cx="12192000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r>
              <a:rPr lang="en-US" dirty="0"/>
              <a:t>4) Sold at Cost: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701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61957-660D-46B8-8BF5-7FCCAE19A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2532" y="4069577"/>
            <a:ext cx="4026023" cy="267372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22.6% Currently ($902)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32% ($246K) Markup factor 1.47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38% ($298K) Markup factor 1.61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Fill 90% w/ factory $174k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0FC6FA-C887-42BF-973A-194376698E21}"/>
              </a:ext>
            </a:extLst>
          </p:cNvPr>
          <p:cNvSpPr txBox="1">
            <a:spLocks/>
          </p:cNvSpPr>
          <p:nvPr/>
        </p:nvSpPr>
        <p:spPr>
          <a:xfrm>
            <a:off x="1" y="-3345"/>
            <a:ext cx="12192000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dirty="0"/>
            </a:br>
            <a:r>
              <a:rPr lang="en-US" dirty="0"/>
              <a:t>5) Gross Profile:</a:t>
            </a:r>
            <a:br>
              <a:rPr lang="en-US" dirty="0"/>
            </a:b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5B5EEC-BA03-4DA6-9198-085ED7765F95}"/>
              </a:ext>
            </a:extLst>
          </p:cNvPr>
          <p:cNvSpPr txBox="1">
            <a:spLocks/>
          </p:cNvSpPr>
          <p:nvPr/>
        </p:nvSpPr>
        <p:spPr>
          <a:xfrm>
            <a:off x="7099458" y="3765612"/>
            <a:ext cx="4026023" cy="3092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Stock Discounts lost $14k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OBSO Credit lost $14k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Fewer Lost Sales/revenue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Service proficiency increase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/>
              <a:t>Absorbption</a:t>
            </a:r>
            <a:r>
              <a:rPr lang="en-US" dirty="0"/>
              <a:t> increase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3574F7-8A7A-4EE1-A2FE-92C8578CB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094" y="733967"/>
            <a:ext cx="8400921" cy="333561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53C2F05-BBE1-40EA-AA5D-32A4A34F73BC}"/>
              </a:ext>
            </a:extLst>
          </p:cNvPr>
          <p:cNvSpPr/>
          <p:nvPr/>
        </p:nvSpPr>
        <p:spPr>
          <a:xfrm>
            <a:off x="9312780" y="3514724"/>
            <a:ext cx="1306235" cy="68903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4450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102</TotalTime>
  <Words>333</Words>
  <Application>Microsoft Office PowerPoint</Application>
  <PresentationFormat>Widescreen</PresentationFormat>
  <Paragraphs>137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Franklin Gothic Book</vt:lpstr>
      <vt:lpstr>Crop</vt:lpstr>
      <vt:lpstr>PowerPoint Presentation</vt:lpstr>
      <vt:lpstr> 1) OBSO Position:</vt:lpstr>
      <vt:lpstr> 2) Monthly Reconciliation: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Floroplus</dc:creator>
  <cp:lastModifiedBy>chas greer</cp:lastModifiedBy>
  <cp:revision>13</cp:revision>
  <dcterms:created xsi:type="dcterms:W3CDTF">2017-08-17T18:08:37Z</dcterms:created>
  <dcterms:modified xsi:type="dcterms:W3CDTF">2017-08-17T19:52:28Z</dcterms:modified>
</cp:coreProperties>
</file>