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8" r:id="rId3"/>
    <p:sldId id="259" r:id="rId4"/>
    <p:sldId id="262" r:id="rId5"/>
    <p:sldId id="263" r:id="rId6"/>
    <p:sldId id="260" r:id="rId7"/>
    <p:sldId id="264" r:id="rId8"/>
    <p:sldId id="261" r:id="rId9"/>
    <p:sldId id="267"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9" autoAdjust="0"/>
    <p:restoredTop sz="94660"/>
  </p:normalViewPr>
  <p:slideViewPr>
    <p:cSldViewPr snapToGrid="0">
      <p:cViewPr>
        <p:scale>
          <a:sx n="87" d="100"/>
          <a:sy n="87" d="100"/>
        </p:scale>
        <p:origin x="60" y="3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8/17/2017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46C117F-5CCF-4837-BE5F-2B92066CAFAF}" type="datetimeFigureOut">
              <a:rPr lang="en-US" dirty="0"/>
              <a:t>8/17/2017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B90BD-B6CE-46B7-997F-7313B992CCDC}" type="datetimeFigureOut">
              <a:rPr lang="en-US" dirty="0"/>
              <a:t>8/17/2017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DB9D11F-B188-461D-B23F-39381795C052}" type="datetimeFigureOut">
              <a:rPr lang="en-US" dirty="0"/>
              <a:t>8/17/2017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2E6D8D9-55A2-4063-B0F3-121F44549695}" type="datetimeFigureOut">
              <a:rPr lang="en-US" dirty="0"/>
              <a:t>8/17/2017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D4B24536-994D-4021-A283-9F449C0DB509}" type="datetimeFigureOut">
              <a:rPr lang="en-US" dirty="0"/>
              <a:t>8/17/2017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3CBBBB78-C96F-47B7-AB17-D852CA960AC9}" type="datetimeFigureOut">
              <a:rPr lang="en-US" dirty="0"/>
              <a:t>8/17/2017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8/17/2017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8/17/2017</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8/17/2017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8/17/2017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8/17/2017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8/17/2017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8/17/2017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8/17/2017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8/17/2017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8/17/2017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8/17/2017</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154DD-9BAE-490F-9B03-539A4F3762F7}"/>
              </a:ext>
            </a:extLst>
          </p:cNvPr>
          <p:cNvSpPr>
            <a:spLocks noGrp="1"/>
          </p:cNvSpPr>
          <p:nvPr>
            <p:ph type="ctrTitle"/>
          </p:nvPr>
        </p:nvSpPr>
        <p:spPr/>
        <p:txBody>
          <a:bodyPr/>
          <a:lstStyle/>
          <a:p>
            <a:r>
              <a:rPr lang="en-US" dirty="0"/>
              <a:t>Eclipse Motors</a:t>
            </a:r>
          </a:p>
        </p:txBody>
      </p:sp>
      <p:sp>
        <p:nvSpPr>
          <p:cNvPr id="3" name="Subtitle 2">
            <a:extLst>
              <a:ext uri="{FF2B5EF4-FFF2-40B4-BE49-F238E27FC236}">
                <a16:creationId xmlns:a16="http://schemas.microsoft.com/office/drawing/2014/main" id="{496628CA-7429-4B1A-80C3-7CC3015CCD64}"/>
              </a:ext>
            </a:extLst>
          </p:cNvPr>
          <p:cNvSpPr>
            <a:spLocks noGrp="1"/>
          </p:cNvSpPr>
          <p:nvPr>
            <p:ph type="subTitle" idx="1"/>
          </p:nvPr>
        </p:nvSpPr>
        <p:spPr/>
        <p:txBody>
          <a:bodyPr/>
          <a:lstStyle/>
          <a:p>
            <a:r>
              <a:rPr lang="en-US" dirty="0"/>
              <a:t>N327 FIXED WEEK 1</a:t>
            </a:r>
          </a:p>
          <a:p>
            <a:endParaRPr lang="en-US" dirty="0"/>
          </a:p>
        </p:txBody>
      </p:sp>
    </p:spTree>
    <p:extLst>
      <p:ext uri="{BB962C8B-B14F-4D97-AF65-F5344CB8AC3E}">
        <p14:creationId xmlns:p14="http://schemas.microsoft.com/office/powerpoint/2010/main" val="860983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307EAD-9D27-4D9E-AC08-89388621E42B}"/>
              </a:ext>
            </a:extLst>
          </p:cNvPr>
          <p:cNvPicPr>
            <a:picLocks noChangeAspect="1"/>
          </p:cNvPicPr>
          <p:nvPr/>
        </p:nvPicPr>
        <p:blipFill>
          <a:blip r:embed="rId2"/>
          <a:stretch>
            <a:fillRect/>
          </a:stretch>
        </p:blipFill>
        <p:spPr>
          <a:xfrm>
            <a:off x="0" y="110463"/>
            <a:ext cx="12192000" cy="5729988"/>
          </a:xfrm>
          <a:prstGeom prst="rect">
            <a:avLst/>
          </a:prstGeom>
        </p:spPr>
      </p:pic>
      <p:sp>
        <p:nvSpPr>
          <p:cNvPr id="5" name="TextBox 4">
            <a:extLst>
              <a:ext uri="{FF2B5EF4-FFF2-40B4-BE49-F238E27FC236}">
                <a16:creationId xmlns:a16="http://schemas.microsoft.com/office/drawing/2014/main" id="{032D8508-0AE4-4AF6-823A-9171148516BB}"/>
              </a:ext>
            </a:extLst>
          </p:cNvPr>
          <p:cNvSpPr txBox="1"/>
          <p:nvPr/>
        </p:nvSpPr>
        <p:spPr>
          <a:xfrm>
            <a:off x="3152851" y="6188659"/>
            <a:ext cx="5761514" cy="369332"/>
          </a:xfrm>
          <a:prstGeom prst="rect">
            <a:avLst/>
          </a:prstGeom>
          <a:noFill/>
        </p:spPr>
        <p:txBody>
          <a:bodyPr wrap="none" rtlCol="0">
            <a:spAutoFit/>
          </a:bodyPr>
          <a:lstStyle/>
          <a:p>
            <a:r>
              <a:rPr lang="en-US" dirty="0"/>
              <a:t>Are we losing wholesale business by being over guide?</a:t>
            </a:r>
          </a:p>
        </p:txBody>
      </p:sp>
    </p:spTree>
    <p:extLst>
      <p:ext uri="{BB962C8B-B14F-4D97-AF65-F5344CB8AC3E}">
        <p14:creationId xmlns:p14="http://schemas.microsoft.com/office/powerpoint/2010/main" val="2854190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076E5ED-8D7C-47F6-A779-F43CAE775AC4}"/>
              </a:ext>
            </a:extLst>
          </p:cNvPr>
          <p:cNvPicPr>
            <a:picLocks noChangeAspect="1"/>
          </p:cNvPicPr>
          <p:nvPr/>
        </p:nvPicPr>
        <p:blipFill>
          <a:blip r:embed="rId2"/>
          <a:stretch>
            <a:fillRect/>
          </a:stretch>
        </p:blipFill>
        <p:spPr>
          <a:xfrm>
            <a:off x="48267" y="0"/>
            <a:ext cx="12095466" cy="6858000"/>
          </a:xfrm>
          <a:prstGeom prst="rect">
            <a:avLst/>
          </a:prstGeom>
        </p:spPr>
      </p:pic>
    </p:spTree>
    <p:extLst>
      <p:ext uri="{BB962C8B-B14F-4D97-AF65-F5344CB8AC3E}">
        <p14:creationId xmlns:p14="http://schemas.microsoft.com/office/powerpoint/2010/main" val="3779026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9EFDE7A-9DF5-473A-8F7A-93C216FDFCF4}"/>
              </a:ext>
            </a:extLst>
          </p:cNvPr>
          <p:cNvPicPr>
            <a:picLocks noChangeAspect="1"/>
          </p:cNvPicPr>
          <p:nvPr/>
        </p:nvPicPr>
        <p:blipFill>
          <a:blip r:embed="rId2"/>
          <a:stretch>
            <a:fillRect/>
          </a:stretch>
        </p:blipFill>
        <p:spPr>
          <a:xfrm>
            <a:off x="590550" y="307238"/>
            <a:ext cx="11010900" cy="6126899"/>
          </a:xfrm>
          <a:prstGeom prst="rect">
            <a:avLst/>
          </a:prstGeom>
        </p:spPr>
      </p:pic>
    </p:spTree>
    <p:extLst>
      <p:ext uri="{BB962C8B-B14F-4D97-AF65-F5344CB8AC3E}">
        <p14:creationId xmlns:p14="http://schemas.microsoft.com/office/powerpoint/2010/main" val="289367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0E163-D128-4B11-8B58-A1AAD5DB8E5B}"/>
              </a:ext>
            </a:extLst>
          </p:cNvPr>
          <p:cNvSpPr>
            <a:spLocks noGrp="1"/>
          </p:cNvSpPr>
          <p:nvPr>
            <p:ph type="title"/>
          </p:nvPr>
        </p:nvSpPr>
        <p:spPr/>
        <p:txBody>
          <a:bodyPr/>
          <a:lstStyle/>
          <a:p>
            <a:r>
              <a:rPr lang="en-US" dirty="0"/>
              <a:t>OBSO Position	</a:t>
            </a:r>
          </a:p>
        </p:txBody>
      </p:sp>
      <p:pic>
        <p:nvPicPr>
          <p:cNvPr id="9" name="Picture 8">
            <a:extLst>
              <a:ext uri="{FF2B5EF4-FFF2-40B4-BE49-F238E27FC236}">
                <a16:creationId xmlns:a16="http://schemas.microsoft.com/office/drawing/2014/main" id="{352EC0DA-82B9-4858-9139-C934B946060A}"/>
              </a:ext>
            </a:extLst>
          </p:cNvPr>
          <p:cNvPicPr>
            <a:picLocks noChangeAspect="1"/>
          </p:cNvPicPr>
          <p:nvPr/>
        </p:nvPicPr>
        <p:blipFill>
          <a:blip r:embed="rId2"/>
          <a:stretch>
            <a:fillRect/>
          </a:stretch>
        </p:blipFill>
        <p:spPr>
          <a:xfrm>
            <a:off x="8200987" y="2413367"/>
            <a:ext cx="3583800" cy="3073033"/>
          </a:xfrm>
          <a:prstGeom prst="rect">
            <a:avLst/>
          </a:prstGeom>
        </p:spPr>
      </p:pic>
      <p:pic>
        <p:nvPicPr>
          <p:cNvPr id="10" name="Picture 9">
            <a:extLst>
              <a:ext uri="{FF2B5EF4-FFF2-40B4-BE49-F238E27FC236}">
                <a16:creationId xmlns:a16="http://schemas.microsoft.com/office/drawing/2014/main" id="{74D1BA90-AED6-43D7-8862-9347FF9EC8A8}"/>
              </a:ext>
            </a:extLst>
          </p:cNvPr>
          <p:cNvPicPr>
            <a:picLocks noChangeAspect="1"/>
          </p:cNvPicPr>
          <p:nvPr/>
        </p:nvPicPr>
        <p:blipFill>
          <a:blip r:embed="rId3"/>
          <a:stretch>
            <a:fillRect/>
          </a:stretch>
        </p:blipFill>
        <p:spPr>
          <a:xfrm>
            <a:off x="125996" y="2142705"/>
            <a:ext cx="7642745" cy="4280041"/>
          </a:xfrm>
          <a:prstGeom prst="rect">
            <a:avLst/>
          </a:prstGeom>
        </p:spPr>
      </p:pic>
    </p:spTree>
    <p:extLst>
      <p:ext uri="{BB962C8B-B14F-4D97-AF65-F5344CB8AC3E}">
        <p14:creationId xmlns:p14="http://schemas.microsoft.com/office/powerpoint/2010/main" val="2659084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4BF7B6-4ACA-4FB0-944E-86BE7F5D2B22}"/>
              </a:ext>
            </a:extLst>
          </p:cNvPr>
          <p:cNvSpPr/>
          <p:nvPr/>
        </p:nvSpPr>
        <p:spPr>
          <a:xfrm>
            <a:off x="636422" y="1038758"/>
            <a:ext cx="10950855" cy="6186309"/>
          </a:xfrm>
          <a:prstGeom prst="rect">
            <a:avLst/>
          </a:prstGeom>
        </p:spPr>
        <p:txBody>
          <a:bodyPr wrap="square">
            <a:spAutoFit/>
          </a:bodyPr>
          <a:lstStyle/>
          <a:p>
            <a:r>
              <a:rPr lang="en-US" dirty="0"/>
              <a:t>We got into this mess by not optimizing the DMS system and customizing it to our needs. We need to adjust our phase in away from 2 in 3 to 3 in 9. We’re also ordering way too quickly with our low days’ supply set at 66 days. We need to adjust that down to 30 days. By having our phase out set at 3 in 12 we’re bringing parts in quickly but taking far too long to phase them out. We need to adjust to match 3 in 9. STOCK ORDER NEEDS TO BE MANAGED BY PARTS MANAGER EVERYDAY!</a:t>
            </a:r>
          </a:p>
          <a:p>
            <a:endParaRPr lang="en-US" dirty="0"/>
          </a:p>
          <a:p>
            <a:endParaRPr lang="en-US" dirty="0"/>
          </a:p>
          <a:p>
            <a:endParaRPr lang="en-US" dirty="0"/>
          </a:p>
          <a:p>
            <a:pPr marL="285750" indent="-285750">
              <a:buFont typeface="Arial" panose="020B0604020202020204" pitchFamily="34" charset="0"/>
              <a:buChar char="•"/>
            </a:pPr>
            <a:r>
              <a:rPr lang="en-US" dirty="0"/>
              <a:t>We’re going to try and negotiate a special buy back rate with our manufacturer. We may lose some money up front but we should be in a much cleaner position going forward. We also have a $21,551 OBSO credit we’ve earned but haven’t used.</a:t>
            </a:r>
          </a:p>
          <a:p>
            <a:endParaRPr lang="en-US" dirty="0"/>
          </a:p>
          <a:p>
            <a:pPr marL="285750" indent="-285750">
              <a:buFont typeface="Arial" panose="020B0604020202020204" pitchFamily="34" charset="0"/>
              <a:buChar char="•"/>
            </a:pPr>
            <a:r>
              <a:rPr lang="en-US" dirty="0"/>
              <a:t>We’re going to contact Dealermine.com to try and help us get rid of some of these.</a:t>
            </a:r>
          </a:p>
          <a:p>
            <a:endParaRPr lang="en-US" dirty="0"/>
          </a:p>
          <a:p>
            <a:pPr marL="285750" indent="-285750">
              <a:buFont typeface="Arial" panose="020B0604020202020204" pitchFamily="34" charset="0"/>
              <a:buChar char="•"/>
            </a:pPr>
            <a:r>
              <a:rPr lang="en-US" dirty="0"/>
              <a:t>We will look into possibly having an auction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We will also work closely with our used vehicle department </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034191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ADF39-A4BC-4DCD-944E-8838EBD12B2A}"/>
              </a:ext>
            </a:extLst>
          </p:cNvPr>
          <p:cNvSpPr>
            <a:spLocks noGrp="1"/>
          </p:cNvSpPr>
          <p:nvPr>
            <p:ph type="title"/>
          </p:nvPr>
        </p:nvSpPr>
        <p:spPr/>
        <p:txBody>
          <a:bodyPr/>
          <a:lstStyle/>
          <a:p>
            <a:r>
              <a:rPr lang="en-US" dirty="0"/>
              <a:t>Monthly Reconciliation 8.1% Variance</a:t>
            </a:r>
          </a:p>
        </p:txBody>
      </p:sp>
      <p:pic>
        <p:nvPicPr>
          <p:cNvPr id="5" name="Content Placeholder 4">
            <a:extLst>
              <a:ext uri="{FF2B5EF4-FFF2-40B4-BE49-F238E27FC236}">
                <a16:creationId xmlns:a16="http://schemas.microsoft.com/office/drawing/2014/main" id="{DAA4206E-E59B-467E-82B8-AD69F9581B25}"/>
              </a:ext>
            </a:extLst>
          </p:cNvPr>
          <p:cNvPicPr>
            <a:picLocks noGrp="1" noChangeAspect="1"/>
          </p:cNvPicPr>
          <p:nvPr>
            <p:ph idx="1"/>
          </p:nvPr>
        </p:nvPicPr>
        <p:blipFill>
          <a:blip r:embed="rId2"/>
          <a:stretch>
            <a:fillRect/>
          </a:stretch>
        </p:blipFill>
        <p:spPr>
          <a:xfrm>
            <a:off x="6502896" y="2334086"/>
            <a:ext cx="5608638" cy="3957523"/>
          </a:xfrm>
          <a:prstGeom prst="rect">
            <a:avLst/>
          </a:prstGeom>
        </p:spPr>
      </p:pic>
      <p:sp>
        <p:nvSpPr>
          <p:cNvPr id="4" name="Text Placeholder 3">
            <a:extLst>
              <a:ext uri="{FF2B5EF4-FFF2-40B4-BE49-F238E27FC236}">
                <a16:creationId xmlns:a16="http://schemas.microsoft.com/office/drawing/2014/main" id="{9445AE69-FC00-432D-97BC-44529014438D}"/>
              </a:ext>
            </a:extLst>
          </p:cNvPr>
          <p:cNvSpPr>
            <a:spLocks noGrp="1"/>
          </p:cNvSpPr>
          <p:nvPr>
            <p:ph type="body" sz="half" idx="2"/>
          </p:nvPr>
        </p:nvSpPr>
        <p:spPr>
          <a:xfrm>
            <a:off x="731528" y="2376472"/>
            <a:ext cx="3493914" cy="4415057"/>
          </a:xfrm>
        </p:spPr>
        <p:txBody>
          <a:bodyPr>
            <a:normAutofit fontScale="77500" lnSpcReduction="20000"/>
          </a:bodyPr>
          <a:lstStyle/>
          <a:p>
            <a:endParaRPr lang="en-US" sz="4800" dirty="0"/>
          </a:p>
          <a:p>
            <a:endParaRPr lang="en-US" sz="1900" dirty="0"/>
          </a:p>
          <a:p>
            <a:endParaRPr lang="en-US" sz="1900"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	</a:t>
            </a:r>
          </a:p>
        </p:txBody>
      </p:sp>
      <p:pic>
        <p:nvPicPr>
          <p:cNvPr id="8" name="Picture 7">
            <a:extLst>
              <a:ext uri="{FF2B5EF4-FFF2-40B4-BE49-F238E27FC236}">
                <a16:creationId xmlns:a16="http://schemas.microsoft.com/office/drawing/2014/main" id="{DF6E4D53-2185-4BAA-8525-CDB7BC29E5F3}"/>
              </a:ext>
            </a:extLst>
          </p:cNvPr>
          <p:cNvPicPr>
            <a:picLocks noChangeAspect="1"/>
          </p:cNvPicPr>
          <p:nvPr/>
        </p:nvPicPr>
        <p:blipFill>
          <a:blip r:embed="rId3"/>
          <a:stretch>
            <a:fillRect/>
          </a:stretch>
        </p:blipFill>
        <p:spPr>
          <a:xfrm>
            <a:off x="94226" y="2056646"/>
            <a:ext cx="3256136" cy="4512404"/>
          </a:xfrm>
          <a:prstGeom prst="rect">
            <a:avLst/>
          </a:prstGeom>
        </p:spPr>
      </p:pic>
      <p:sp>
        <p:nvSpPr>
          <p:cNvPr id="9" name="TextBox 8">
            <a:extLst>
              <a:ext uri="{FF2B5EF4-FFF2-40B4-BE49-F238E27FC236}">
                <a16:creationId xmlns:a16="http://schemas.microsoft.com/office/drawing/2014/main" id="{EA656D51-BBE5-4E78-8D86-9A55A798671D}"/>
              </a:ext>
            </a:extLst>
          </p:cNvPr>
          <p:cNvSpPr txBox="1"/>
          <p:nvPr/>
        </p:nvSpPr>
        <p:spPr>
          <a:xfrm>
            <a:off x="3430829" y="2157984"/>
            <a:ext cx="2977286" cy="3693319"/>
          </a:xfrm>
          <a:prstGeom prst="rect">
            <a:avLst/>
          </a:prstGeom>
          <a:noFill/>
        </p:spPr>
        <p:txBody>
          <a:bodyPr wrap="square" rtlCol="0">
            <a:spAutoFit/>
          </a:bodyPr>
          <a:lstStyle/>
          <a:p>
            <a:r>
              <a:rPr lang="en-US" dirty="0"/>
              <a:t>	</a:t>
            </a:r>
          </a:p>
          <a:p>
            <a:r>
              <a:rPr lang="en-US" dirty="0"/>
              <a:t>Common reasons for variance:</a:t>
            </a:r>
          </a:p>
          <a:p>
            <a:endParaRPr lang="en-US" dirty="0"/>
          </a:p>
          <a:p>
            <a:pPr marL="685800" indent="-685800">
              <a:buFont typeface="Arial" panose="020B0604020202020204" pitchFamily="34" charset="0"/>
              <a:buChar char="•"/>
            </a:pPr>
            <a:r>
              <a:rPr lang="en-US" dirty="0" err="1"/>
              <a:t>Mis</a:t>
            </a:r>
            <a:r>
              <a:rPr lang="en-US" dirty="0"/>
              <a:t>-posting – freight, emergency purchases, </a:t>
            </a:r>
            <a:r>
              <a:rPr lang="en-US" dirty="0" err="1"/>
              <a:t>etc</a:t>
            </a:r>
            <a:endParaRPr lang="en-US" dirty="0"/>
          </a:p>
          <a:p>
            <a:pPr marL="685800" indent="-685800">
              <a:buFont typeface="Arial" panose="020B0604020202020204" pitchFamily="34" charset="0"/>
              <a:buChar char="•"/>
            </a:pPr>
            <a:r>
              <a:rPr lang="en-US" dirty="0"/>
              <a:t>No communication with accounting office on price updates</a:t>
            </a:r>
          </a:p>
          <a:p>
            <a:pPr marL="685800" indent="-685800">
              <a:buFont typeface="Arial" panose="020B0604020202020204" pitchFamily="34" charset="0"/>
              <a:buChar char="•"/>
            </a:pPr>
            <a:r>
              <a:rPr lang="en-US" dirty="0"/>
              <a:t>Not accounting for discounts</a:t>
            </a:r>
          </a:p>
        </p:txBody>
      </p:sp>
    </p:spTree>
    <p:extLst>
      <p:ext uri="{BB962C8B-B14F-4D97-AF65-F5344CB8AC3E}">
        <p14:creationId xmlns:p14="http://schemas.microsoft.com/office/powerpoint/2010/main" val="3838202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C9C45-F8AC-43BA-9467-92772B8DF5BC}"/>
              </a:ext>
            </a:extLst>
          </p:cNvPr>
          <p:cNvSpPr>
            <a:spLocks noGrp="1"/>
          </p:cNvSpPr>
          <p:nvPr>
            <p:ph type="title"/>
          </p:nvPr>
        </p:nvSpPr>
        <p:spPr/>
        <p:txBody>
          <a:bodyPr>
            <a:normAutofit fontScale="90000"/>
          </a:bodyPr>
          <a:lstStyle/>
          <a:p>
            <a:br>
              <a:rPr lang="en-US" dirty="0"/>
            </a:br>
            <a:r>
              <a:rPr lang="en-US" sz="4000" dirty="0"/>
              <a:t>Productivity of Employees</a:t>
            </a:r>
            <a:br>
              <a:rPr lang="en-US" dirty="0"/>
            </a:br>
            <a:endParaRPr lang="en-US" dirty="0"/>
          </a:p>
        </p:txBody>
      </p:sp>
      <p:pic>
        <p:nvPicPr>
          <p:cNvPr id="5" name="Content Placeholder 4">
            <a:extLst>
              <a:ext uri="{FF2B5EF4-FFF2-40B4-BE49-F238E27FC236}">
                <a16:creationId xmlns:a16="http://schemas.microsoft.com/office/drawing/2014/main" id="{06D4B1F7-DC4D-493C-9BF0-E15C94C3B7C3}"/>
              </a:ext>
            </a:extLst>
          </p:cNvPr>
          <p:cNvPicPr>
            <a:picLocks noGrp="1" noChangeAspect="1"/>
          </p:cNvPicPr>
          <p:nvPr>
            <p:ph idx="1"/>
          </p:nvPr>
        </p:nvPicPr>
        <p:blipFill>
          <a:blip r:embed="rId2"/>
          <a:stretch>
            <a:fillRect/>
          </a:stretch>
        </p:blipFill>
        <p:spPr>
          <a:xfrm>
            <a:off x="6699244" y="2249090"/>
            <a:ext cx="5085544" cy="4371238"/>
          </a:xfrm>
          <a:prstGeom prst="rect">
            <a:avLst/>
          </a:prstGeom>
        </p:spPr>
      </p:pic>
      <p:sp>
        <p:nvSpPr>
          <p:cNvPr id="4" name="Text Placeholder 3">
            <a:extLst>
              <a:ext uri="{FF2B5EF4-FFF2-40B4-BE49-F238E27FC236}">
                <a16:creationId xmlns:a16="http://schemas.microsoft.com/office/drawing/2014/main" id="{B4315191-F9F4-40F9-87DF-E4033E068D78}"/>
              </a:ext>
            </a:extLst>
          </p:cNvPr>
          <p:cNvSpPr>
            <a:spLocks noGrp="1"/>
          </p:cNvSpPr>
          <p:nvPr>
            <p:ph type="body" sz="half" idx="2"/>
          </p:nvPr>
        </p:nvSpPr>
        <p:spPr>
          <a:xfrm>
            <a:off x="256040" y="2249090"/>
            <a:ext cx="6035032" cy="5812260"/>
          </a:xfrm>
        </p:spPr>
        <p:txBody>
          <a:bodyPr>
            <a:normAutofit/>
          </a:bodyPr>
          <a:lstStyle/>
          <a:p>
            <a:r>
              <a:rPr lang="en-US" dirty="0"/>
              <a:t>Current staffing levels show we have a very under performing parts department. At only $23,140 of sales and only $5,236 of gross per employee we need to trim employees or raise sales significantly. To get to closer to the NADA guide for a domestic store of $40,000 in sales and $12,000 in gross we only need 5 people at current sales levels. We are going to revamp our processes of the next couple of months. In anticipation of a better parts mix and increasing shop proficiency for the time being we will be laying 2 people off.  7 parts employees should allow us to continue to serve both our inside and outside sales.</a:t>
            </a:r>
          </a:p>
          <a:p>
            <a:endParaRPr lang="en-US" dirty="0"/>
          </a:p>
          <a:p>
            <a:r>
              <a:rPr lang="en-US" dirty="0"/>
              <a:t>There is a lack of over sight on the fixed side of the business. The General Manager needs to be more involved.</a:t>
            </a:r>
          </a:p>
          <a:p>
            <a:r>
              <a:rPr lang="en-US" dirty="0"/>
              <a:t>We need to also revamp our job descriptions, pay plans, hiring processes and departmental positions and ensure we’re holding monthly meetings with our people to know they understand the expectations and hold our people accountable.</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005928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679C0-8AFB-491F-B48F-CB4B341038C4}"/>
              </a:ext>
            </a:extLst>
          </p:cNvPr>
          <p:cNvSpPr>
            <a:spLocks noGrp="1"/>
          </p:cNvSpPr>
          <p:nvPr>
            <p:ph type="title"/>
          </p:nvPr>
        </p:nvSpPr>
        <p:spPr/>
        <p:txBody>
          <a:bodyPr/>
          <a:lstStyle/>
          <a:p>
            <a:r>
              <a:rPr lang="en-US" dirty="0"/>
              <a:t>New Parts Department Structure</a:t>
            </a:r>
          </a:p>
        </p:txBody>
      </p:sp>
      <p:sp>
        <p:nvSpPr>
          <p:cNvPr id="4" name="Text Placeholder 3">
            <a:extLst>
              <a:ext uri="{FF2B5EF4-FFF2-40B4-BE49-F238E27FC236}">
                <a16:creationId xmlns:a16="http://schemas.microsoft.com/office/drawing/2014/main" id="{0A3AE6B0-0853-4549-B8EA-8E7E56BA074D}"/>
              </a:ext>
            </a:extLst>
          </p:cNvPr>
          <p:cNvSpPr>
            <a:spLocks noGrp="1"/>
          </p:cNvSpPr>
          <p:nvPr>
            <p:ph type="body" sz="half" idx="2"/>
          </p:nvPr>
        </p:nvSpPr>
        <p:spPr>
          <a:xfrm>
            <a:off x="387706" y="2238451"/>
            <a:ext cx="3701491" cy="1309422"/>
          </a:xfrm>
        </p:spPr>
        <p:txBody>
          <a:bodyPr/>
          <a:lstStyle/>
          <a:p>
            <a:endParaRPr lang="en-US" dirty="0"/>
          </a:p>
        </p:txBody>
      </p:sp>
      <p:pic>
        <p:nvPicPr>
          <p:cNvPr id="10" name="Picture 9">
            <a:extLst>
              <a:ext uri="{FF2B5EF4-FFF2-40B4-BE49-F238E27FC236}">
                <a16:creationId xmlns:a16="http://schemas.microsoft.com/office/drawing/2014/main" id="{B47650B5-D3C3-485E-8A34-1A495A3836B0}"/>
              </a:ext>
            </a:extLst>
          </p:cNvPr>
          <p:cNvPicPr>
            <a:picLocks noChangeAspect="1"/>
          </p:cNvPicPr>
          <p:nvPr/>
        </p:nvPicPr>
        <p:blipFill>
          <a:blip r:embed="rId2"/>
          <a:stretch>
            <a:fillRect/>
          </a:stretch>
        </p:blipFill>
        <p:spPr>
          <a:xfrm>
            <a:off x="180765" y="2055571"/>
            <a:ext cx="4530224" cy="4681728"/>
          </a:xfrm>
          <a:prstGeom prst="rect">
            <a:avLst/>
          </a:prstGeom>
        </p:spPr>
      </p:pic>
      <p:pic>
        <p:nvPicPr>
          <p:cNvPr id="13" name="Content Placeholder 12">
            <a:extLst>
              <a:ext uri="{FF2B5EF4-FFF2-40B4-BE49-F238E27FC236}">
                <a16:creationId xmlns:a16="http://schemas.microsoft.com/office/drawing/2014/main" id="{DE4FD8EB-52F6-4C4D-B5C1-2DB7BA0ED610}"/>
              </a:ext>
            </a:extLst>
          </p:cNvPr>
          <p:cNvPicPr>
            <a:picLocks noGrp="1" noChangeAspect="1"/>
          </p:cNvPicPr>
          <p:nvPr>
            <p:ph idx="1"/>
          </p:nvPr>
        </p:nvPicPr>
        <p:blipFill>
          <a:blip r:embed="rId3"/>
          <a:stretch>
            <a:fillRect/>
          </a:stretch>
        </p:blipFill>
        <p:spPr>
          <a:xfrm>
            <a:off x="4788712" y="1993535"/>
            <a:ext cx="7403287" cy="1210052"/>
          </a:xfrm>
          <a:prstGeom prst="rect">
            <a:avLst/>
          </a:prstGeom>
        </p:spPr>
      </p:pic>
      <p:pic>
        <p:nvPicPr>
          <p:cNvPr id="14" name="Picture 13">
            <a:extLst>
              <a:ext uri="{FF2B5EF4-FFF2-40B4-BE49-F238E27FC236}">
                <a16:creationId xmlns:a16="http://schemas.microsoft.com/office/drawing/2014/main" id="{881A7105-3A8F-432E-84FE-D19AF8DA8732}"/>
              </a:ext>
            </a:extLst>
          </p:cNvPr>
          <p:cNvPicPr>
            <a:picLocks noChangeAspect="1"/>
          </p:cNvPicPr>
          <p:nvPr/>
        </p:nvPicPr>
        <p:blipFill>
          <a:blip r:embed="rId4"/>
          <a:stretch>
            <a:fillRect/>
          </a:stretch>
        </p:blipFill>
        <p:spPr>
          <a:xfrm>
            <a:off x="5786016" y="3203587"/>
            <a:ext cx="5408677" cy="3533712"/>
          </a:xfrm>
          <a:prstGeom prst="rect">
            <a:avLst/>
          </a:prstGeom>
        </p:spPr>
      </p:pic>
    </p:spTree>
    <p:extLst>
      <p:ext uri="{BB962C8B-B14F-4D97-AF65-F5344CB8AC3E}">
        <p14:creationId xmlns:p14="http://schemas.microsoft.com/office/powerpoint/2010/main" val="3318783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8DBD8-A45D-44B5-840E-5E277FBE652D}"/>
              </a:ext>
            </a:extLst>
          </p:cNvPr>
          <p:cNvSpPr>
            <a:spLocks noGrp="1"/>
          </p:cNvSpPr>
          <p:nvPr>
            <p:ph type="title"/>
          </p:nvPr>
        </p:nvSpPr>
        <p:spPr/>
        <p:txBody>
          <a:bodyPr/>
          <a:lstStyle/>
          <a:p>
            <a:r>
              <a:rPr lang="en-US" dirty="0"/>
              <a:t>Selling @ Cost</a:t>
            </a:r>
          </a:p>
        </p:txBody>
      </p:sp>
      <p:sp>
        <p:nvSpPr>
          <p:cNvPr id="3" name="TextBox 2">
            <a:extLst>
              <a:ext uri="{FF2B5EF4-FFF2-40B4-BE49-F238E27FC236}">
                <a16:creationId xmlns:a16="http://schemas.microsoft.com/office/drawing/2014/main" id="{882E578B-9025-43DB-A2B9-EA659FDFA236}"/>
              </a:ext>
            </a:extLst>
          </p:cNvPr>
          <p:cNvSpPr txBox="1"/>
          <p:nvPr/>
        </p:nvSpPr>
        <p:spPr>
          <a:xfrm>
            <a:off x="234086" y="2318918"/>
            <a:ext cx="11653114" cy="3693319"/>
          </a:xfrm>
          <a:prstGeom prst="rect">
            <a:avLst/>
          </a:prstGeom>
          <a:noFill/>
        </p:spPr>
        <p:txBody>
          <a:bodyPr wrap="square" rtlCol="0">
            <a:spAutoFit/>
          </a:bodyPr>
          <a:lstStyle/>
          <a:p>
            <a:pPr marL="285750" indent="-285750">
              <a:buFont typeface="Arial" panose="020B0604020202020204" pitchFamily="34" charset="0"/>
              <a:buChar char="•"/>
            </a:pPr>
            <a:r>
              <a:rPr lang="en-US" dirty="0"/>
              <a:t>The only real positives would be trying to win a wholesale customer, promoting and advertising a loss leader, or clearing out and cleaning up our obsolescence. </a:t>
            </a:r>
          </a:p>
          <a:p>
            <a:endParaRPr lang="en-US" dirty="0"/>
          </a:p>
          <a:p>
            <a:pPr marL="285750" indent="-285750">
              <a:buFont typeface="Arial" panose="020B0604020202020204" pitchFamily="34" charset="0"/>
              <a:buChar char="•"/>
            </a:pPr>
            <a:r>
              <a:rPr lang="en-US" dirty="0"/>
              <a:t>Our internal gross profit and body shop gross profit are disgustingly low. We need to immediately fix this and increase to NADA guide for internal of 41% and body shop of 25%-35%. This is the easiest thing we can do.</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We have a bad mix of parts in the department. The level of emergency purchases from other dealers is dropping the gross on retail significantly as we’re paying 10% over cost but not upping the retail prices. </a:t>
            </a:r>
          </a:p>
          <a:p>
            <a:endParaRPr lang="en-US" dirty="0"/>
          </a:p>
          <a:p>
            <a:pPr marL="285750" indent="-285750">
              <a:buFont typeface="Arial" panose="020B0604020202020204" pitchFamily="34" charset="0"/>
              <a:buChar char="•"/>
            </a:pPr>
            <a:r>
              <a:rPr lang="en-US" dirty="0"/>
              <a:t>We’re only holding 22.6% of gross profit – NADA guide is 38%. So far this this year we’re sold $489,920 of parts sales at no gross. </a:t>
            </a:r>
          </a:p>
          <a:p>
            <a:endParaRPr lang="en-US" dirty="0"/>
          </a:p>
          <a:p>
            <a:endParaRPr lang="en-US" dirty="0"/>
          </a:p>
        </p:txBody>
      </p:sp>
    </p:spTree>
    <p:extLst>
      <p:ext uri="{BB962C8B-B14F-4D97-AF65-F5344CB8AC3E}">
        <p14:creationId xmlns:p14="http://schemas.microsoft.com/office/powerpoint/2010/main" val="1190599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0C9AF35-D7DB-4E32-B69F-4F07EC9B425D}"/>
              </a:ext>
            </a:extLst>
          </p:cNvPr>
          <p:cNvPicPr>
            <a:picLocks noChangeAspect="1"/>
          </p:cNvPicPr>
          <p:nvPr/>
        </p:nvPicPr>
        <p:blipFill>
          <a:blip r:embed="rId2"/>
          <a:stretch>
            <a:fillRect/>
          </a:stretch>
        </p:blipFill>
        <p:spPr>
          <a:xfrm>
            <a:off x="1163117" y="351130"/>
            <a:ext cx="8061350" cy="6005779"/>
          </a:xfrm>
          <a:prstGeom prst="rect">
            <a:avLst/>
          </a:prstGeom>
        </p:spPr>
      </p:pic>
    </p:spTree>
    <p:extLst>
      <p:ext uri="{BB962C8B-B14F-4D97-AF65-F5344CB8AC3E}">
        <p14:creationId xmlns:p14="http://schemas.microsoft.com/office/powerpoint/2010/main" val="2318307785"/>
      </p:ext>
    </p:extLst>
  </p:cSld>
  <p:clrMapOvr>
    <a:masterClrMapping/>
  </p:clrMapOvr>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TM04033917[[fn=Berlin]]</Template>
  <TotalTime>161</TotalTime>
  <Words>553</Words>
  <Application>Microsoft Office PowerPoint</Application>
  <PresentationFormat>Widescreen</PresentationFormat>
  <Paragraphs>57</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Trebuchet MS</vt:lpstr>
      <vt:lpstr>Berlin</vt:lpstr>
      <vt:lpstr>Eclipse Motors</vt:lpstr>
      <vt:lpstr>PowerPoint Presentation</vt:lpstr>
      <vt:lpstr>OBSO Position </vt:lpstr>
      <vt:lpstr>PowerPoint Presentation</vt:lpstr>
      <vt:lpstr>Monthly Reconciliation 8.1% Variance</vt:lpstr>
      <vt:lpstr> Productivity of Employees </vt:lpstr>
      <vt:lpstr>New Parts Department Structure</vt:lpstr>
      <vt:lpstr>Selling @ Cost</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Moore</dc:creator>
  <cp:lastModifiedBy>Kevin Moore</cp:lastModifiedBy>
  <cp:revision>18</cp:revision>
  <dcterms:created xsi:type="dcterms:W3CDTF">2017-08-17T17:04:05Z</dcterms:created>
  <dcterms:modified xsi:type="dcterms:W3CDTF">2017-08-17T19:45:07Z</dcterms:modified>
</cp:coreProperties>
</file>