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3" d="100"/>
          <a:sy n="103" d="100"/>
        </p:scale>
        <p:origin x="-112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24085E-1DCA-434A-B486-2B33DC3E84B9}" type="datetimeFigureOut">
              <a:rPr lang="en-US" smtClean="0"/>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3781025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4085E-1DCA-434A-B486-2B33DC3E84B9}" type="datetimeFigureOut">
              <a:rPr lang="en-US" smtClean="0"/>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231316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4085E-1DCA-434A-B486-2B33DC3E84B9}" type="datetimeFigureOut">
              <a:rPr lang="en-US" smtClean="0"/>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422523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24085E-1DCA-434A-B486-2B33DC3E84B9}" type="datetimeFigureOut">
              <a:rPr lang="en-US" smtClean="0"/>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2502551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24085E-1DCA-434A-B486-2B33DC3E84B9}" type="datetimeFigureOut">
              <a:rPr lang="en-US" smtClean="0"/>
              <a:t>6/28/2017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46241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24085E-1DCA-434A-B486-2B33DC3E84B9}" type="datetimeFigureOut">
              <a:rPr lang="en-US" smtClean="0"/>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1697578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24085E-1DCA-434A-B486-2B33DC3E84B9}" type="datetimeFigureOut">
              <a:rPr lang="en-US" smtClean="0"/>
              <a:t>6/28/2017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3698120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24085E-1DCA-434A-B486-2B33DC3E84B9}" type="datetimeFigureOut">
              <a:rPr lang="en-US" smtClean="0"/>
              <a:t>6/28/2017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337199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085E-1DCA-434A-B486-2B33DC3E84B9}" type="datetimeFigureOut">
              <a:rPr lang="en-US" smtClean="0"/>
              <a:t>6/28/2017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1207183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24085E-1DCA-434A-B486-2B33DC3E84B9}" type="datetimeFigureOut">
              <a:rPr lang="en-US" smtClean="0"/>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2038720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24085E-1DCA-434A-B486-2B33DC3E84B9}" type="datetimeFigureOut">
              <a:rPr lang="en-US" smtClean="0"/>
              <a:t>6/28/2017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32B03-0D6A-4666-B9A9-EABAF3F38103}" type="slidenum">
              <a:rPr lang="en-US" smtClean="0"/>
              <a:t>‹#›</a:t>
            </a:fld>
            <a:endParaRPr lang="en-US"/>
          </a:p>
        </p:txBody>
      </p:sp>
    </p:spTree>
    <p:extLst>
      <p:ext uri="{BB962C8B-B14F-4D97-AF65-F5344CB8AC3E}">
        <p14:creationId xmlns:p14="http://schemas.microsoft.com/office/powerpoint/2010/main" val="1256631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4085E-1DCA-434A-B486-2B33DC3E84B9}" type="datetimeFigureOut">
              <a:rPr lang="en-US" smtClean="0"/>
              <a:t>6/28/2017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32B03-0D6A-4666-B9A9-EABAF3F38103}" type="slidenum">
              <a:rPr lang="en-US" smtClean="0"/>
              <a:t>‹#›</a:t>
            </a:fld>
            <a:endParaRPr lang="en-US"/>
          </a:p>
        </p:txBody>
      </p:sp>
    </p:spTree>
    <p:extLst>
      <p:ext uri="{BB962C8B-B14F-4D97-AF65-F5344CB8AC3E}">
        <p14:creationId xmlns:p14="http://schemas.microsoft.com/office/powerpoint/2010/main" val="1662624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Use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6934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868" y="2590800"/>
            <a:ext cx="7586132"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57200" y="304800"/>
            <a:ext cx="8077200" cy="369332"/>
          </a:xfrm>
          <a:prstGeom prst="rect">
            <a:avLst/>
          </a:prstGeom>
          <a:noFill/>
        </p:spPr>
        <p:txBody>
          <a:bodyPr wrap="square" rtlCol="0">
            <a:spAutoFit/>
          </a:bodyPr>
          <a:lstStyle/>
          <a:p>
            <a:r>
              <a:rPr lang="en-US" dirty="0" smtClean="0"/>
              <a:t>Guide Tab: This sheet is already formatted to print. No inputs are made on this page.</a:t>
            </a:r>
            <a:endParaRPr lang="en-US" dirty="0"/>
          </a:p>
        </p:txBody>
      </p:sp>
      <p:cxnSp>
        <p:nvCxnSpPr>
          <p:cNvPr id="11" name="Straight Arrow Connector 10"/>
          <p:cNvCxnSpPr/>
          <p:nvPr/>
        </p:nvCxnSpPr>
        <p:spPr>
          <a:xfrm>
            <a:off x="609600" y="1348264"/>
            <a:ext cx="1185718" cy="2107291"/>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981200" y="1535668"/>
            <a:ext cx="266700" cy="189333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590800" y="1424464"/>
            <a:ext cx="990600" cy="200453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2895600" y="1348264"/>
            <a:ext cx="2247900" cy="2210045"/>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3276600" y="2401909"/>
            <a:ext cx="3124200" cy="11564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0" y="685800"/>
            <a:ext cx="1219200" cy="954107"/>
          </a:xfrm>
          <a:prstGeom prst="rect">
            <a:avLst/>
          </a:prstGeom>
          <a:noFill/>
        </p:spPr>
        <p:txBody>
          <a:bodyPr wrap="square" rtlCol="0">
            <a:spAutoFit/>
          </a:bodyPr>
          <a:lstStyle/>
          <a:p>
            <a:r>
              <a:rPr lang="en-US" sz="1400" dirty="0" smtClean="0"/>
              <a:t>Guide Categories and Values</a:t>
            </a:r>
          </a:p>
          <a:p>
            <a:endParaRPr lang="en-US" sz="1400" dirty="0" smtClean="0"/>
          </a:p>
        </p:txBody>
      </p:sp>
      <p:sp>
        <p:nvSpPr>
          <p:cNvPr id="29" name="TextBox 28"/>
          <p:cNvSpPr txBox="1"/>
          <p:nvPr/>
        </p:nvSpPr>
        <p:spPr>
          <a:xfrm>
            <a:off x="1392959" y="657907"/>
            <a:ext cx="1524000" cy="954107"/>
          </a:xfrm>
          <a:prstGeom prst="rect">
            <a:avLst/>
          </a:prstGeom>
          <a:noFill/>
        </p:spPr>
        <p:txBody>
          <a:bodyPr wrap="square" rtlCol="0">
            <a:spAutoFit/>
          </a:bodyPr>
          <a:lstStyle/>
          <a:p>
            <a:r>
              <a:rPr lang="en-US" sz="1400" dirty="0" smtClean="0"/>
              <a:t>Category as a % of Total Operating Gross: This is your store’s value</a:t>
            </a:r>
          </a:p>
        </p:txBody>
      </p:sp>
      <p:sp>
        <p:nvSpPr>
          <p:cNvPr id="30" name="TextBox 29"/>
          <p:cNvSpPr txBox="1"/>
          <p:nvPr/>
        </p:nvSpPr>
        <p:spPr>
          <a:xfrm>
            <a:off x="3069359" y="685800"/>
            <a:ext cx="1655041" cy="738664"/>
          </a:xfrm>
          <a:prstGeom prst="rect">
            <a:avLst/>
          </a:prstGeom>
          <a:noFill/>
        </p:spPr>
        <p:txBody>
          <a:bodyPr wrap="square" rtlCol="0">
            <a:spAutoFit/>
          </a:bodyPr>
          <a:lstStyle/>
          <a:p>
            <a:r>
              <a:rPr lang="en-US" sz="1400" dirty="0" smtClean="0"/>
              <a:t>The difference between your store and the Guide</a:t>
            </a:r>
          </a:p>
        </p:txBody>
      </p:sp>
      <p:sp>
        <p:nvSpPr>
          <p:cNvPr id="31" name="TextBox 30"/>
          <p:cNvSpPr txBox="1"/>
          <p:nvPr/>
        </p:nvSpPr>
        <p:spPr>
          <a:xfrm>
            <a:off x="4648200" y="609600"/>
            <a:ext cx="4191000" cy="738664"/>
          </a:xfrm>
          <a:prstGeom prst="rect">
            <a:avLst/>
          </a:prstGeom>
          <a:noFill/>
        </p:spPr>
        <p:txBody>
          <a:bodyPr wrap="square" rtlCol="0">
            <a:spAutoFit/>
          </a:bodyPr>
          <a:lstStyle/>
          <a:p>
            <a:r>
              <a:rPr lang="en-US" sz="1400" dirty="0" smtClean="0"/>
              <a:t>% difference between your store and Guide. Ex. We are 3.27% above guide, but that number is 34% higher than guide. Provides a relative value for correlation</a:t>
            </a:r>
          </a:p>
        </p:txBody>
      </p:sp>
      <p:sp>
        <p:nvSpPr>
          <p:cNvPr id="32" name="TextBox 31"/>
          <p:cNvSpPr txBox="1"/>
          <p:nvPr/>
        </p:nvSpPr>
        <p:spPr>
          <a:xfrm>
            <a:off x="5486400" y="1524000"/>
            <a:ext cx="3200400" cy="954107"/>
          </a:xfrm>
          <a:prstGeom prst="rect">
            <a:avLst/>
          </a:prstGeom>
          <a:noFill/>
        </p:spPr>
        <p:txBody>
          <a:bodyPr wrap="square" rtlCol="0">
            <a:spAutoFit/>
          </a:bodyPr>
          <a:lstStyle/>
          <a:p>
            <a:r>
              <a:rPr lang="en-US" sz="1400" dirty="0" smtClean="0"/>
              <a:t>Calculates what it costs or saves your store based on over/under guide. Ex. Being 3.27% above guide costs us and extra $88,000 vs being at guide.  </a:t>
            </a:r>
          </a:p>
        </p:txBody>
      </p:sp>
      <p:sp>
        <p:nvSpPr>
          <p:cNvPr id="37" name="TextBox 36"/>
          <p:cNvSpPr txBox="1"/>
          <p:nvPr/>
        </p:nvSpPr>
        <p:spPr>
          <a:xfrm>
            <a:off x="533400" y="4763869"/>
            <a:ext cx="8763000" cy="830997"/>
          </a:xfrm>
          <a:prstGeom prst="rect">
            <a:avLst/>
          </a:prstGeom>
          <a:solidFill>
            <a:schemeClr val="bg1"/>
          </a:solidFill>
        </p:spPr>
        <p:txBody>
          <a:bodyPr wrap="square" rtlCol="0">
            <a:spAutoFit/>
          </a:bodyPr>
          <a:lstStyle/>
          <a:p>
            <a:r>
              <a:rPr lang="en-US" sz="2400" dirty="0" smtClean="0"/>
              <a:t>DO NOT MAKE ANY INPUTS ON THIS PAGE. ALL VALUES ON THIS PAGE ARE CALCULATIONS OR REFERENCES FROM OTHER TABS</a:t>
            </a:r>
            <a:endParaRPr lang="en-US" sz="2400" dirty="0"/>
          </a:p>
        </p:txBody>
      </p:sp>
    </p:spTree>
    <p:extLst>
      <p:ext uri="{BB962C8B-B14F-4D97-AF65-F5344CB8AC3E}">
        <p14:creationId xmlns:p14="http://schemas.microsoft.com/office/powerpoint/2010/main" val="2845028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666" y="2819400"/>
            <a:ext cx="7179734" cy="403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45956" y="609600"/>
            <a:ext cx="7207444" cy="2031325"/>
          </a:xfrm>
          <a:prstGeom prst="rect">
            <a:avLst/>
          </a:prstGeom>
          <a:noFill/>
        </p:spPr>
        <p:txBody>
          <a:bodyPr wrap="square" rtlCol="0">
            <a:spAutoFit/>
          </a:bodyPr>
          <a:lstStyle/>
          <a:p>
            <a:r>
              <a:rPr lang="en-US" dirty="0" smtClean="0"/>
              <a:t>YTD Tab: Place your store’s numbers in the blue shaded areas only. This tab is for each department. Also to remember to do this on the Total tab which is the store’s totals. It’s a little clunky but I’d already done everything and didn’t want to redo formulas, </a:t>
            </a:r>
            <a:r>
              <a:rPr lang="en-US" dirty="0" err="1" smtClean="0"/>
              <a:t>etc</a:t>
            </a:r>
            <a:r>
              <a:rPr lang="en-US" dirty="0" smtClean="0"/>
              <a:t> so I left it. </a:t>
            </a:r>
          </a:p>
          <a:p>
            <a:endParaRPr lang="en-US" dirty="0"/>
          </a:p>
          <a:p>
            <a:r>
              <a:rPr lang="en-US" dirty="0" smtClean="0"/>
              <a:t>Total Operating Profit is on page 2 &amp; 3, line 13. If you use gross the numbers will be skewed. </a:t>
            </a:r>
            <a:endParaRPr lang="en-US" dirty="0"/>
          </a:p>
        </p:txBody>
      </p:sp>
    </p:spTree>
    <p:extLst>
      <p:ext uri="{BB962C8B-B14F-4D97-AF65-F5344CB8AC3E}">
        <p14:creationId xmlns:p14="http://schemas.microsoft.com/office/powerpoint/2010/main" val="2092951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215</Words>
  <Application>Microsoft Office PowerPoint</Application>
  <PresentationFormat>On-screen Show (4:3)</PresentationFormat>
  <Paragraphs>11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How to Use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dc:title>
  <dc:creator>JW127</dc:creator>
  <cp:lastModifiedBy>JW127</cp:lastModifiedBy>
  <cp:revision>3</cp:revision>
  <dcterms:created xsi:type="dcterms:W3CDTF">2017-06-28T15:24:02Z</dcterms:created>
  <dcterms:modified xsi:type="dcterms:W3CDTF">2017-06-28T15:45:42Z</dcterms:modified>
</cp:coreProperties>
</file>