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7" r:id="rId6"/>
    <p:sldId id="259" r:id="rId7"/>
    <p:sldId id="258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Every Day is a Giveaway</a:t>
            </a:r>
            <a:endParaRPr lang="en-US" dirty="0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0" y="2230220"/>
            <a:ext cx="7404867" cy="36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1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660" y="3233518"/>
            <a:ext cx="315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A MESSSSSSSS?</a:t>
            </a:r>
            <a:endParaRPr lang="en-US" sz="2400" b="1" dirty="0"/>
          </a:p>
        </p:txBody>
      </p:sp>
      <p:pic>
        <p:nvPicPr>
          <p:cNvPr id="2" name="Picture 1" descr="Screen Shot 2017-08-17 at 3.55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380" y="799797"/>
            <a:ext cx="4996065" cy="5690756"/>
          </a:xfrm>
          <a:prstGeom prst="rect">
            <a:avLst/>
          </a:prstGeom>
        </p:spPr>
      </p:pic>
      <p:pic>
        <p:nvPicPr>
          <p:cNvPr id="4" name="Picture 3" descr="Screen Shot 2017-08-17 at 3.56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1" y="5423753"/>
            <a:ext cx="3454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0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8-17 at 3.48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9" y="846594"/>
            <a:ext cx="7239058" cy="559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17 at 3.2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81" y="658461"/>
            <a:ext cx="7858011" cy="599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6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728" y="899200"/>
            <a:ext cx="3490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NADA guide: Parts employees should</a:t>
            </a:r>
          </a:p>
          <a:p>
            <a:r>
              <a:rPr lang="en-US" sz="1600" dirty="0"/>
              <a:t>g</a:t>
            </a:r>
            <a:r>
              <a:rPr lang="en-US" sz="1600" dirty="0" smtClean="0"/>
              <a:t>enerate $40k/Month. Currently our 9 </a:t>
            </a:r>
          </a:p>
          <a:p>
            <a:r>
              <a:rPr lang="en-US" sz="1600" dirty="0" smtClean="0"/>
              <a:t>Employees are generating $23k/month.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728" y="1863495"/>
            <a:ext cx="5106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Dilemma: </a:t>
            </a:r>
            <a:endParaRPr lang="en-US" sz="1600" b="1" u="sng" dirty="0" smtClean="0"/>
          </a:p>
          <a:p>
            <a:r>
              <a:rPr lang="en-US" sz="1600" dirty="0" smtClean="0"/>
              <a:t>Our </a:t>
            </a:r>
            <a:r>
              <a:rPr lang="en-US" sz="1600" dirty="0"/>
              <a:t>countermen </a:t>
            </a:r>
            <a:r>
              <a:rPr lang="en-US" sz="1600" dirty="0" smtClean="0"/>
              <a:t>are not generating </a:t>
            </a:r>
            <a:r>
              <a:rPr lang="en-US" sz="1600" dirty="0"/>
              <a:t>enough 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evenue because WE </a:t>
            </a:r>
            <a:r>
              <a:rPr lang="en-US" sz="1600" dirty="0"/>
              <a:t>ARE OVERSTAFFED!</a:t>
            </a:r>
          </a:p>
          <a:p>
            <a:endParaRPr lang="en-US" sz="1600" b="1" u="sng" dirty="0" smtClean="0"/>
          </a:p>
          <a:p>
            <a:r>
              <a:rPr lang="en-US" sz="1600" b="1" u="sng" dirty="0" smtClean="0"/>
              <a:t>Solution: </a:t>
            </a:r>
          </a:p>
          <a:p>
            <a:r>
              <a:rPr lang="en-US" sz="1600" dirty="0" smtClean="0"/>
              <a:t>We cut 3 parts employees. </a:t>
            </a:r>
          </a:p>
          <a:p>
            <a:endParaRPr lang="en-US" sz="1600" b="1" u="sng" dirty="0" smtClean="0"/>
          </a:p>
          <a:p>
            <a:r>
              <a:rPr lang="en-US" sz="1600" b="1" u="sng" dirty="0" smtClean="0"/>
              <a:t>Effect:</a:t>
            </a:r>
          </a:p>
          <a:p>
            <a:r>
              <a:rPr lang="en-US" sz="1600" dirty="0" smtClean="0"/>
              <a:t>Salespeople generate: </a:t>
            </a:r>
            <a:r>
              <a:rPr lang="en-US" sz="1600" dirty="0"/>
              <a:t>$</a:t>
            </a:r>
            <a:r>
              <a:rPr lang="en-US" sz="1600" dirty="0" smtClean="0"/>
              <a:t>41,653(MTD) $333,223(YTD)</a:t>
            </a:r>
          </a:p>
          <a:p>
            <a:r>
              <a:rPr lang="en-US" sz="1600" dirty="0" smtClean="0"/>
              <a:t>Expenses decrease: $4,965(MTD) $39,721(YTD).</a:t>
            </a:r>
          </a:p>
          <a:p>
            <a:r>
              <a:rPr lang="en-US" sz="1600" dirty="0" smtClean="0"/>
              <a:t>Net profit increases: $4,965(MTD) </a:t>
            </a:r>
            <a:r>
              <a:rPr lang="en-US" sz="1600" dirty="0"/>
              <a:t>$</a:t>
            </a:r>
            <a:r>
              <a:rPr lang="en-US" sz="1600" dirty="0" smtClean="0"/>
              <a:t>39,721(YTD).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7" name="Picture 6" descr="9 Employe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03" y="755300"/>
            <a:ext cx="3430331" cy="26552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179" y="5079760"/>
            <a:ext cx="3534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Total Expenses: $377,007 - $902 = $376,105 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5179" y="5752880"/>
            <a:ext cx="3506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Fixed Expense: 376,105 – 119,065 = $257,040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3728" y="6353085"/>
            <a:ext cx="592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Total Expense w/ 5 employees: $257,040 + $(1,653 * </a:t>
            </a:r>
            <a:r>
              <a:rPr lang="en-US" sz="1400" b="1" dirty="0"/>
              <a:t>6</a:t>
            </a:r>
            <a:r>
              <a:rPr lang="en-US" sz="1400" b="1" dirty="0" smtClean="0"/>
              <a:t> = 9918 </a:t>
            </a:r>
            <a:r>
              <a:rPr lang="en-US" sz="1400" b="1" dirty="0"/>
              <a:t>*</a:t>
            </a:r>
            <a:r>
              <a:rPr lang="en-US" sz="1400" b="1" dirty="0" smtClean="0"/>
              <a:t> 8</a:t>
            </a:r>
            <a:r>
              <a:rPr lang="en-US" sz="1400" b="1" dirty="0" smtClean="0"/>
              <a:t>) = $336,384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3728" y="4741206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Gross Profit – Department net =</a:t>
            </a:r>
            <a:endParaRPr lang="en-US" sz="16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247347" y="5368200"/>
            <a:ext cx="3254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Total Expense – Personnel Expense =</a:t>
            </a:r>
            <a:endParaRPr lang="en-US" sz="16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235179" y="6014531"/>
            <a:ext cx="4660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Fixed Expense + Employee Expense for 6 employees =</a:t>
            </a:r>
            <a:endParaRPr lang="en-US" sz="1600" u="sng" dirty="0"/>
          </a:p>
        </p:txBody>
      </p:sp>
      <p:pic>
        <p:nvPicPr>
          <p:cNvPr id="5" name="Picture 4" descr="Screen Shot 2017-08-17 at 3.59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03" y="3704998"/>
            <a:ext cx="3430331" cy="26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6534" y="645946"/>
            <a:ext cx="593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dist="38100" dir="2700000" algn="tl">
                    <a:schemeClr val="accent2"/>
                  </a:outerShdw>
                </a:effectLst>
              </a:rPr>
              <a:t>$61000.00 sold at cost ??????</a:t>
            </a:r>
            <a:r>
              <a:rPr lang="en-US" sz="2800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9" y="1535570"/>
            <a:ext cx="4980780" cy="46389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78357" y="1286748"/>
            <a:ext cx="33778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REASONS: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High % of Obsolescent parts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Discounting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Poor </a:t>
            </a: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Inventory control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Incorrect Mix of parts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Failure to report lost sales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Poor SOP process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Excessive Returns 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378357" y="3653369"/>
            <a:ext cx="2672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Benefits</a:t>
            </a:r>
            <a:r>
              <a:rPr lang="en-US" b="1" u="sng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Free </a:t>
            </a: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frozen capital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Increase customer base 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79639" y="4974233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Negatives:</a:t>
            </a:r>
            <a:endParaRPr lang="en-US" b="1" u="sng" dirty="0"/>
          </a:p>
          <a:p>
            <a:pPr marL="285750" lvl="0" indent="-285750">
              <a:buFont typeface="Arial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No return on investment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Missed opportunity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8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ide Perfor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1" y="828106"/>
            <a:ext cx="5812248" cy="2534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3929" y="828106"/>
            <a:ext cx="3070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Gross Profile increases  our gross profit </a:t>
            </a:r>
          </a:p>
          <a:p>
            <a:r>
              <a:rPr lang="en-US" sz="1400" dirty="0" smtClean="0"/>
              <a:t>In all areas except Wholesale where we </a:t>
            </a:r>
          </a:p>
          <a:p>
            <a:r>
              <a:rPr lang="en-US" sz="1400" dirty="0" smtClean="0"/>
              <a:t>exceeded profile.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73929" y="5781608"/>
            <a:ext cx="26597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 bump our Wholesale</a:t>
            </a:r>
          </a:p>
          <a:p>
            <a:r>
              <a:rPr lang="en-US" sz="1400" dirty="0" smtClean="0"/>
              <a:t>desired Gross up so we don’t take 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s huge of a loss. </a:t>
            </a:r>
            <a:endParaRPr lang="en-US" sz="1400" dirty="0"/>
          </a:p>
        </p:txBody>
      </p:sp>
      <p:pic>
        <p:nvPicPr>
          <p:cNvPr id="6" name="Picture 5" descr="Desired Perform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1" y="4001823"/>
            <a:ext cx="5812248" cy="254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3929" y="3267986"/>
            <a:ext cx="2944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DESIRED GROSSSSSSSSSSSSSS</a:t>
            </a:r>
          </a:p>
          <a:p>
            <a:r>
              <a:rPr lang="en-US" dirty="0" smtClean="0"/>
              <a:t>100 – DGP = X</a:t>
            </a:r>
          </a:p>
          <a:p>
            <a:r>
              <a:rPr lang="en-US" dirty="0" smtClean="0"/>
              <a:t>100/X = Markup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0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Every Day is a Giveaway</a:t>
            </a:r>
            <a:endParaRPr lang="en-US" dirty="0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0" y="2230220"/>
            <a:ext cx="7404867" cy="36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154</TotalTime>
  <Words>265</Words>
  <Application>Microsoft Macintosh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Jordon</dc:creator>
  <cp:lastModifiedBy>Mr. Jordon</cp:lastModifiedBy>
  <cp:revision>30</cp:revision>
  <dcterms:created xsi:type="dcterms:W3CDTF">2017-08-17T17:28:44Z</dcterms:created>
  <dcterms:modified xsi:type="dcterms:W3CDTF">2017-08-18T12:16:18Z</dcterms:modified>
</cp:coreProperties>
</file>