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7" autoAdjust="0"/>
  </p:normalViewPr>
  <p:slideViewPr>
    <p:cSldViewPr snapToGrid="0" snapToObjects="1">
      <p:cViewPr varScale="1">
        <p:scale>
          <a:sx n="77" d="100"/>
          <a:sy n="77" d="100"/>
        </p:scale>
        <p:origin x="-112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1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4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4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5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5A4C-2618-6B4C-8080-B652FC3A530F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5A3C1-F443-DA4A-8BFE-20918BF9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93" y="3464053"/>
            <a:ext cx="5835207" cy="3393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45" y="1090331"/>
            <a:ext cx="8988255" cy="279586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Wide Latin"/>
                <a:cs typeface="Wide Latin"/>
              </a:rPr>
              <a:t>Marvel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0000FF"/>
                </a:solidFill>
                <a:latin typeface="Wide Latin"/>
                <a:cs typeface="Wide Latin"/>
              </a:rPr>
              <a:t>Motors</a:t>
            </a:r>
            <a:endParaRPr lang="en-US" sz="5400" dirty="0">
              <a:solidFill>
                <a:srgbClr val="0000FF"/>
              </a:solidFill>
              <a:latin typeface="Wide Latin"/>
              <a:cs typeface="Wide Lati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5635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Adam Stein</a:t>
            </a:r>
          </a:p>
          <a:p>
            <a:pPr algn="l"/>
            <a:r>
              <a:rPr lang="en-US" dirty="0" smtClean="0"/>
              <a:t>John Stanko</a:t>
            </a:r>
          </a:p>
          <a:p>
            <a:pPr algn="l"/>
            <a:r>
              <a:rPr lang="en-US" dirty="0" smtClean="0"/>
              <a:t>John Guido</a:t>
            </a:r>
          </a:p>
          <a:p>
            <a:pPr algn="l"/>
            <a:r>
              <a:rPr lang="en-US" dirty="0" err="1" smtClean="0"/>
              <a:t>Alper</a:t>
            </a:r>
            <a:r>
              <a:rPr lang="en-US" dirty="0" smtClean="0"/>
              <a:t> </a:t>
            </a:r>
            <a:r>
              <a:rPr lang="en-US" dirty="0" err="1" smtClean="0"/>
              <a:t>Simsek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Anthony </a:t>
            </a:r>
            <a:r>
              <a:rPr lang="en-US" dirty="0" err="1" smtClean="0"/>
              <a:t>Benfatti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5776" cy="2111423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8" b="20914"/>
          <a:stretch/>
        </p:blipFill>
        <p:spPr>
          <a:xfrm>
            <a:off x="5333999" y="0"/>
            <a:ext cx="3810001" cy="21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7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281"/>
            <a:ext cx="8229600" cy="1143000"/>
          </a:xfrm>
        </p:spPr>
        <p:txBody>
          <a:bodyPr/>
          <a:lstStyle/>
          <a:p>
            <a:r>
              <a:rPr lang="en-US" dirty="0" smtClean="0"/>
              <a:t>Obsolescence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Got 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8919" y="2174875"/>
            <a:ext cx="3438360" cy="307309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Poor stocking criteria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BSL/BRP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(Phase in/Phase out)</a:t>
            </a:r>
          </a:p>
          <a:p>
            <a:pPr lvl="0"/>
            <a:r>
              <a:rPr lang="en-US" dirty="0"/>
              <a:t>Un-used Obsolescence Credits from </a:t>
            </a:r>
            <a:r>
              <a:rPr lang="en-US" dirty="0" smtClean="0"/>
              <a:t>factory</a:t>
            </a:r>
            <a:endParaRPr lang="en-US" dirty="0"/>
          </a:p>
          <a:p>
            <a:pPr lvl="0"/>
            <a:r>
              <a:rPr lang="en-US" dirty="0"/>
              <a:t>Wholesale Returns and Un-installed SOPs </a:t>
            </a:r>
          </a:p>
          <a:p>
            <a:pPr lvl="0"/>
            <a:r>
              <a:rPr lang="en-US" dirty="0"/>
              <a:t>Wrong parts ordered by technicians </a:t>
            </a:r>
          </a:p>
          <a:p>
            <a:r>
              <a:rPr lang="en-US" dirty="0"/>
              <a:t>Not tracking lost sales. Likely operating off speculation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To Get Rid Of 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453690" cy="342055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Change Stocking criteria phase In 3/12</a:t>
            </a:r>
          </a:p>
          <a:p>
            <a:pPr lvl="0"/>
            <a:r>
              <a:rPr lang="en-US" dirty="0"/>
              <a:t>Use factory return credit accumulated  </a:t>
            </a:r>
          </a:p>
          <a:p>
            <a:pPr lvl="0"/>
            <a:r>
              <a:rPr lang="en-US" dirty="0"/>
              <a:t>Order parts heavily on stock orders to gain more return allowance</a:t>
            </a:r>
          </a:p>
          <a:p>
            <a:pPr lvl="0"/>
            <a:r>
              <a:rPr lang="en-US" dirty="0"/>
              <a:t>Put together E-commerce program to help get rid of obsolete parts </a:t>
            </a:r>
          </a:p>
          <a:p>
            <a:pPr lvl="0"/>
            <a:r>
              <a:rPr lang="en-US" dirty="0"/>
              <a:t>Put “j” in front of bin location in DMS to not lose sale over price. </a:t>
            </a:r>
          </a:p>
          <a:p>
            <a:pPr lvl="0"/>
            <a:r>
              <a:rPr lang="en-US" dirty="0"/>
              <a:t>Pint, circle, sign for all SOP parts </a:t>
            </a:r>
          </a:p>
          <a:p>
            <a:pPr lvl="0"/>
            <a:r>
              <a:rPr lang="en-US" dirty="0"/>
              <a:t>Trade Obsolescence files with other dealers</a:t>
            </a:r>
          </a:p>
          <a:p>
            <a:pPr lvl="0"/>
            <a:r>
              <a:rPr lang="en-US" dirty="0"/>
              <a:t>Send flyers to wholesale accounts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8723" y="947716"/>
            <a:ext cx="7463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/>
              <a:t>43% OF TOTAL RECONCILED INVENTORY IS OBSOLETE, WHICH IS EQUAL TO $298,072.80 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3" y="5128149"/>
            <a:ext cx="7530424" cy="16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xkymiskshfug9e5avg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8640">
            <a:off x="-360933" y="16496"/>
            <a:ext cx="2544359" cy="192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724"/>
            <a:ext cx="8229600" cy="1143000"/>
          </a:xfrm>
        </p:spPr>
        <p:txBody>
          <a:bodyPr/>
          <a:lstStyle/>
          <a:p>
            <a:r>
              <a:rPr lang="en-US" dirty="0" smtClean="0"/>
              <a:t>Monthly Reconciliation</a:t>
            </a:r>
            <a:endParaRPr lang="en-US" dirty="0"/>
          </a:p>
        </p:txBody>
      </p:sp>
      <p:pic>
        <p:nvPicPr>
          <p:cNvPr id="8" name="Picture 7" descr="Screen Shot 2017-07-27 at 3.14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8" y="1219050"/>
            <a:ext cx="8185572" cy="56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8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Employee Chart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36" y="1013176"/>
            <a:ext cx="1885664" cy="2354735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" y="4558964"/>
            <a:ext cx="1210088" cy="1835078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60" y="4558964"/>
            <a:ext cx="1210088" cy="1835078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48" y="4558964"/>
            <a:ext cx="1210088" cy="1835078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36" y="4558964"/>
            <a:ext cx="1210088" cy="1835078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66" y="4780115"/>
            <a:ext cx="1087360" cy="1654939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26" y="4780115"/>
            <a:ext cx="1087360" cy="1654939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86" y="4780115"/>
            <a:ext cx="1087360" cy="16549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7434" y="1451880"/>
            <a:ext cx="155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Parts Manager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32290" y="2858674"/>
            <a:ext cx="245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Assistant Parts Manager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74345" y="639404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Parts Counter Staff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32289" y="639404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Parts Drivers/Runners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07528" y="3546570"/>
            <a:ext cx="1240" cy="6350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7948" y="4181598"/>
            <a:ext cx="1950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07528" y="3798185"/>
            <a:ext cx="838368" cy="119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57948" y="4181598"/>
            <a:ext cx="0" cy="143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58919" y="4325378"/>
            <a:ext cx="36300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8" idx="0"/>
          </p:cNvCxnSpPr>
          <p:nvPr/>
        </p:nvCxnSpPr>
        <p:spPr>
          <a:xfrm flipH="1">
            <a:off x="642816" y="4325378"/>
            <a:ext cx="16103" cy="233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0"/>
          </p:cNvCxnSpPr>
          <p:nvPr/>
        </p:nvCxnSpPr>
        <p:spPr>
          <a:xfrm flipH="1" flipV="1">
            <a:off x="1844973" y="4325378"/>
            <a:ext cx="7931" cy="233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0"/>
          </p:cNvCxnSpPr>
          <p:nvPr/>
        </p:nvCxnSpPr>
        <p:spPr>
          <a:xfrm flipV="1">
            <a:off x="3062992" y="4325378"/>
            <a:ext cx="3977" cy="233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0"/>
          </p:cNvCxnSpPr>
          <p:nvPr/>
        </p:nvCxnSpPr>
        <p:spPr>
          <a:xfrm flipV="1">
            <a:off x="4273080" y="4325378"/>
            <a:ext cx="15884" cy="233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4" idx="0"/>
          </p:cNvCxnSpPr>
          <p:nvPr/>
        </p:nvCxnSpPr>
        <p:spPr>
          <a:xfrm>
            <a:off x="6062056" y="4780115"/>
            <a:ext cx="23811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7128307" y="4325378"/>
            <a:ext cx="11980" cy="454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408768" y="4325378"/>
            <a:ext cx="27195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408768" y="4037818"/>
            <a:ext cx="0" cy="287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62056" y="4780115"/>
            <a:ext cx="0" cy="156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40287" y="4780115"/>
            <a:ext cx="0" cy="156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0"/>
          </p:cNvCxnSpPr>
          <p:nvPr/>
        </p:nvCxnSpPr>
        <p:spPr>
          <a:xfrm>
            <a:off x="8443166" y="4780115"/>
            <a:ext cx="0" cy="156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bd08f7808fc97bed4e2556ee6ba0a91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62" y="2490818"/>
            <a:ext cx="1121127" cy="176876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 rot="19640403">
            <a:off x="-155745" y="4284959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Front Counter</a:t>
            </a:r>
            <a:endParaRPr lang="en-US" sz="1100" dirty="0"/>
          </a:p>
        </p:txBody>
      </p:sp>
      <p:sp>
        <p:nvSpPr>
          <p:cNvPr id="57" name="TextBox 56"/>
          <p:cNvSpPr txBox="1"/>
          <p:nvPr/>
        </p:nvSpPr>
        <p:spPr>
          <a:xfrm rot="19947423">
            <a:off x="1195044" y="4181597"/>
            <a:ext cx="1018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Back Counter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 rot="19947423">
            <a:off x="2378669" y="4257622"/>
            <a:ext cx="1018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Back Counter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 rot="19562943">
            <a:off x="3673675" y="4224137"/>
            <a:ext cx="841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Wholesale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77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Retain All 9 Employees</a:t>
            </a:r>
          </a:p>
          <a:p>
            <a:r>
              <a:rPr lang="en-US" dirty="0" smtClean="0"/>
              <a:t>Parts Manager Will Track Lost Sales</a:t>
            </a:r>
          </a:p>
          <a:p>
            <a:r>
              <a:rPr lang="en-US" dirty="0" smtClean="0"/>
              <a:t>Reduce High Days Supply by 50% to 46 Days</a:t>
            </a:r>
          </a:p>
          <a:p>
            <a:r>
              <a:rPr lang="en-US" dirty="0" smtClean="0"/>
              <a:t>Reduce Low Days Supply by 50% to 33 Days</a:t>
            </a:r>
          </a:p>
          <a:p>
            <a:r>
              <a:rPr lang="en-US" dirty="0" smtClean="0"/>
              <a:t>Asst. Parts Manager will:</a:t>
            </a:r>
          </a:p>
          <a:p>
            <a:pPr lvl="1"/>
            <a:r>
              <a:rPr lang="en-US" dirty="0" smtClean="0"/>
              <a:t>Train Staff Phone Skills</a:t>
            </a:r>
          </a:p>
          <a:p>
            <a:pPr lvl="1"/>
            <a:r>
              <a:rPr lang="en-US" dirty="0" smtClean="0"/>
              <a:t>Train Staff on DMS Use</a:t>
            </a:r>
          </a:p>
          <a:p>
            <a:r>
              <a:rPr lang="en-US" dirty="0" smtClean="0"/>
              <a:t>Improve Department By:</a:t>
            </a:r>
          </a:p>
          <a:p>
            <a:pPr lvl="1"/>
            <a:r>
              <a:rPr lang="en-US" dirty="0" smtClean="0"/>
              <a:t>Increasing Prices</a:t>
            </a:r>
          </a:p>
          <a:p>
            <a:pPr lvl="2"/>
            <a:r>
              <a:rPr lang="en-US" dirty="0" smtClean="0"/>
              <a:t>Internal Rate increase by 26.3%</a:t>
            </a:r>
            <a:br>
              <a:rPr lang="en-US" dirty="0" smtClean="0"/>
            </a:br>
            <a:r>
              <a:rPr lang="en-US" dirty="0" smtClean="0"/>
              <a:t>		</a:t>
            </a:r>
          </a:p>
        </p:txBody>
      </p:sp>
      <p:pic>
        <p:nvPicPr>
          <p:cNvPr id="4" name="Picture 3" descr="CAT_Superheroes Pop Art Text and Bubbles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367">
            <a:off x="6067307" y="3885788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97388" y="1725358"/>
            <a:ext cx="4189412" cy="50322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725358"/>
            <a:ext cx="4040188" cy="50322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&amp; Cons of Selling At Cost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Relieves obsolescence </a:t>
            </a:r>
          </a:p>
          <a:p>
            <a:pPr algn="ctr"/>
            <a:r>
              <a:rPr lang="en-US" dirty="0" smtClean="0"/>
              <a:t>Free up frozen capital </a:t>
            </a:r>
          </a:p>
          <a:p>
            <a:pPr algn="ctr"/>
            <a:r>
              <a:rPr lang="en-US" dirty="0" smtClean="0"/>
              <a:t>Could be a multi-point location selling off to other stores at cost and letting those stores make the money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1" indent="-342900" algn="ctr">
              <a:buFont typeface="Arial"/>
              <a:buChar char="•"/>
            </a:pPr>
            <a:r>
              <a:rPr lang="en-US" dirty="0" smtClean="0"/>
              <a:t>Loss of profit opportunity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0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956">
            <a:off x="6078454" y="3016380"/>
            <a:ext cx="3314700" cy="2451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61k Sold At </a:t>
            </a:r>
            <a:r>
              <a:rPr lang="en-US" b="1" dirty="0"/>
              <a:t>C</a:t>
            </a:r>
            <a:r>
              <a:rPr lang="en-US" b="1" dirty="0" smtClean="0"/>
              <a:t>ost - Why?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Service Director and Parts Manager don't have the eye on the ball</a:t>
            </a:r>
          </a:p>
          <a:p>
            <a:r>
              <a:rPr lang="en-US" dirty="0" smtClean="0"/>
              <a:t>Trying to sell down aged or non-refundable inventory </a:t>
            </a:r>
          </a:p>
          <a:p>
            <a:r>
              <a:rPr lang="en-US" dirty="0" smtClean="0"/>
              <a:t>No plan for dealing with obsolescence </a:t>
            </a:r>
          </a:p>
          <a:p>
            <a:r>
              <a:rPr lang="en-US" dirty="0" smtClean="0"/>
              <a:t>Not doing bin count: Theft </a:t>
            </a:r>
          </a:p>
          <a:p>
            <a:r>
              <a:rPr lang="en-US" dirty="0" smtClean="0"/>
              <a:t>Poor mix from failing to track lost sales</a:t>
            </a:r>
          </a:p>
          <a:p>
            <a:r>
              <a:rPr lang="en-US" dirty="0" smtClean="0"/>
              <a:t>Too many emergency orders</a:t>
            </a:r>
          </a:p>
          <a:p>
            <a:r>
              <a:rPr lang="en-US" dirty="0" smtClean="0"/>
              <a:t>Employees making deals with friends </a:t>
            </a:r>
          </a:p>
          <a:p>
            <a:r>
              <a:rPr lang="en-US" dirty="0" smtClean="0"/>
              <a:t>Bad matrix in DMS for profit by category </a:t>
            </a:r>
          </a:p>
          <a:p>
            <a:r>
              <a:rPr lang="en-US" dirty="0" smtClean="0"/>
              <a:t>Phase in and phase out are off guide </a:t>
            </a:r>
          </a:p>
          <a:p>
            <a:r>
              <a:rPr lang="en-US" dirty="0" smtClean="0"/>
              <a:t>CSI </a:t>
            </a:r>
            <a:r>
              <a:rPr lang="mr-IN" dirty="0" smtClean="0"/>
              <a:t>–</a:t>
            </a:r>
            <a:r>
              <a:rPr lang="en-US" dirty="0" smtClean="0"/>
              <a:t> Improving 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341023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7-27 at 2.24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5" r="-10185"/>
          <a:stretch>
            <a:fillRect/>
          </a:stretch>
        </p:blipFill>
        <p:spPr>
          <a:xfrm>
            <a:off x="-380029" y="395892"/>
            <a:ext cx="10089472" cy="64621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Gross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8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vengers_age_of_ultron_x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u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Phusion.thmx</Template>
  <TotalTime>152</TotalTime>
  <Words>358</Words>
  <Application>Microsoft Macintosh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Phusion</vt:lpstr>
      <vt:lpstr>Marvel Motors</vt:lpstr>
      <vt:lpstr>Obsolescence </vt:lpstr>
      <vt:lpstr>Monthly Reconciliation</vt:lpstr>
      <vt:lpstr>Employee Chart</vt:lpstr>
      <vt:lpstr>Employee Strategy</vt:lpstr>
      <vt:lpstr>Pros &amp; Cons of Selling At Cost</vt:lpstr>
      <vt:lpstr>61k Sold At Cost - Why?</vt:lpstr>
      <vt:lpstr>Gross Profile</vt:lpstr>
      <vt:lpstr>PowerPoint Presentation</vt:lpstr>
    </vt:vector>
  </TitlesOfParts>
  <Company>Phusion Projects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Stanko</dc:creator>
  <cp:lastModifiedBy>John Stanko</cp:lastModifiedBy>
  <cp:revision>12</cp:revision>
  <dcterms:created xsi:type="dcterms:W3CDTF">2017-07-27T16:52:40Z</dcterms:created>
  <dcterms:modified xsi:type="dcterms:W3CDTF">2017-07-27T19:25:36Z</dcterms:modified>
</cp:coreProperties>
</file>