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83" r:id="rId4"/>
    <p:sldId id="284" r:id="rId5"/>
    <p:sldId id="282" r:id="rId6"/>
    <p:sldId id="259" r:id="rId7"/>
    <p:sldId id="260" r:id="rId8"/>
    <p:sldId id="261" r:id="rId9"/>
    <p:sldId id="279" r:id="rId10"/>
    <p:sldId id="274" r:id="rId11"/>
    <p:sldId id="264" r:id="rId12"/>
    <p:sldId id="262" r:id="rId13"/>
    <p:sldId id="277" r:id="rId14"/>
    <p:sldId id="263" r:id="rId15"/>
    <p:sldId id="278" r:id="rId16"/>
    <p:sldId id="275" r:id="rId17"/>
    <p:sldId id="266" r:id="rId18"/>
    <p:sldId id="267" r:id="rId19"/>
    <p:sldId id="268" r:id="rId20"/>
    <p:sldId id="269" r:id="rId21"/>
    <p:sldId id="270" r:id="rId22"/>
    <p:sldId id="271" r:id="rId23"/>
    <p:sldId id="281" r:id="rId24"/>
    <p:sldId id="272" r:id="rId25"/>
  </p:sldIdLst>
  <p:sldSz cx="12192000" cy="6858000"/>
  <p:notesSz cx="7102475" cy="93884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0FF5B45-32A0-4A8E-B98C-D5E8C811D892}">
          <p14:sldIdLst>
            <p14:sldId id="256"/>
            <p14:sldId id="258"/>
            <p14:sldId id="283"/>
            <p14:sldId id="284"/>
          </p14:sldIdLst>
        </p14:section>
        <p14:section name="Section sans titre" id="{BCBC37CD-8995-4192-BD1D-C08E630C0B02}">
          <p14:sldIdLst>
            <p14:sldId id="282"/>
            <p14:sldId id="259"/>
            <p14:sldId id="260"/>
            <p14:sldId id="261"/>
            <p14:sldId id="279"/>
            <p14:sldId id="274"/>
            <p14:sldId id="264"/>
            <p14:sldId id="262"/>
            <p14:sldId id="277"/>
            <p14:sldId id="263"/>
            <p14:sldId id="278"/>
            <p14:sldId id="275"/>
            <p14:sldId id="266"/>
            <p14:sldId id="267"/>
            <p14:sldId id="268"/>
            <p14:sldId id="269"/>
            <p14:sldId id="270"/>
            <p14:sldId id="271"/>
            <p14:sldId id="28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72" d="100"/>
          <a:sy n="72"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76A9A62D-6FF5-4635-9E61-CFD7A6F5FAB1}" type="datetimeFigureOut">
              <a:rPr lang="fr-CA" smtClean="0"/>
              <a:t>2017-08-03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66577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A9A62D-6FF5-4635-9E61-CFD7A6F5FAB1}" type="datetimeFigureOut">
              <a:rPr lang="fr-CA" smtClean="0"/>
              <a:t>2017-08-03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167902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6A9A62D-6FF5-4635-9E61-CFD7A6F5FAB1}" type="datetimeFigureOut">
              <a:rPr lang="fr-CA" smtClean="0"/>
              <a:t>2017-08-03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15076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A9A62D-6FF5-4635-9E61-CFD7A6F5FAB1}" type="datetimeFigureOut">
              <a:rPr lang="fr-CA" smtClean="0"/>
              <a:t>2017-08-03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329709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6A9A62D-6FF5-4635-9E61-CFD7A6F5FAB1}" type="datetimeFigureOut">
              <a:rPr lang="fr-CA" smtClean="0"/>
              <a:t>2017-08-03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322731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A9A62D-6FF5-4635-9E61-CFD7A6F5FAB1}" type="datetimeFigureOut">
              <a:rPr lang="fr-CA" smtClean="0"/>
              <a:t>2017-08-03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247150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76A9A62D-6FF5-4635-9E61-CFD7A6F5FAB1}" type="datetimeFigureOut">
              <a:rPr lang="fr-CA" smtClean="0"/>
              <a:t>2017-08-03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A24E2C47-1FD9-4C4B-9F2D-94A013D6E20B}" type="slidenum">
              <a:rPr lang="fr-CA" smtClean="0"/>
              <a:t>‹N°›</a:t>
            </a:fld>
            <a:endParaRPr lang="fr-CA"/>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91411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A9A62D-6FF5-4635-9E61-CFD7A6F5FAB1}" type="datetimeFigureOut">
              <a:rPr lang="fr-CA" smtClean="0"/>
              <a:t>2017-08-03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A24E2C47-1FD9-4C4B-9F2D-94A013D6E20B}" type="slidenum">
              <a:rPr lang="fr-CA" smtClean="0"/>
              <a:t>‹N°›</a:t>
            </a:fld>
            <a:endParaRPr lang="fr-CA"/>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73326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A62D-6FF5-4635-9E61-CFD7A6F5FAB1}" type="datetimeFigureOut">
              <a:rPr lang="fr-CA" smtClean="0"/>
              <a:t>2017-08-03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32783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A9A62D-6FF5-4635-9E61-CFD7A6F5FAB1}" type="datetimeFigureOut">
              <a:rPr lang="fr-CA" smtClean="0"/>
              <a:t>2017-08-03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29679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A9A62D-6FF5-4635-9E61-CFD7A6F5FAB1}" type="datetimeFigureOut">
              <a:rPr lang="fr-CA" smtClean="0"/>
              <a:t>2017-08-03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A24E2C47-1FD9-4C4B-9F2D-94A013D6E20B}" type="slidenum">
              <a:rPr lang="fr-CA" smtClean="0"/>
              <a:t>‹N°›</a:t>
            </a:fld>
            <a:endParaRPr lang="fr-CA"/>
          </a:p>
        </p:txBody>
      </p:sp>
    </p:spTree>
    <p:extLst>
      <p:ext uri="{BB962C8B-B14F-4D97-AF65-F5344CB8AC3E}">
        <p14:creationId xmlns:p14="http://schemas.microsoft.com/office/powerpoint/2010/main" val="187135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6A9A62D-6FF5-4635-9E61-CFD7A6F5FAB1}" type="datetimeFigureOut">
              <a:rPr lang="fr-CA" smtClean="0"/>
              <a:t>2017-08-03</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r-CA"/>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24E2C47-1FD9-4C4B-9F2D-94A013D6E20B}" type="slidenum">
              <a:rPr lang="fr-CA" smtClean="0"/>
              <a:t>‹N°›</a:t>
            </a:fld>
            <a:endParaRPr lang="fr-CA"/>
          </a:p>
        </p:txBody>
      </p:sp>
    </p:spTree>
    <p:extLst>
      <p:ext uri="{BB962C8B-B14F-4D97-AF65-F5344CB8AC3E}">
        <p14:creationId xmlns:p14="http://schemas.microsoft.com/office/powerpoint/2010/main" val="32485949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dirty="0"/>
              <a:t>Service </a:t>
            </a:r>
            <a:r>
              <a:rPr lang="fr-CA" dirty="0" err="1"/>
              <a:t>departement</a:t>
            </a:r>
            <a:br>
              <a:rPr lang="fr-CA" dirty="0"/>
            </a:br>
            <a:endParaRPr lang="fr-CA" dirty="0"/>
          </a:p>
        </p:txBody>
      </p:sp>
      <p:sp>
        <p:nvSpPr>
          <p:cNvPr id="3" name="Sous-titre 2"/>
          <p:cNvSpPr>
            <a:spLocks noGrp="1"/>
          </p:cNvSpPr>
          <p:nvPr>
            <p:ph type="subTitle" idx="1"/>
          </p:nvPr>
        </p:nvSpPr>
        <p:spPr>
          <a:xfrm>
            <a:off x="1006986" y="3775587"/>
            <a:ext cx="9755187" cy="1897626"/>
          </a:xfrm>
        </p:spPr>
        <p:txBody>
          <a:bodyPr>
            <a:normAutofit/>
          </a:bodyPr>
          <a:lstStyle/>
          <a:p>
            <a:r>
              <a:rPr lang="fr-CA" dirty="0"/>
              <a:t>Michel Levesque</a:t>
            </a:r>
          </a:p>
          <a:p>
            <a:r>
              <a:rPr lang="fr-CA" dirty="0"/>
              <a:t>Boulevard Toyota</a:t>
            </a:r>
          </a:p>
          <a:p>
            <a:r>
              <a:rPr lang="fr-CA" dirty="0"/>
              <a:t>323-32</a:t>
            </a:r>
          </a:p>
          <a:p>
            <a:r>
              <a:rPr lang="fr-CA" dirty="0"/>
              <a:t>2017 </a:t>
            </a:r>
          </a:p>
        </p:txBody>
      </p:sp>
    </p:spTree>
    <p:extLst>
      <p:ext uri="{BB962C8B-B14F-4D97-AF65-F5344CB8AC3E}">
        <p14:creationId xmlns:p14="http://schemas.microsoft.com/office/powerpoint/2010/main" val="344352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127" y="346095"/>
            <a:ext cx="10515600" cy="1325562"/>
          </a:xfrm>
        </p:spPr>
        <p:txBody>
          <a:bodyPr>
            <a:normAutofit/>
          </a:bodyPr>
          <a:lstStyle/>
          <a:p>
            <a:pPr algn="ctr"/>
            <a:r>
              <a:rPr lang="fr-CA" dirty="0" err="1"/>
              <a:t>Productivity</a:t>
            </a:r>
            <a:r>
              <a:rPr lang="fr-CA" dirty="0"/>
              <a:t> and production </a:t>
            </a:r>
            <a:r>
              <a:rPr lang="fr-CA" dirty="0" err="1"/>
              <a:t>methods</a:t>
            </a:r>
            <a:endParaRPr lang="fr-CA" dirty="0"/>
          </a:p>
        </p:txBody>
      </p:sp>
      <p:sp>
        <p:nvSpPr>
          <p:cNvPr id="3" name="Espace réservé du contenu 2"/>
          <p:cNvSpPr>
            <a:spLocks noGrp="1"/>
          </p:cNvSpPr>
          <p:nvPr>
            <p:ph idx="1"/>
          </p:nvPr>
        </p:nvSpPr>
        <p:spPr>
          <a:xfrm>
            <a:off x="845127" y="1288026"/>
            <a:ext cx="10515600" cy="4901943"/>
          </a:xfrm>
        </p:spPr>
        <p:txBody>
          <a:bodyPr>
            <a:normAutofit/>
          </a:bodyPr>
          <a:lstStyle/>
          <a:p>
            <a:pPr marL="0" indent="0">
              <a:buNone/>
            </a:pPr>
            <a:r>
              <a:rPr lang="en-CA" sz="2400" dirty="0"/>
              <a:t>Team concept based on $ per available hours. Because we can’t be flat rate in Québec, we pay a salary base even if they don’t work on cars.</a:t>
            </a:r>
          </a:p>
          <a:p>
            <a:r>
              <a:rPr lang="en-CA" sz="2000" dirty="0">
                <a:solidFill>
                  <a:schemeClr val="accent1">
                    <a:lumMod val="75000"/>
                  </a:schemeClr>
                </a:solidFill>
              </a:rPr>
              <a:t>Weighted hourly rate is 119.95$</a:t>
            </a:r>
          </a:p>
          <a:p>
            <a:r>
              <a:rPr lang="en-CA" sz="2000" dirty="0">
                <a:solidFill>
                  <a:schemeClr val="accent1">
                    <a:lumMod val="75000"/>
                  </a:schemeClr>
                </a:solidFill>
              </a:rPr>
              <a:t>A team of 4 technicians is working 40 hours per week each for a total of 160 available hours.</a:t>
            </a:r>
            <a:endParaRPr lang="fr-CA" sz="2000" dirty="0">
              <a:solidFill>
                <a:schemeClr val="accent1">
                  <a:lumMod val="75000"/>
                </a:schemeClr>
              </a:solidFill>
            </a:endParaRPr>
          </a:p>
          <a:p>
            <a:r>
              <a:rPr lang="en-CA" sz="2000" dirty="0">
                <a:solidFill>
                  <a:schemeClr val="accent1">
                    <a:lumMod val="75000"/>
                  </a:schemeClr>
                </a:solidFill>
              </a:rPr>
              <a:t>So the target of $ generated for this team is 160 hours x 119.95$ = 19192$</a:t>
            </a:r>
          </a:p>
          <a:p>
            <a:r>
              <a:rPr lang="en-CA" sz="2000" dirty="0">
                <a:solidFill>
                  <a:schemeClr val="accent1">
                    <a:lumMod val="75000"/>
                  </a:schemeClr>
                </a:solidFill>
              </a:rPr>
              <a:t>Let’s say they generate 22200$, so the productivity is 22200$/19192$ = 116% (see grids) which gave them an hourly bonus of 10.85$ over their salary base which is a bit lower than the industry.</a:t>
            </a:r>
          </a:p>
          <a:p>
            <a:r>
              <a:rPr lang="en-CA" sz="2000" dirty="0">
                <a:solidFill>
                  <a:schemeClr val="accent1">
                    <a:lumMod val="75000"/>
                  </a:schemeClr>
                </a:solidFill>
              </a:rPr>
              <a:t>Below 100%, they have no bonuses so the cost is under the industry.</a:t>
            </a:r>
            <a:endParaRPr lang="fr-CA" sz="2000" dirty="0">
              <a:solidFill>
                <a:schemeClr val="accent1">
                  <a:lumMod val="75000"/>
                </a:schemeClr>
              </a:solidFill>
            </a:endParaRPr>
          </a:p>
          <a:p>
            <a:r>
              <a:rPr lang="en-CA" sz="2000" dirty="0">
                <a:solidFill>
                  <a:schemeClr val="accent1">
                    <a:lumMod val="75000"/>
                  </a:schemeClr>
                </a:solidFill>
              </a:rPr>
              <a:t>That give us the opportunity that technicians are leaving earlier if business is low cause the divider will be less so the productivity is better and we don’t pay them doing nothing.</a:t>
            </a:r>
          </a:p>
          <a:p>
            <a:r>
              <a:rPr lang="en-CA" sz="2000" dirty="0">
                <a:solidFill>
                  <a:schemeClr val="accent1">
                    <a:lumMod val="75000"/>
                  </a:schemeClr>
                </a:solidFill>
              </a:rPr>
              <a:t>For the apprentices, because they can’t reach this hourly goal, their bonus is calculated with the average of all technicians team. So they look to find extra work on their appointment to fill technicians team and upgrade the shop productivity.</a:t>
            </a:r>
            <a:endParaRPr lang="fr-CA" sz="2000" dirty="0">
              <a:solidFill>
                <a:schemeClr val="accent1">
                  <a:lumMod val="75000"/>
                </a:schemeClr>
              </a:solidFill>
            </a:endParaRPr>
          </a:p>
          <a:p>
            <a:endParaRPr lang="fr-CA" sz="1800" dirty="0"/>
          </a:p>
          <a:p>
            <a:endParaRPr lang="fr-CA" dirty="0"/>
          </a:p>
          <a:p>
            <a:endParaRPr lang="en-CA" sz="2000" dirty="0"/>
          </a:p>
          <a:p>
            <a:endParaRPr lang="fr-CA" sz="2000" dirty="0"/>
          </a:p>
        </p:txBody>
      </p:sp>
    </p:spTree>
    <p:extLst>
      <p:ext uri="{BB962C8B-B14F-4D97-AF65-F5344CB8AC3E}">
        <p14:creationId xmlns:p14="http://schemas.microsoft.com/office/powerpoint/2010/main" val="392557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127" y="365760"/>
            <a:ext cx="10515600" cy="388842"/>
          </a:xfrm>
        </p:spPr>
        <p:txBody>
          <a:bodyPr>
            <a:normAutofit fontScale="90000"/>
          </a:bodyPr>
          <a:lstStyle/>
          <a:p>
            <a:pPr lvl="0"/>
            <a:br>
              <a:rPr lang="en-US" sz="4000" dirty="0"/>
            </a:br>
            <a:r>
              <a:rPr lang="en-US" sz="4000" dirty="0"/>
              <a:t>               </a:t>
            </a:r>
            <a:r>
              <a:rPr lang="en-US" sz="3100" dirty="0"/>
              <a:t>Pay Plan service manager</a:t>
            </a:r>
            <a:br>
              <a:rPr lang="fr-CA" dirty="0"/>
            </a:br>
            <a:endParaRPr lang="fr-CA" dirty="0"/>
          </a:p>
        </p:txBody>
      </p:sp>
      <p:graphicFrame>
        <p:nvGraphicFramePr>
          <p:cNvPr id="4" name="Espace réservé du contenu 3">
            <a:extLst>
              <a:ext uri="{FF2B5EF4-FFF2-40B4-BE49-F238E27FC236}">
                <a16:creationId xmlns:a16="http://schemas.microsoft.com/office/drawing/2014/main" id="{C11BC0B9-A922-4AB7-A43C-A8400B16C504}"/>
              </a:ext>
            </a:extLst>
          </p:cNvPr>
          <p:cNvGraphicFramePr>
            <a:graphicFrameLocks noGrp="1"/>
          </p:cNvGraphicFramePr>
          <p:nvPr>
            <p:ph idx="1"/>
            <p:extLst>
              <p:ext uri="{D42A27DB-BD31-4B8C-83A1-F6EECF244321}">
                <p14:modId xmlns:p14="http://schemas.microsoft.com/office/powerpoint/2010/main" val="2555914443"/>
              </p:ext>
            </p:extLst>
          </p:nvPr>
        </p:nvGraphicFramePr>
        <p:xfrm>
          <a:off x="1526959" y="852256"/>
          <a:ext cx="6498457" cy="5997759"/>
        </p:xfrm>
        <a:graphic>
          <a:graphicData uri="http://schemas.openxmlformats.org/drawingml/2006/table">
            <a:tbl>
              <a:tblPr>
                <a:tableStyleId>{5C22544A-7EE6-4342-B048-85BDC9FD1C3A}</a:tableStyleId>
              </a:tblPr>
              <a:tblGrid>
                <a:gridCol w="879778">
                  <a:extLst>
                    <a:ext uri="{9D8B030D-6E8A-4147-A177-3AD203B41FA5}">
                      <a16:colId xmlns:a16="http://schemas.microsoft.com/office/drawing/2014/main" val="2785644279"/>
                    </a:ext>
                  </a:extLst>
                </a:gridCol>
                <a:gridCol w="624770">
                  <a:extLst>
                    <a:ext uri="{9D8B030D-6E8A-4147-A177-3AD203B41FA5}">
                      <a16:colId xmlns:a16="http://schemas.microsoft.com/office/drawing/2014/main" val="4200073726"/>
                    </a:ext>
                  </a:extLst>
                </a:gridCol>
                <a:gridCol w="2558582">
                  <a:extLst>
                    <a:ext uri="{9D8B030D-6E8A-4147-A177-3AD203B41FA5}">
                      <a16:colId xmlns:a16="http://schemas.microsoft.com/office/drawing/2014/main" val="423509354"/>
                    </a:ext>
                  </a:extLst>
                </a:gridCol>
                <a:gridCol w="578018">
                  <a:extLst>
                    <a:ext uri="{9D8B030D-6E8A-4147-A177-3AD203B41FA5}">
                      <a16:colId xmlns:a16="http://schemas.microsoft.com/office/drawing/2014/main" val="3052163629"/>
                    </a:ext>
                  </a:extLst>
                </a:gridCol>
                <a:gridCol w="580143">
                  <a:extLst>
                    <a:ext uri="{9D8B030D-6E8A-4147-A177-3AD203B41FA5}">
                      <a16:colId xmlns:a16="http://schemas.microsoft.com/office/drawing/2014/main" val="2679696039"/>
                    </a:ext>
                  </a:extLst>
                </a:gridCol>
                <a:gridCol w="580143">
                  <a:extLst>
                    <a:ext uri="{9D8B030D-6E8A-4147-A177-3AD203B41FA5}">
                      <a16:colId xmlns:a16="http://schemas.microsoft.com/office/drawing/2014/main" val="26578998"/>
                    </a:ext>
                  </a:extLst>
                </a:gridCol>
                <a:gridCol w="697023">
                  <a:extLst>
                    <a:ext uri="{9D8B030D-6E8A-4147-A177-3AD203B41FA5}">
                      <a16:colId xmlns:a16="http://schemas.microsoft.com/office/drawing/2014/main" val="97810435"/>
                    </a:ext>
                  </a:extLst>
                </a:gridCol>
              </a:tblGrid>
              <a:tr h="146416">
                <a:tc gridSpan="2">
                  <a:txBody>
                    <a:bodyPr/>
                    <a:lstStyle/>
                    <a:p>
                      <a:pPr algn="l" fontAlgn="b"/>
                      <a:r>
                        <a:rPr lang="fr-CA" sz="800" u="none" strike="noStrike" dirty="0">
                          <a:effectLst/>
                        </a:rPr>
                        <a:t>SALAIRE DE BASE</a:t>
                      </a:r>
                      <a:endParaRPr lang="fr-CA" sz="800" b="1" i="0" u="none" strike="noStrike" dirty="0">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r" fontAlgn="b"/>
                      <a:r>
                        <a:rPr lang="fr-CA" sz="800" u="none" strike="noStrike">
                          <a:effectLst/>
                        </a:rPr>
                        <a:t>80 000 $</a:t>
                      </a:r>
                      <a:endParaRPr lang="fr-CA" sz="800" b="1"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301189266"/>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1"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3465903587"/>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079760764"/>
                  </a:ext>
                </a:extLst>
              </a:tr>
              <a:tr h="251079">
                <a:tc>
                  <a:txBody>
                    <a:bodyPr/>
                    <a:lstStyle/>
                    <a:p>
                      <a:pPr algn="l" fontAlgn="b"/>
                      <a:r>
                        <a:rPr lang="fr-CA" sz="800" u="none" strike="noStrike">
                          <a:effectLst/>
                        </a:rPr>
                        <a:t>BONIFICATION:</a:t>
                      </a:r>
                      <a:endParaRPr lang="fr-CA" sz="800" b="1" i="0" u="none" strike="noStrike">
                        <a:effectLst/>
                        <a:latin typeface="Arial" panose="020B0604020202020204" pitchFamily="34" charset="0"/>
                      </a:endParaRPr>
                    </a:p>
                  </a:txBody>
                  <a:tcPr marL="4500" marR="4500" marT="4500" marB="21600" anchor="b"/>
                </a:tc>
                <a:tc>
                  <a:txBody>
                    <a:bodyPr/>
                    <a:lstStyle/>
                    <a:p>
                      <a:pPr algn="ctr" fontAlgn="b"/>
                      <a:r>
                        <a:rPr lang="fr-CA" sz="800" u="none" strike="noStrike" baseline="0" dirty="0">
                          <a:effectLst/>
                        </a:rPr>
                        <a:t>1,0835</a:t>
                      </a:r>
                      <a:r>
                        <a:rPr lang="fr-CA" sz="800" u="none" strike="noStrike" dirty="0">
                          <a:effectLst/>
                        </a:rPr>
                        <a:t>%</a:t>
                      </a:r>
                      <a:endParaRPr lang="fr-CA" sz="800" b="0" i="0" u="none" strike="noStrike" dirty="0">
                        <a:solidFill>
                          <a:srgbClr val="0000FF"/>
                        </a:solidFill>
                        <a:effectLst/>
                        <a:latin typeface="Arial" panose="020B0604020202020204" pitchFamily="34" charset="0"/>
                      </a:endParaRPr>
                    </a:p>
                  </a:txBody>
                  <a:tcPr marL="4500" marR="4500" marT="4500" marB="21600" anchor="b"/>
                </a:tc>
                <a:tc gridSpan="3">
                  <a:txBody>
                    <a:bodyPr/>
                    <a:lstStyle/>
                    <a:p>
                      <a:pPr algn="l" fontAlgn="b"/>
                      <a:r>
                        <a:rPr lang="fr-CA" sz="800" u="none" strike="noStrike" dirty="0">
                          <a:effectLst/>
                        </a:rPr>
                        <a:t>PROFIT D`OPÉRATION DES DÉPARTEMENTS DE PIÈCES </a:t>
                      </a:r>
                      <a:endParaRPr lang="fr-CA" sz="800" b="0" i="0" u="none" strike="noStrike" dirty="0">
                        <a:effectLst/>
                        <a:latin typeface="Arial" panose="020B0604020202020204" pitchFamily="34" charset="0"/>
                      </a:endParaRPr>
                    </a:p>
                  </a:txBody>
                  <a:tcPr marL="4500" marR="4500" marT="4500" marB="21600" anchor="b"/>
                </a:tc>
                <a:tc hMerge="1">
                  <a:txBody>
                    <a:bodyPr/>
                    <a:lstStyle/>
                    <a:p>
                      <a:endParaRPr lang="fr-CA"/>
                    </a:p>
                  </a:txBody>
                  <a:tcPr/>
                </a:tc>
                <a:tc hMerge="1">
                  <a:txBody>
                    <a:bodyPr/>
                    <a:lstStyle/>
                    <a:p>
                      <a:endParaRPr lang="fr-CA"/>
                    </a:p>
                  </a:txBody>
                  <a:tcPr/>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558679071"/>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solidFill>
                          <a:srgbClr val="0000FF"/>
                        </a:solidFill>
                        <a:effectLst/>
                        <a:latin typeface="Arial" panose="020B0604020202020204" pitchFamily="34" charset="0"/>
                      </a:endParaRPr>
                    </a:p>
                  </a:txBody>
                  <a:tcPr marL="4500" marR="4500" marT="4500" marB="21600" anchor="b"/>
                </a:tc>
                <a:tc>
                  <a:txBody>
                    <a:bodyPr/>
                    <a:lstStyle/>
                    <a:p>
                      <a:pPr algn="l" fontAlgn="b"/>
                      <a:r>
                        <a:rPr lang="fr-CA" sz="800" u="none" strike="noStrike" dirty="0">
                          <a:effectLst/>
                        </a:rPr>
                        <a:t>ET SERVICE TOYOTA</a:t>
                      </a:r>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r" fontAlgn="b"/>
                      <a:r>
                        <a:rPr lang="fr-CA" sz="800" u="none" strike="noStrike">
                          <a:effectLst/>
                        </a:rPr>
                        <a:t>30 000 $</a:t>
                      </a:r>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1084424076"/>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solidFill>
                          <a:srgbClr val="0000FF"/>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r>
                        <a:rPr lang="fr-CA" sz="800" u="none" strike="noStrike">
                          <a:effectLst/>
                        </a:rPr>
                        <a:t>Pièces</a:t>
                      </a:r>
                      <a:endParaRPr lang="fr-CA" sz="800" b="0" i="0" u="none" strike="noStrike">
                        <a:effectLst/>
                        <a:latin typeface="Arial" panose="020B0604020202020204" pitchFamily="34" charset="0"/>
                      </a:endParaRPr>
                    </a:p>
                  </a:txBody>
                  <a:tcPr marL="4500" marR="4500" marT="4500" marB="21600" anchor="b"/>
                </a:tc>
                <a:tc>
                  <a:txBody>
                    <a:bodyPr/>
                    <a:lstStyle/>
                    <a:p>
                      <a:pPr algn="ctr" fontAlgn="b"/>
                      <a:r>
                        <a:rPr lang="fr-CA" sz="800" u="none" strike="noStrike">
                          <a:effectLst/>
                        </a:rPr>
                        <a:t>Service</a:t>
                      </a:r>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1982716701"/>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solidFill>
                          <a:srgbClr val="0000FF"/>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4092020343"/>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r>
                        <a:rPr lang="fr-CA" sz="800" u="none" strike="noStrike" dirty="0">
                          <a:effectLst/>
                        </a:rPr>
                        <a:t>     (LIGNE E0690 ET G0690 AU DOC)</a:t>
                      </a:r>
                      <a:endParaRPr lang="fr-CA" sz="800" b="0" i="0" u="none" strike="noStrike" dirty="0">
                        <a:effectLst/>
                        <a:latin typeface="Arial" panose="020B0604020202020204" pitchFamily="34" charset="0"/>
                      </a:endParaRPr>
                    </a:p>
                  </a:txBody>
                  <a:tcPr marL="4500" marR="4500" marT="4500" marB="21600" anchor="b"/>
                </a:tc>
                <a:tc>
                  <a:txBody>
                    <a:bodyPr/>
                    <a:lstStyle/>
                    <a:p>
                      <a:pPr algn="ctr" fontAlgn="b"/>
                      <a:r>
                        <a:rPr lang="fr-CA" sz="800" u="none" strike="noStrike">
                          <a:effectLst/>
                        </a:rPr>
                        <a:t>1295236</a:t>
                      </a:r>
                      <a:endParaRPr lang="fr-CA" sz="800" b="0" i="0" u="none" strike="noStrike">
                        <a:solidFill>
                          <a:srgbClr val="0000FF"/>
                        </a:solidFill>
                        <a:effectLst/>
                        <a:latin typeface="Arial" panose="020B0604020202020204" pitchFamily="34" charset="0"/>
                      </a:endParaRPr>
                    </a:p>
                  </a:txBody>
                  <a:tcPr marL="4500" marR="4500" marT="4500" marB="21600" anchor="b"/>
                </a:tc>
                <a:tc>
                  <a:txBody>
                    <a:bodyPr/>
                    <a:lstStyle/>
                    <a:p>
                      <a:pPr algn="ctr" fontAlgn="b"/>
                      <a:r>
                        <a:rPr lang="fr-CA" sz="800" u="none" strike="noStrike">
                          <a:effectLst/>
                        </a:rPr>
                        <a:t>1473625</a:t>
                      </a:r>
                      <a:endParaRPr lang="fr-CA" sz="800" b="0" i="0" u="none" strike="noStrike">
                        <a:solidFill>
                          <a:srgbClr val="0000FF"/>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082582903"/>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dirty="0">
                          <a:effectLst/>
                        </a:rPr>
                        <a:t>Bonis sur la satisfaction à la clientèle</a:t>
                      </a:r>
                      <a:endParaRPr lang="fr-CA" sz="800" b="0" i="0" u="none" strike="noStrike" dirty="0">
                        <a:effectLst/>
                        <a:latin typeface="Nobel-Book"/>
                      </a:endParaRPr>
                    </a:p>
                  </a:txBody>
                  <a:tcPr marL="4500" marR="4500" marT="4500" marB="21600" anchor="b"/>
                </a:tc>
                <a:tc hMerge="1">
                  <a:txBody>
                    <a:bodyPr/>
                    <a:lstStyle/>
                    <a:p>
                      <a:endParaRPr lang="fr-CA"/>
                    </a:p>
                  </a:txBody>
                  <a:tcPr/>
                </a:tc>
                <a:tc>
                  <a:txBody>
                    <a:bodyPr/>
                    <a:lstStyle/>
                    <a:p>
                      <a:pPr algn="l" fontAlgn="b"/>
                      <a:endParaRPr lang="fr-CA" sz="800" b="1"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extLst>
                  <a:ext uri="{0D108BD9-81ED-4DB2-BD59-A6C34878D82A}">
                    <a16:rowId xmlns:a16="http://schemas.microsoft.com/office/drawing/2014/main" val="1212541216"/>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a:txBody>
                    <a:bodyPr/>
                    <a:lstStyle/>
                    <a:p>
                      <a:pPr algn="l" fontAlgn="b"/>
                      <a:endParaRPr lang="fr-CA" sz="800" b="1" i="0" u="none" strike="noStrike">
                        <a:effectLst/>
                        <a:latin typeface="Nobel-Book"/>
                      </a:endParaRPr>
                    </a:p>
                  </a:txBody>
                  <a:tcPr marL="4500" marR="4500" marT="4500" marB="21600" anchor="b"/>
                </a:tc>
                <a:tc>
                  <a:txBody>
                    <a:bodyPr/>
                    <a:lstStyle/>
                    <a:p>
                      <a:pPr algn="l" fontAlgn="b"/>
                      <a:endParaRPr lang="fr-CA" sz="800" b="1" i="0" u="none" strike="noStrike" dirty="0">
                        <a:effectLst/>
                        <a:latin typeface="Nobel-Book"/>
                      </a:endParaRPr>
                    </a:p>
                  </a:txBody>
                  <a:tcPr marL="4500" marR="4500" marT="4500" marB="21600" anchor="b"/>
                </a:tc>
                <a:tc>
                  <a:txBody>
                    <a:bodyPr/>
                    <a:lstStyle/>
                    <a:p>
                      <a:pPr algn="l" fontAlgn="b"/>
                      <a:endParaRPr lang="fr-CA" sz="800" b="1"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extLst>
                  <a:ext uri="{0D108BD9-81ED-4DB2-BD59-A6C34878D82A}">
                    <a16:rowId xmlns:a16="http://schemas.microsoft.com/office/drawing/2014/main" val="1292409740"/>
                  </a:ext>
                </a:extLst>
              </a:tr>
              <a:tr h="146416">
                <a:tc>
                  <a:txBody>
                    <a:bodyPr/>
                    <a:lstStyle/>
                    <a:p>
                      <a:pPr algn="l" fontAlgn="b"/>
                      <a:r>
                        <a:rPr lang="fr-CA" sz="800" u="none" strike="noStrike">
                          <a:effectLst/>
                        </a:rPr>
                        <a:t>Mensuel:</a:t>
                      </a:r>
                      <a:endParaRPr lang="fr-CA" sz="800" b="1" i="0" u="none" strike="noStrike">
                        <a:effectLst/>
                        <a:latin typeface="Nobel-Book"/>
                      </a:endParaRPr>
                    </a:p>
                  </a:txBody>
                  <a:tcPr marL="4500" marR="4500" marT="4500" marB="21600" anchor="b"/>
                </a:tc>
                <a:tc gridSpan="2">
                  <a:txBody>
                    <a:bodyPr/>
                    <a:lstStyle/>
                    <a:p>
                      <a:pPr algn="l" fontAlgn="b"/>
                      <a:r>
                        <a:rPr lang="fr-CA" sz="800" u="none" strike="noStrike" dirty="0">
                          <a:effectLst/>
                        </a:rPr>
                        <a:t>       T.S.E.1 er = 500$</a:t>
                      </a:r>
                      <a:endParaRPr lang="fr-CA" sz="800" b="0" i="0" u="none" strike="noStrike" dirty="0">
                        <a:effectLst/>
                        <a:latin typeface="Nobel-Book"/>
                      </a:endParaRPr>
                    </a:p>
                  </a:txBody>
                  <a:tcPr marL="4500" marR="4500" marT="4500" marB="21600" anchor="b"/>
                </a:tc>
                <a:tc hMerge="1">
                  <a:txBody>
                    <a:bodyPr/>
                    <a:lstStyle/>
                    <a:p>
                      <a:endParaRPr lang="fr-CA"/>
                    </a:p>
                  </a:txBody>
                  <a:tcPr/>
                </a:tc>
                <a:tc>
                  <a:txBody>
                    <a:bodyPr/>
                    <a:lstStyle/>
                    <a:p>
                      <a:pPr algn="l" fontAlgn="b"/>
                      <a:endParaRPr lang="fr-CA" sz="800" b="0" i="0" u="none" strike="noStrike">
                        <a:effectLst/>
                        <a:latin typeface="Nobel-Book"/>
                      </a:endParaRPr>
                    </a:p>
                  </a:txBody>
                  <a:tcPr marL="4500" marR="4500" marT="4500" marB="21600" anchor="b"/>
                </a:tc>
                <a:tc>
                  <a:txBody>
                    <a:bodyPr/>
                    <a:lstStyle/>
                    <a:p>
                      <a:pPr algn="ctr" fontAlgn="b"/>
                      <a:r>
                        <a:rPr lang="fr-CA" sz="800" u="none" strike="noStrike">
                          <a:effectLst/>
                        </a:rPr>
                        <a:t>$500</a:t>
                      </a:r>
                      <a:endParaRPr lang="fr-CA" sz="800" b="0" i="0" u="none" strike="noStrike">
                        <a:effectLst/>
                        <a:latin typeface="Nobel-Book"/>
                      </a:endParaRPr>
                    </a:p>
                  </a:txBody>
                  <a:tcPr marL="4500" marR="4500" marT="4500" marB="21600" anchor="b"/>
                </a:tc>
                <a:tc>
                  <a:txBody>
                    <a:bodyPr/>
                    <a:lstStyle/>
                    <a:p>
                      <a:pPr algn="ctr" fontAlgn="b"/>
                      <a:r>
                        <a:rPr lang="fr-CA" sz="800" u="none" strike="noStrike">
                          <a:effectLst/>
                        </a:rPr>
                        <a:t> / mois</a:t>
                      </a:r>
                      <a:endParaRPr lang="fr-CA" sz="800" b="0" i="0" u="none" strike="noStrike">
                        <a:effectLst/>
                        <a:latin typeface="Nobel-Book"/>
                      </a:endParaRPr>
                    </a:p>
                  </a:txBody>
                  <a:tcPr marL="4500" marR="4500" marT="4500" marB="21600" anchor="b"/>
                </a:tc>
                <a:tc>
                  <a:txBody>
                    <a:bodyPr/>
                    <a:lstStyle/>
                    <a:p>
                      <a:pPr algn="r" fontAlgn="b"/>
                      <a:r>
                        <a:rPr lang="fr-CA" sz="800" u="none" strike="noStrike">
                          <a:effectLst/>
                        </a:rPr>
                        <a:t>$6 000</a:t>
                      </a:r>
                      <a:endParaRPr lang="fr-CA" sz="800" b="0" i="0" u="none" strike="noStrike">
                        <a:effectLst/>
                        <a:latin typeface="Nobel-Book"/>
                      </a:endParaRPr>
                    </a:p>
                  </a:txBody>
                  <a:tcPr marL="4500" marR="4500" marT="4500" marB="21600" anchor="b"/>
                </a:tc>
                <a:extLst>
                  <a:ext uri="{0D108BD9-81ED-4DB2-BD59-A6C34878D82A}">
                    <a16:rowId xmlns:a16="http://schemas.microsoft.com/office/drawing/2014/main" val="837124827"/>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gridSpan="2">
                  <a:txBody>
                    <a:bodyPr/>
                    <a:lstStyle/>
                    <a:p>
                      <a:pPr algn="l" fontAlgn="b"/>
                      <a:r>
                        <a:rPr lang="it-IT" sz="800" u="none" strike="noStrike" dirty="0">
                          <a:effectLst/>
                        </a:rPr>
                        <a:t>       T.S.E.2 eme = 400$</a:t>
                      </a:r>
                      <a:endParaRPr lang="it-IT" sz="800" b="0" i="0" u="none" strike="noStrike" dirty="0">
                        <a:effectLst/>
                        <a:latin typeface="Nobel-Book"/>
                      </a:endParaRPr>
                    </a:p>
                  </a:txBody>
                  <a:tcPr marL="4500" marR="4500" marT="4500" marB="21600" anchor="b"/>
                </a:tc>
                <a:tc hMerge="1">
                  <a:txBody>
                    <a:bodyPr/>
                    <a:lstStyle/>
                    <a:p>
                      <a:endParaRPr lang="fr-CA"/>
                    </a:p>
                  </a:txBody>
                  <a:tcPr/>
                </a:tc>
                <a:tc>
                  <a:txBody>
                    <a:bodyPr/>
                    <a:lstStyle/>
                    <a:p>
                      <a:pPr algn="l" fontAlgn="b"/>
                      <a:endParaRPr lang="fr-CA" sz="800" b="1"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1" i="0" u="none" strike="noStrike">
                        <a:effectLst/>
                        <a:latin typeface="Nobel-Book"/>
                      </a:endParaRPr>
                    </a:p>
                  </a:txBody>
                  <a:tcPr marL="4500" marR="4500" marT="4500" marB="21600" anchor="b"/>
                </a:tc>
                <a:extLst>
                  <a:ext uri="{0D108BD9-81ED-4DB2-BD59-A6C34878D82A}">
                    <a16:rowId xmlns:a16="http://schemas.microsoft.com/office/drawing/2014/main" val="263754394"/>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it-IT" sz="800" u="none" strike="noStrike" dirty="0">
                          <a:effectLst/>
                        </a:rPr>
                        <a:t>       T.S.E.3 eme = 300$</a:t>
                      </a:r>
                      <a:endParaRPr lang="it-IT" sz="800" b="0" i="0" u="none" strike="noStrike" dirty="0">
                        <a:effectLst/>
                        <a:latin typeface="Nobel-Book"/>
                      </a:endParaRPr>
                    </a:p>
                  </a:txBody>
                  <a:tcPr marL="4500" marR="4500" marT="4500" marB="21600" anchor="b"/>
                </a:tc>
                <a:tc hMerge="1">
                  <a:txBody>
                    <a:bodyPr/>
                    <a:lstStyle/>
                    <a:p>
                      <a:endParaRPr lang="fr-CA"/>
                    </a:p>
                  </a:txBody>
                  <a:tcPr/>
                </a:tc>
                <a:tc>
                  <a:txBody>
                    <a:bodyPr/>
                    <a:lstStyle/>
                    <a:p>
                      <a:pPr algn="l" fontAlgn="b"/>
                      <a:endParaRPr lang="fr-CA" sz="800" b="1"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1" i="0" u="none" strike="noStrike">
                        <a:effectLst/>
                        <a:latin typeface="Nobel-Book"/>
                      </a:endParaRPr>
                    </a:p>
                  </a:txBody>
                  <a:tcPr marL="4500" marR="4500" marT="4500" marB="21600" anchor="b"/>
                </a:tc>
                <a:extLst>
                  <a:ext uri="{0D108BD9-81ED-4DB2-BD59-A6C34878D82A}">
                    <a16:rowId xmlns:a16="http://schemas.microsoft.com/office/drawing/2014/main" val="3506034980"/>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Nobel-Book"/>
                      </a:endParaRPr>
                    </a:p>
                  </a:txBody>
                  <a:tcPr marL="4500" marR="4500" marT="4500" marB="21600" anchor="b"/>
                </a:tc>
                <a:tc>
                  <a:txBody>
                    <a:bodyPr/>
                    <a:lstStyle/>
                    <a:p>
                      <a:pPr algn="l" fontAlgn="b"/>
                      <a:endParaRPr lang="fr-CA" sz="800" b="1" i="0" u="none" strike="noStrike" dirty="0">
                        <a:effectLst/>
                        <a:latin typeface="Nobel-Book"/>
                      </a:endParaRPr>
                    </a:p>
                  </a:txBody>
                  <a:tcPr marL="4500" marR="4500" marT="4500" marB="21600" anchor="b"/>
                </a:tc>
                <a:tc>
                  <a:txBody>
                    <a:bodyPr/>
                    <a:lstStyle/>
                    <a:p>
                      <a:pPr algn="l" fontAlgn="b"/>
                      <a:endParaRPr lang="fr-CA" sz="800" b="1"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1" i="0" u="none" strike="noStrike">
                        <a:effectLst/>
                        <a:latin typeface="Nobel-Book"/>
                      </a:endParaRPr>
                    </a:p>
                  </a:txBody>
                  <a:tcPr marL="4500" marR="4500" marT="4500" marB="21600" anchor="b"/>
                </a:tc>
                <a:extLst>
                  <a:ext uri="{0D108BD9-81ED-4DB2-BD59-A6C34878D82A}">
                    <a16:rowId xmlns:a16="http://schemas.microsoft.com/office/drawing/2014/main" val="880017368"/>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dirty="0">
                          <a:effectLst/>
                        </a:rPr>
                        <a:t>2,6% d'augmentation des R.O. par trimestre</a:t>
                      </a:r>
                      <a:endParaRPr lang="fr-CA" sz="800" b="0" i="0" u="none" strike="noStrike" dirty="0">
                        <a:effectLst/>
                        <a:latin typeface="Nobel-Book"/>
                      </a:endParaRPr>
                    </a:p>
                  </a:txBody>
                  <a:tcPr marL="4500" marR="4500" marT="4500" marB="21600" anchor="b"/>
                </a:tc>
                <a:tc hMerge="1">
                  <a:txBody>
                    <a:bodyPr/>
                    <a:lstStyle/>
                    <a:p>
                      <a:endParaRPr lang="fr-CA"/>
                    </a:p>
                  </a:txBody>
                  <a:tcPr/>
                </a:tc>
                <a:tc>
                  <a:txBody>
                    <a:bodyPr/>
                    <a:lstStyle/>
                    <a:p>
                      <a:pPr algn="ctr" fontAlgn="b"/>
                      <a:r>
                        <a:rPr lang="fr-CA" sz="800" u="none" strike="noStrike">
                          <a:effectLst/>
                        </a:rPr>
                        <a:t>Trimestre</a:t>
                      </a:r>
                      <a:endParaRPr lang="fr-CA" sz="800" b="0" i="0" u="none" strike="noStrike">
                        <a:effectLst/>
                        <a:latin typeface="Nobel-Book"/>
                      </a:endParaRPr>
                    </a:p>
                  </a:txBody>
                  <a:tcPr marL="4500" marR="4500" marT="4500" marB="21600" anchor="b"/>
                </a:tc>
                <a:tc>
                  <a:txBody>
                    <a:bodyPr/>
                    <a:lstStyle/>
                    <a:p>
                      <a:pPr algn="ctr" fontAlgn="b"/>
                      <a:r>
                        <a:rPr lang="fr-CA" sz="800" u="none" strike="noStrike">
                          <a:effectLst/>
                        </a:rPr>
                        <a:t>$1 000</a:t>
                      </a:r>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r>
                        <a:rPr lang="fr-CA" sz="800" u="none" strike="noStrike" dirty="0">
                          <a:effectLst/>
                        </a:rPr>
                        <a:t>                     $4 000</a:t>
                      </a:r>
                      <a:endParaRPr lang="fr-CA" sz="800" b="1" i="0" u="none" strike="noStrike" dirty="0">
                        <a:effectLst/>
                        <a:latin typeface="Nobel-Book"/>
                      </a:endParaRPr>
                    </a:p>
                  </a:txBody>
                  <a:tcPr marL="4500" marR="4500" marT="4500" marB="21600" anchor="b"/>
                </a:tc>
                <a:extLst>
                  <a:ext uri="{0D108BD9-81ED-4DB2-BD59-A6C34878D82A}">
                    <a16:rowId xmlns:a16="http://schemas.microsoft.com/office/drawing/2014/main" val="2105851340"/>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Nobel-Book"/>
                      </a:endParaRPr>
                    </a:p>
                  </a:txBody>
                  <a:tcPr marL="4500" marR="4500" marT="4500" marB="21600" anchor="b"/>
                </a:tc>
                <a:tc>
                  <a:txBody>
                    <a:bodyPr/>
                    <a:lstStyle/>
                    <a:p>
                      <a:pPr algn="l" fontAlgn="b"/>
                      <a:endParaRPr lang="fr-CA" sz="800" b="1" i="0" u="none" strike="noStrike" dirty="0">
                        <a:effectLst/>
                        <a:latin typeface="Nobel-Book"/>
                      </a:endParaRPr>
                    </a:p>
                  </a:txBody>
                  <a:tcPr marL="4500" marR="4500" marT="4500" marB="21600" anchor="b"/>
                </a:tc>
                <a:tc>
                  <a:txBody>
                    <a:bodyPr/>
                    <a:lstStyle/>
                    <a:p>
                      <a:pPr algn="l" fontAlgn="b"/>
                      <a:endParaRPr lang="fr-CA" sz="800" b="1"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1" i="0" u="none" strike="noStrike">
                        <a:effectLst/>
                        <a:latin typeface="Nobel-Book"/>
                      </a:endParaRPr>
                    </a:p>
                  </a:txBody>
                  <a:tcPr marL="4500" marR="4500" marT="4500" marB="21600" anchor="b"/>
                </a:tc>
                <a:extLst>
                  <a:ext uri="{0D108BD9-81ED-4DB2-BD59-A6C34878D82A}">
                    <a16:rowId xmlns:a16="http://schemas.microsoft.com/office/drawing/2014/main" val="3706865157"/>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Nobel-Book"/>
                      </a:endParaRPr>
                    </a:p>
                  </a:txBody>
                  <a:tcPr marL="4500" marR="4500" marT="4500" marB="21600" anchor="b"/>
                </a:tc>
                <a:tc>
                  <a:txBody>
                    <a:bodyPr/>
                    <a:lstStyle/>
                    <a:p>
                      <a:pPr algn="l" fontAlgn="b"/>
                      <a:endParaRPr lang="fr-CA" sz="800" b="1" i="0" u="none" strike="noStrike" dirty="0">
                        <a:effectLst/>
                        <a:latin typeface="Nobel-Book"/>
                      </a:endParaRPr>
                    </a:p>
                  </a:txBody>
                  <a:tcPr marL="4500" marR="4500" marT="4500" marB="21600" anchor="b"/>
                </a:tc>
                <a:tc>
                  <a:txBody>
                    <a:bodyPr/>
                    <a:lstStyle/>
                    <a:p>
                      <a:pPr algn="l" fontAlgn="b"/>
                      <a:endParaRPr lang="fr-CA" sz="800" b="1"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0" i="0" u="none" strike="noStrike">
                        <a:effectLst/>
                        <a:latin typeface="Nobel-Book"/>
                      </a:endParaRPr>
                    </a:p>
                  </a:txBody>
                  <a:tcPr marL="4500" marR="4500" marT="4500" marB="21600" anchor="b"/>
                </a:tc>
                <a:tc>
                  <a:txBody>
                    <a:bodyPr/>
                    <a:lstStyle/>
                    <a:p>
                      <a:pPr algn="ctr" fontAlgn="b"/>
                      <a:endParaRPr lang="fr-CA" sz="800" b="1" i="0" u="none" strike="noStrike">
                        <a:effectLst/>
                        <a:latin typeface="Nobel-Book"/>
                      </a:endParaRPr>
                    </a:p>
                  </a:txBody>
                  <a:tcPr marL="4500" marR="4500" marT="4500" marB="21600" anchor="b"/>
                </a:tc>
                <a:extLst>
                  <a:ext uri="{0D108BD9-81ED-4DB2-BD59-A6C34878D82A}">
                    <a16:rowId xmlns:a16="http://schemas.microsoft.com/office/drawing/2014/main" val="3085070210"/>
                  </a:ext>
                </a:extLst>
              </a:tr>
              <a:tr h="146416">
                <a:tc gridSpan="3">
                  <a:txBody>
                    <a:bodyPr/>
                    <a:lstStyle/>
                    <a:p>
                      <a:pPr algn="l" fontAlgn="b"/>
                      <a:r>
                        <a:rPr lang="fr-CA" sz="800" u="none" strike="noStrike" dirty="0">
                          <a:effectLst/>
                        </a:rPr>
                        <a:t>TOTAL AVANT BONIS DE DÉPASSEMENT</a:t>
                      </a:r>
                      <a:endParaRPr lang="fr-CA" sz="800" b="1" i="0" u="none" strike="noStrike" dirty="0">
                        <a:effectLst/>
                        <a:latin typeface="Arial MT"/>
                      </a:endParaRPr>
                    </a:p>
                  </a:txBody>
                  <a:tcPr marL="4500" marR="4500" marT="4500" marB="21600" anchor="b"/>
                </a:tc>
                <a:tc hMerge="1">
                  <a:txBody>
                    <a:bodyPr/>
                    <a:lstStyle/>
                    <a:p>
                      <a:endParaRPr lang="fr-CA"/>
                    </a:p>
                  </a:txBody>
                  <a:tcPr/>
                </a:tc>
                <a:tc hMerge="1">
                  <a:txBody>
                    <a:bodyPr/>
                    <a:lstStyle/>
                    <a:p>
                      <a:endParaRPr lang="fr-CA"/>
                    </a:p>
                  </a:txBody>
                  <a:tcPr/>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r" fontAlgn="b"/>
                      <a:r>
                        <a:rPr lang="fr-CA" sz="800" u="none" strike="noStrike">
                          <a:effectLst/>
                        </a:rPr>
                        <a:t>116 000 $</a:t>
                      </a:r>
                      <a:endParaRPr lang="fr-CA" sz="800" b="1"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178109332"/>
                  </a:ext>
                </a:extLst>
              </a:tr>
              <a:tr h="146416">
                <a:tc>
                  <a:txBody>
                    <a:bodyPr/>
                    <a:lstStyle/>
                    <a:p>
                      <a:pPr algn="l" fontAlgn="b"/>
                      <a:endParaRPr lang="fr-CA" sz="800" b="1" i="0" u="none" strike="noStrike">
                        <a:effectLst/>
                        <a:latin typeface="Arial MT"/>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012785431"/>
                  </a:ext>
                </a:extLst>
              </a:tr>
              <a:tr h="146416">
                <a:tc>
                  <a:txBody>
                    <a:bodyPr/>
                    <a:lstStyle/>
                    <a:p>
                      <a:pPr algn="l" fontAlgn="b"/>
                      <a:endParaRPr lang="fr-CA" sz="800" b="1" i="0" u="none" strike="noStrike">
                        <a:effectLst/>
                        <a:latin typeface="Arial MT"/>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1741662969"/>
                  </a:ext>
                </a:extLst>
              </a:tr>
              <a:tr h="146416">
                <a:tc>
                  <a:txBody>
                    <a:bodyPr/>
                    <a:lstStyle/>
                    <a:p>
                      <a:pPr algn="l" fontAlgn="b"/>
                      <a:endParaRPr lang="fr-CA" sz="800" b="1" i="0" u="none" strike="noStrike">
                        <a:effectLst/>
                        <a:latin typeface="Arial MT"/>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ctr"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508408194"/>
                  </a:ext>
                </a:extLst>
              </a:tr>
              <a:tr h="146416">
                <a:tc gridSpan="3">
                  <a:txBody>
                    <a:bodyPr/>
                    <a:lstStyle/>
                    <a:p>
                      <a:pPr algn="l" fontAlgn="b"/>
                      <a:r>
                        <a:rPr lang="fr-CA" sz="800" u="none" strike="noStrike" dirty="0">
                          <a:effectLst/>
                        </a:rPr>
                        <a:t>BONIS DE DÉPASSEMENT ANNUEL:</a:t>
                      </a:r>
                      <a:endParaRPr lang="fr-CA" sz="800" b="1" i="0" u="none" strike="noStrike" dirty="0">
                        <a:effectLst/>
                        <a:latin typeface="Arial MT"/>
                      </a:endParaRPr>
                    </a:p>
                  </a:txBody>
                  <a:tcPr marL="4500" marR="4500" marT="4500" marB="21600" anchor="b"/>
                </a:tc>
                <a:tc hMerge="1">
                  <a:txBody>
                    <a:bodyPr/>
                    <a:lstStyle/>
                    <a:p>
                      <a:endParaRPr lang="fr-CA"/>
                    </a:p>
                  </a:txBody>
                  <a:tcPr/>
                </a:tc>
                <a:tc hMerge="1">
                  <a:txBody>
                    <a:bodyPr/>
                    <a:lstStyle/>
                    <a:p>
                      <a:endParaRPr lang="fr-CA"/>
                    </a:p>
                  </a:txBody>
                  <a:tcPr/>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313826404"/>
                  </a:ext>
                </a:extLst>
              </a:tr>
              <a:tr h="146416">
                <a:tc>
                  <a:txBody>
                    <a:bodyPr/>
                    <a:lstStyle/>
                    <a:p>
                      <a:pPr algn="l" fontAlgn="b"/>
                      <a:endParaRPr lang="fr-CA" sz="800" b="1" i="0" u="none" strike="noStrike">
                        <a:effectLst/>
                        <a:latin typeface="Arial MT"/>
                      </a:endParaRPr>
                    </a:p>
                  </a:txBody>
                  <a:tcPr marL="4500" marR="4500" marT="4500" marB="21600" anchor="b"/>
                </a:tc>
                <a:tc gridSpan="2">
                  <a:txBody>
                    <a:bodyPr/>
                    <a:lstStyle/>
                    <a:p>
                      <a:pPr algn="l" fontAlgn="b"/>
                      <a:r>
                        <a:rPr lang="fr-CA" sz="800" u="none" strike="noStrike" dirty="0">
                          <a:effectLst/>
                        </a:rPr>
                        <a:t>Payable en décembre  sur les 12 derniers mois</a:t>
                      </a:r>
                      <a:endParaRPr lang="fr-CA" sz="800" b="1" i="0" u="none" strike="noStrike" dirty="0">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ctr"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1768249776"/>
                  </a:ext>
                </a:extLst>
              </a:tr>
              <a:tr h="146416">
                <a:tc>
                  <a:txBody>
                    <a:bodyPr/>
                    <a:lstStyle/>
                    <a:p>
                      <a:pPr algn="l" fontAlgn="b"/>
                      <a:endParaRPr lang="fr-CA" sz="800" b="1" i="0" u="none" strike="noStrike">
                        <a:effectLst/>
                        <a:latin typeface="Arial MT"/>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3277286506"/>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a:effectLst/>
                        </a:rPr>
                        <a:t>Atteinte du budget - $MO détail</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ctr" fontAlgn="b"/>
                      <a:r>
                        <a:rPr lang="fr-CA" sz="800" u="none" strike="noStrike" dirty="0">
                          <a:effectLst/>
                        </a:rPr>
                        <a:t>2 000 $</a:t>
                      </a:r>
                      <a:endParaRPr lang="fr-CA" sz="800" b="0" i="0" u="none" strike="noStrike" dirty="0">
                        <a:solidFill>
                          <a:srgbClr val="0070C0"/>
                        </a:solidFill>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r" fontAlgn="b"/>
                      <a:r>
                        <a:rPr lang="fr-CA" sz="800" u="none" strike="noStrike">
                          <a:effectLst/>
                        </a:rPr>
                        <a:t>2 000 $</a:t>
                      </a:r>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1644671694"/>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ctr"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503639833"/>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a:effectLst/>
                        </a:rPr>
                        <a:t>Atteinte du budget -$Touche détail</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ctr" fontAlgn="b"/>
                      <a:r>
                        <a:rPr lang="fr-CA" sz="800" u="none" strike="noStrike">
                          <a:effectLst/>
                        </a:rPr>
                        <a:t>1 000 $</a:t>
                      </a:r>
                      <a:endParaRPr lang="fr-CA" sz="800" b="0" i="0" u="none" strike="noStrike">
                        <a:solidFill>
                          <a:srgbClr val="0070C0"/>
                        </a:solidFill>
                        <a:effectLst/>
                        <a:latin typeface="Arial" panose="020B0604020202020204" pitchFamily="34" charset="0"/>
                      </a:endParaRPr>
                    </a:p>
                  </a:txBody>
                  <a:tcPr marL="4500" marR="4500" marT="4500" marB="21600" anchor="b"/>
                </a:tc>
                <a:tc>
                  <a:txBody>
                    <a:bodyPr/>
                    <a:lstStyle/>
                    <a:p>
                      <a:pPr algn="ctr"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r" fontAlgn="b"/>
                      <a:r>
                        <a:rPr lang="fr-CA" sz="800" u="none" strike="noStrike">
                          <a:effectLst/>
                        </a:rPr>
                        <a:t>1 000 $</a:t>
                      </a:r>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856422442"/>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dirty="0">
                        <a:effectLst/>
                        <a:latin typeface="Arial" panose="020B0604020202020204" pitchFamily="34" charset="0"/>
                      </a:endParaRPr>
                    </a:p>
                  </a:txBody>
                  <a:tcPr marL="4500" marR="4500" marT="4500" marB="21600" anchor="b"/>
                </a:tc>
                <a:tc>
                  <a:txBody>
                    <a:bodyPr/>
                    <a:lstStyle/>
                    <a:p>
                      <a:pPr algn="ctr"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3067768036"/>
                  </a:ext>
                </a:extLst>
              </a:tr>
              <a:tr h="146416">
                <a:tc>
                  <a:txBody>
                    <a:bodyPr/>
                    <a:lstStyle/>
                    <a:p>
                      <a:pPr algn="r" fontAlgn="b"/>
                      <a:endParaRPr lang="fr-CA" sz="800" b="1" i="0" u="none" strike="noStrike">
                        <a:effectLst/>
                        <a:latin typeface="Arial MT"/>
                      </a:endParaRPr>
                    </a:p>
                  </a:txBody>
                  <a:tcPr marL="4500" marR="4500" marT="4500" marB="21600" anchor="b"/>
                </a:tc>
                <a:tc gridSpan="2">
                  <a:txBody>
                    <a:bodyPr/>
                    <a:lstStyle/>
                    <a:p>
                      <a:pPr algn="l" fontAlgn="b"/>
                      <a:r>
                        <a:rPr lang="fr-CA" sz="800" u="none" strike="noStrike">
                          <a:effectLst/>
                        </a:rPr>
                        <a:t>1er au  TSE dans la catégorie 1</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ctr" fontAlgn="b"/>
                      <a:r>
                        <a:rPr lang="fr-CA" sz="800" u="none" strike="noStrike" dirty="0">
                          <a:effectLst/>
                        </a:rPr>
                        <a:t>2 000 $</a:t>
                      </a:r>
                      <a:endParaRPr lang="fr-CA" sz="800" b="0" i="0" u="none" strike="noStrike" dirty="0">
                        <a:solidFill>
                          <a:srgbClr val="0070C0"/>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r" fontAlgn="b"/>
                      <a:r>
                        <a:rPr lang="fr-CA" sz="800" u="none" strike="noStrike">
                          <a:effectLst/>
                        </a:rPr>
                        <a:t>2 000 $</a:t>
                      </a:r>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372568664"/>
                  </a:ext>
                </a:extLst>
              </a:tr>
              <a:tr h="146416">
                <a:tc>
                  <a:txBody>
                    <a:bodyPr/>
                    <a:lstStyle/>
                    <a:p>
                      <a:pPr algn="r" fontAlgn="b"/>
                      <a:r>
                        <a:rPr lang="fr-CA" sz="800" u="none" strike="noStrike">
                          <a:effectLst/>
                        </a:rPr>
                        <a:t>**</a:t>
                      </a:r>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a:effectLst/>
                        </a:rPr>
                        <a:t>2 eme au TSE dans la catégorie 1</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ctr" fontAlgn="b"/>
                      <a:r>
                        <a:rPr lang="fr-CA" sz="800" u="none" strike="noStrike" dirty="0">
                          <a:effectLst/>
                        </a:rPr>
                        <a:t>1 500 $</a:t>
                      </a:r>
                      <a:endParaRPr lang="fr-CA" sz="800" b="0" i="0" u="none" strike="noStrike" dirty="0">
                        <a:solidFill>
                          <a:srgbClr val="0070C0"/>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extLst>
                  <a:ext uri="{0D108BD9-81ED-4DB2-BD59-A6C34878D82A}">
                    <a16:rowId xmlns:a16="http://schemas.microsoft.com/office/drawing/2014/main" val="2255013004"/>
                  </a:ext>
                </a:extLst>
              </a:tr>
              <a:tr h="146416">
                <a:tc>
                  <a:txBody>
                    <a:bodyPr/>
                    <a:lstStyle/>
                    <a:p>
                      <a:pPr algn="r" fontAlgn="b"/>
                      <a:r>
                        <a:rPr lang="fr-CA" sz="800" u="none" strike="noStrike">
                          <a:effectLst/>
                        </a:rPr>
                        <a:t>**</a:t>
                      </a:r>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a:effectLst/>
                        </a:rPr>
                        <a:t>3 eme au TSE dans la catégorie 1</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ctr" fontAlgn="b"/>
                      <a:r>
                        <a:rPr lang="fr-CA" sz="800" u="none" strike="noStrike" dirty="0">
                          <a:effectLst/>
                        </a:rPr>
                        <a:t>1 000 $</a:t>
                      </a:r>
                      <a:endParaRPr lang="fr-CA" sz="800" b="0" i="0" u="none" strike="noStrike" dirty="0">
                        <a:solidFill>
                          <a:srgbClr val="0070C0"/>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565999254"/>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1456059061"/>
                  </a:ext>
                </a:extLst>
              </a:tr>
              <a:tr h="146416">
                <a:tc>
                  <a:txBody>
                    <a:bodyPr/>
                    <a:lstStyle/>
                    <a:p>
                      <a:pPr algn="l" fontAlgn="b"/>
                      <a:endParaRPr lang="fr-CA" sz="800" b="1"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a:effectLst/>
                        </a:rPr>
                        <a:t>1339 clients en entreposage </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r" fontAlgn="b"/>
                      <a:r>
                        <a:rPr lang="fr-CA" sz="800" u="none" strike="noStrike" dirty="0">
                          <a:effectLst/>
                        </a:rPr>
                        <a:t> 1 500  $ </a:t>
                      </a:r>
                      <a:endParaRPr lang="fr-CA" sz="800" b="0" i="0" u="none" strike="noStrike" dirty="0">
                        <a:solidFill>
                          <a:srgbClr val="0070C0"/>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r" fontAlgn="b"/>
                      <a:r>
                        <a:rPr lang="fr-CA" sz="800" u="none" strike="noStrike" dirty="0">
                          <a:effectLst/>
                        </a:rPr>
                        <a:t>1 500 $</a:t>
                      </a:r>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889081457"/>
                  </a:ext>
                </a:extLst>
              </a:tr>
              <a:tr h="146416">
                <a:tc>
                  <a:txBody>
                    <a:bodyPr/>
                    <a:lstStyle/>
                    <a:p>
                      <a:pPr algn="r" fontAlgn="b"/>
                      <a:r>
                        <a:rPr lang="fr-CA" sz="800" u="none" strike="noStrike">
                          <a:effectLst/>
                        </a:rPr>
                        <a:t>**</a:t>
                      </a:r>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a:effectLst/>
                        </a:rPr>
                        <a:t>1283 clients en entreposage </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r" fontAlgn="b"/>
                      <a:r>
                        <a:rPr lang="fr-CA" sz="800" u="none" strike="noStrike" dirty="0">
                          <a:effectLst/>
                        </a:rPr>
                        <a:t> 750  $ </a:t>
                      </a:r>
                      <a:endParaRPr lang="fr-CA" sz="800" b="0" i="0" u="none" strike="noStrike" dirty="0">
                        <a:solidFill>
                          <a:srgbClr val="0070C0"/>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712111707"/>
                  </a:ext>
                </a:extLst>
              </a:tr>
              <a:tr h="146416">
                <a:tc>
                  <a:txBody>
                    <a:bodyPr/>
                    <a:lstStyle/>
                    <a:p>
                      <a:pPr algn="r" fontAlgn="b"/>
                      <a:r>
                        <a:rPr lang="fr-CA" sz="800" u="none" strike="noStrike">
                          <a:effectLst/>
                        </a:rPr>
                        <a:t>**</a:t>
                      </a:r>
                      <a:endParaRPr lang="fr-CA" sz="800" b="0" i="0" u="none" strike="noStrike">
                        <a:effectLst/>
                        <a:latin typeface="Arial" panose="020B0604020202020204" pitchFamily="34" charset="0"/>
                      </a:endParaRPr>
                    </a:p>
                  </a:txBody>
                  <a:tcPr marL="4500" marR="4500" marT="4500" marB="21600" anchor="b"/>
                </a:tc>
                <a:tc gridSpan="2">
                  <a:txBody>
                    <a:bodyPr/>
                    <a:lstStyle/>
                    <a:p>
                      <a:pPr algn="l" fontAlgn="b"/>
                      <a:r>
                        <a:rPr lang="fr-CA" sz="800" u="none" strike="noStrike">
                          <a:effectLst/>
                        </a:rPr>
                        <a:t>1228 clients en entreposage </a:t>
                      </a:r>
                      <a:endParaRPr lang="fr-CA" sz="800" b="0" i="0" u="none" strike="noStrike">
                        <a:effectLst/>
                        <a:latin typeface="Arial" panose="020B0604020202020204" pitchFamily="34" charset="0"/>
                      </a:endParaRPr>
                    </a:p>
                  </a:txBody>
                  <a:tcPr marL="4500" marR="4500" marT="4500" marB="21600" anchor="b"/>
                </a:tc>
                <a:tc hMerge="1">
                  <a:txBody>
                    <a:bodyPr/>
                    <a:lstStyle/>
                    <a:p>
                      <a:endParaRPr lang="fr-CA"/>
                    </a:p>
                  </a:txBody>
                  <a:tcPr/>
                </a:tc>
                <a:tc>
                  <a:txBody>
                    <a:bodyPr/>
                    <a:lstStyle/>
                    <a:p>
                      <a:pPr algn="r" fontAlgn="b"/>
                      <a:r>
                        <a:rPr lang="fr-CA" sz="800" u="none" strike="noStrike" dirty="0">
                          <a:effectLst/>
                        </a:rPr>
                        <a:t> 500  $ </a:t>
                      </a:r>
                      <a:endParaRPr lang="fr-CA" sz="800" b="0" i="0" u="none" strike="noStrike" dirty="0">
                        <a:solidFill>
                          <a:srgbClr val="0070C0"/>
                        </a:solidFill>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1050431989"/>
                  </a:ext>
                </a:extLst>
              </a:tr>
              <a:tr h="146416">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4262706578"/>
                  </a:ext>
                </a:extLst>
              </a:tr>
              <a:tr h="146416">
                <a:tc>
                  <a:txBody>
                    <a:bodyPr/>
                    <a:lstStyle/>
                    <a:p>
                      <a:pPr algn="l" fontAlgn="b"/>
                      <a:r>
                        <a:rPr lang="fr-CA" sz="800" u="none" strike="noStrike">
                          <a:effectLst/>
                        </a:rPr>
                        <a:t>** non cumulatif</a:t>
                      </a:r>
                      <a:endParaRPr lang="fr-CA" sz="800" b="0" i="0" u="none" strike="noStrike">
                        <a:effectLst/>
                        <a:latin typeface="Arial MT"/>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2003711368"/>
                  </a:ext>
                </a:extLst>
              </a:tr>
              <a:tr h="146416">
                <a:tc>
                  <a:txBody>
                    <a:bodyPr/>
                    <a:lstStyle/>
                    <a:p>
                      <a:pPr algn="l" fontAlgn="b"/>
                      <a:endParaRPr lang="fr-CA" sz="800" b="0" i="0" u="none" strike="noStrike">
                        <a:effectLst/>
                        <a:latin typeface="Arial MT"/>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2157643771"/>
                  </a:ext>
                </a:extLst>
              </a:tr>
              <a:tr h="146416">
                <a:tc gridSpan="3">
                  <a:txBody>
                    <a:bodyPr/>
                    <a:lstStyle/>
                    <a:p>
                      <a:pPr algn="l" fontAlgn="b"/>
                      <a:r>
                        <a:rPr lang="fr-CA" sz="800" u="none" strike="noStrike" dirty="0">
                          <a:effectLst/>
                        </a:rPr>
                        <a:t>Total maximum des bonis de dépassement</a:t>
                      </a:r>
                      <a:endParaRPr lang="fr-CA" sz="800" b="1" i="0" u="none" strike="noStrike" dirty="0">
                        <a:effectLst/>
                        <a:latin typeface="Nobel-Book"/>
                      </a:endParaRPr>
                    </a:p>
                  </a:txBody>
                  <a:tcPr marL="4500" marR="4500" marT="4500" marB="21600" anchor="b"/>
                </a:tc>
                <a:tc hMerge="1">
                  <a:txBody>
                    <a:bodyPr/>
                    <a:lstStyle/>
                    <a:p>
                      <a:endParaRPr lang="fr-CA"/>
                    </a:p>
                  </a:txBody>
                  <a:tcPr/>
                </a:tc>
                <a:tc hMerge="1">
                  <a:txBody>
                    <a:bodyPr/>
                    <a:lstStyle/>
                    <a:p>
                      <a:endParaRPr lang="fr-CA"/>
                    </a:p>
                  </a:txBody>
                  <a:tcPr/>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l" fontAlgn="b"/>
                      <a:endParaRPr lang="fr-CA" sz="800" b="0" i="0" u="none" strike="noStrike" dirty="0">
                        <a:effectLst/>
                        <a:latin typeface="Arial" panose="020B0604020202020204" pitchFamily="34" charset="0"/>
                      </a:endParaRPr>
                    </a:p>
                  </a:txBody>
                  <a:tcPr marL="4500" marR="4500" marT="4500" marB="21600" anchor="b"/>
                </a:tc>
                <a:tc>
                  <a:txBody>
                    <a:bodyPr/>
                    <a:lstStyle/>
                    <a:p>
                      <a:pPr algn="r" fontAlgn="b"/>
                      <a:r>
                        <a:rPr lang="fr-CA" sz="800" u="none" strike="noStrike" dirty="0">
                          <a:effectLst/>
                        </a:rPr>
                        <a:t>6 500 $</a:t>
                      </a:r>
                      <a:endParaRPr lang="fr-CA" sz="800" b="0" i="0" u="none" strike="noStrike" dirty="0">
                        <a:effectLst/>
                        <a:latin typeface="Arial" panose="020B0604020202020204" pitchFamily="34" charset="0"/>
                      </a:endParaRPr>
                    </a:p>
                  </a:txBody>
                  <a:tcPr marL="4500" marR="4500" marT="4500" marB="21600" anchor="b"/>
                </a:tc>
                <a:extLst>
                  <a:ext uri="{0D108BD9-81ED-4DB2-BD59-A6C34878D82A}">
                    <a16:rowId xmlns:a16="http://schemas.microsoft.com/office/drawing/2014/main" val="2029919787"/>
                  </a:ext>
                </a:extLst>
              </a:tr>
            </a:tbl>
          </a:graphicData>
        </a:graphic>
      </p:graphicFrame>
    </p:spTree>
    <p:extLst>
      <p:ext uri="{BB962C8B-B14F-4D97-AF65-F5344CB8AC3E}">
        <p14:creationId xmlns:p14="http://schemas.microsoft.com/office/powerpoint/2010/main" val="66466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624" y="316599"/>
            <a:ext cx="10515600" cy="1325562"/>
          </a:xfrm>
        </p:spPr>
        <p:txBody>
          <a:bodyPr>
            <a:normAutofit fontScale="90000"/>
          </a:bodyPr>
          <a:lstStyle/>
          <a:p>
            <a:pPr algn="ctr"/>
            <a:br>
              <a:rPr lang="en-US" dirty="0"/>
            </a:br>
            <a:br>
              <a:rPr lang="en-US" dirty="0"/>
            </a:br>
            <a:r>
              <a:rPr lang="en-US" dirty="0"/>
              <a:t>Analyze Cost of Labor</a:t>
            </a:r>
            <a:br>
              <a:rPr lang="fr-CA" dirty="0"/>
            </a:br>
            <a:br>
              <a:rPr lang="fr-CA" dirty="0"/>
            </a:br>
            <a:endParaRPr lang="fr-CA"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296965196"/>
              </p:ext>
            </p:extLst>
          </p:nvPr>
        </p:nvGraphicFramePr>
        <p:xfrm>
          <a:off x="2005782" y="1435512"/>
          <a:ext cx="8288592" cy="4513005"/>
        </p:xfrm>
        <a:graphic>
          <a:graphicData uri="http://schemas.openxmlformats.org/drawingml/2006/table">
            <a:tbl>
              <a:tblPr/>
              <a:tblGrid>
                <a:gridCol w="2835053">
                  <a:extLst>
                    <a:ext uri="{9D8B030D-6E8A-4147-A177-3AD203B41FA5}">
                      <a16:colId xmlns:a16="http://schemas.microsoft.com/office/drawing/2014/main" val="1397992433"/>
                    </a:ext>
                  </a:extLst>
                </a:gridCol>
                <a:gridCol w="1791596">
                  <a:extLst>
                    <a:ext uri="{9D8B030D-6E8A-4147-A177-3AD203B41FA5}">
                      <a16:colId xmlns:a16="http://schemas.microsoft.com/office/drawing/2014/main" val="3477868295"/>
                    </a:ext>
                  </a:extLst>
                </a:gridCol>
                <a:gridCol w="1575029">
                  <a:extLst>
                    <a:ext uri="{9D8B030D-6E8A-4147-A177-3AD203B41FA5}">
                      <a16:colId xmlns:a16="http://schemas.microsoft.com/office/drawing/2014/main" val="3851503043"/>
                    </a:ext>
                  </a:extLst>
                </a:gridCol>
                <a:gridCol w="1141897">
                  <a:extLst>
                    <a:ext uri="{9D8B030D-6E8A-4147-A177-3AD203B41FA5}">
                      <a16:colId xmlns:a16="http://schemas.microsoft.com/office/drawing/2014/main" val="1553174070"/>
                    </a:ext>
                  </a:extLst>
                </a:gridCol>
                <a:gridCol w="945017">
                  <a:extLst>
                    <a:ext uri="{9D8B030D-6E8A-4147-A177-3AD203B41FA5}">
                      <a16:colId xmlns:a16="http://schemas.microsoft.com/office/drawing/2014/main" val="1600635254"/>
                    </a:ext>
                  </a:extLst>
                </a:gridCol>
              </a:tblGrid>
              <a:tr h="494847">
                <a:tc>
                  <a:txBody>
                    <a:bodyPr/>
                    <a:lstStyle/>
                    <a:p>
                      <a:pPr algn="l" fontAlgn="b"/>
                      <a:r>
                        <a:rPr lang="fr-CA" sz="1400" b="0" i="0" u="none" strike="noStrike" dirty="0">
                          <a:effectLst/>
                          <a:latin typeface="Arial" panose="020B0604020202020204" pitchFamily="34" charset="0"/>
                        </a:rPr>
                        <a:t>Customer Car</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             365 254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         262 522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dirty="0">
                          <a:effectLst/>
                          <a:latin typeface="Arial" panose="020B0604020202020204" pitchFamily="34" charset="0"/>
                        </a:rPr>
                        <a:t>71,87%</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58,56%</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3304845"/>
                  </a:ext>
                </a:extLst>
              </a:tr>
              <a:tr h="494847">
                <a:tc>
                  <a:txBody>
                    <a:bodyPr/>
                    <a:lstStyle/>
                    <a:p>
                      <a:pPr algn="l" fontAlgn="b"/>
                      <a:r>
                        <a:rPr lang="fr-CA" sz="1400" b="0" i="0" u="none" strike="noStrike" dirty="0">
                          <a:effectLst/>
                          <a:latin typeface="Arial" panose="020B0604020202020204" pitchFamily="34" charset="0"/>
                        </a:rPr>
                        <a:t>Customer Truck</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7106241"/>
                  </a:ext>
                </a:extLst>
              </a:tr>
              <a:tr h="494847">
                <a:tc>
                  <a:txBody>
                    <a:bodyPr/>
                    <a:lstStyle/>
                    <a:p>
                      <a:pPr algn="l" fontAlgn="b"/>
                      <a:r>
                        <a:rPr lang="fr-CA" sz="1400" b="0" i="0" u="none" strike="noStrike">
                          <a:effectLst/>
                          <a:latin typeface="Arial" panose="020B0604020202020204" pitchFamily="34" charset="0"/>
                        </a:rPr>
                        <a:t>Customer Other</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4321495"/>
                  </a:ext>
                </a:extLst>
              </a:tr>
              <a:tr h="494847">
                <a:tc>
                  <a:txBody>
                    <a:bodyPr/>
                    <a:lstStyle/>
                    <a:p>
                      <a:pPr algn="l" fontAlgn="b"/>
                      <a:r>
                        <a:rPr lang="fr-CA" sz="1400" b="0" i="0" u="none" strike="noStrike">
                          <a:effectLst/>
                          <a:latin typeface="Arial" panose="020B0604020202020204" pitchFamily="34" charset="0"/>
                        </a:rPr>
                        <a:t>Warranty</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116 480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74 931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64,33%</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18,67%</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0352534"/>
                  </a:ext>
                </a:extLst>
              </a:tr>
              <a:tr h="494847">
                <a:tc>
                  <a:txBody>
                    <a:bodyPr/>
                    <a:lstStyle/>
                    <a:p>
                      <a:pPr algn="l" fontAlgn="b"/>
                      <a:r>
                        <a:rPr lang="fr-CA" sz="1400" b="0" i="0" u="none" strike="noStrike">
                          <a:effectLst/>
                          <a:latin typeface="Arial" panose="020B0604020202020204" pitchFamily="34" charset="0"/>
                        </a:rPr>
                        <a:t>Warranty Other</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9711408"/>
                  </a:ext>
                </a:extLst>
              </a:tr>
              <a:tr h="494847">
                <a:tc>
                  <a:txBody>
                    <a:bodyPr/>
                    <a:lstStyle/>
                    <a:p>
                      <a:pPr algn="l" fontAlgn="b"/>
                      <a:r>
                        <a:rPr lang="fr-CA" sz="1400" b="0" i="0" u="none" strike="noStrike">
                          <a:effectLst/>
                          <a:latin typeface="Arial" panose="020B0604020202020204" pitchFamily="34" charset="0"/>
                        </a:rPr>
                        <a:t>Internal</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             142 009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99 348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dirty="0">
                          <a:effectLst/>
                          <a:latin typeface="Arial" panose="020B0604020202020204" pitchFamily="34" charset="0"/>
                        </a:rPr>
                        <a:t>69,96%</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dirty="0">
                          <a:effectLst/>
                          <a:latin typeface="Arial" panose="020B0604020202020204" pitchFamily="34" charset="0"/>
                        </a:rPr>
                        <a:t>22,77%</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1271181"/>
                  </a:ext>
                </a:extLst>
              </a:tr>
              <a:tr h="514642">
                <a:tc>
                  <a:txBody>
                    <a:bodyPr/>
                    <a:lstStyle/>
                    <a:p>
                      <a:pPr algn="l" fontAlgn="b"/>
                      <a:r>
                        <a:rPr lang="fr-CA" sz="1400" b="0" i="0" u="none" strike="noStrike">
                          <a:effectLst/>
                          <a:latin typeface="Arial" panose="020B0604020202020204" pitchFamily="34" charset="0"/>
                        </a:rPr>
                        <a:t>NVI / Road Ready</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dirty="0">
                          <a:effectLst/>
                          <a:latin typeface="Arial" panose="020B0604020202020204" pitchFamily="34" charset="0"/>
                        </a:rPr>
                        <a:t>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574262"/>
                  </a:ext>
                </a:extLst>
              </a:tr>
              <a:tr h="494847">
                <a:tc>
                  <a:txBody>
                    <a:bodyPr/>
                    <a:lstStyle/>
                    <a:p>
                      <a:pPr algn="l" fontAlgn="b"/>
                      <a:r>
                        <a:rPr lang="fr-CA" sz="1400" b="0" i="0" u="none" strike="noStrike">
                          <a:effectLst/>
                          <a:latin typeface="Arial" panose="020B0604020202020204" pitchFamily="34" charset="0"/>
                        </a:rPr>
                        <a:t>Adj. Cost Of Labor</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dirty="0">
                          <a:effectLst/>
                          <a:latin typeface="Arial" panose="020B0604020202020204" pitchFamily="34" charset="0"/>
                        </a:rPr>
                        <a:t>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5973070"/>
                  </a:ext>
                </a:extLst>
              </a:tr>
              <a:tr h="534434">
                <a:tc>
                  <a:txBody>
                    <a:bodyPr/>
                    <a:lstStyle/>
                    <a:p>
                      <a:pPr algn="ctr" fontAlgn="b"/>
                      <a:r>
                        <a:rPr lang="fr-CA" sz="1400" b="1" i="0" u="none" strike="noStrike" dirty="0">
                          <a:effectLst/>
                          <a:latin typeface="Arial" panose="020B0604020202020204" pitchFamily="34" charset="0"/>
                        </a:rPr>
                        <a:t>Total</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623 743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         436 801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dirty="0">
                          <a:effectLst/>
                          <a:latin typeface="Arial" panose="020B0604020202020204" pitchFamily="34" charset="0"/>
                        </a:rPr>
                        <a:t>70,03%</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fr-CA" sz="1400" b="0" i="0" u="none" strike="noStrike" dirty="0">
                          <a:effectLst/>
                          <a:latin typeface="Arial" panose="020B0604020202020204" pitchFamily="34" charset="0"/>
                        </a:rPr>
                        <a:t>100,00%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7678949"/>
                  </a:ext>
                </a:extLst>
              </a:tr>
            </a:tbl>
          </a:graphicData>
        </a:graphic>
      </p:graphicFrame>
    </p:spTree>
    <p:extLst>
      <p:ext uri="{BB962C8B-B14F-4D97-AF65-F5344CB8AC3E}">
        <p14:creationId xmlns:p14="http://schemas.microsoft.com/office/powerpoint/2010/main" val="23660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err="1"/>
              <a:t>Cost</a:t>
            </a:r>
            <a:r>
              <a:rPr lang="fr-CA" dirty="0"/>
              <a:t> of </a:t>
            </a:r>
            <a:r>
              <a:rPr lang="fr-CA" dirty="0" err="1"/>
              <a:t>labor</a:t>
            </a:r>
            <a:r>
              <a:rPr lang="fr-CA" dirty="0"/>
              <a:t> observations</a:t>
            </a:r>
            <a:br>
              <a:rPr lang="fr-CA" dirty="0"/>
            </a:br>
            <a:endParaRPr lang="fr-CA" dirty="0"/>
          </a:p>
        </p:txBody>
      </p:sp>
      <p:sp>
        <p:nvSpPr>
          <p:cNvPr id="3" name="Espace réservé du contenu 2"/>
          <p:cNvSpPr>
            <a:spLocks noGrp="1"/>
          </p:cNvSpPr>
          <p:nvPr>
            <p:ph idx="1"/>
          </p:nvPr>
        </p:nvSpPr>
        <p:spPr/>
        <p:txBody>
          <a:bodyPr/>
          <a:lstStyle/>
          <a:p>
            <a:r>
              <a:rPr lang="fr-CA" dirty="0" err="1"/>
              <a:t>Custumer</a:t>
            </a:r>
            <a:r>
              <a:rPr lang="fr-CA" dirty="0"/>
              <a:t> Car : 58,56 % vs 60 % guide</a:t>
            </a:r>
          </a:p>
          <a:p>
            <a:pPr marL="0" indent="0">
              <a:buNone/>
            </a:pPr>
            <a:r>
              <a:rPr lang="fr-CA" dirty="0"/>
              <a:t>   Our ratio </a:t>
            </a:r>
            <a:r>
              <a:rPr lang="fr-CA" dirty="0" err="1"/>
              <a:t>is</a:t>
            </a:r>
            <a:r>
              <a:rPr lang="fr-CA" dirty="0"/>
              <a:t> good. </a:t>
            </a:r>
          </a:p>
          <a:p>
            <a:endParaRPr lang="fr-CA" dirty="0"/>
          </a:p>
          <a:p>
            <a:r>
              <a:rPr lang="fr-CA" dirty="0" err="1"/>
              <a:t>Warranty</a:t>
            </a:r>
            <a:r>
              <a:rPr lang="fr-CA" dirty="0"/>
              <a:t> &amp; </a:t>
            </a:r>
            <a:r>
              <a:rPr lang="fr-CA" dirty="0" err="1"/>
              <a:t>internal</a:t>
            </a:r>
            <a:r>
              <a:rPr lang="fr-CA" dirty="0"/>
              <a:t> : 41,44% vs 40 % guide</a:t>
            </a:r>
          </a:p>
          <a:p>
            <a:endParaRPr lang="fr-CA" dirty="0"/>
          </a:p>
        </p:txBody>
      </p:sp>
    </p:spTree>
    <p:extLst>
      <p:ext uri="{BB962C8B-B14F-4D97-AF65-F5344CB8AC3E}">
        <p14:creationId xmlns:p14="http://schemas.microsoft.com/office/powerpoint/2010/main" val="375195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lgn="ctr"/>
            <a:r>
              <a:rPr lang="en-US" dirty="0"/>
              <a:t> </a:t>
            </a:r>
            <a:r>
              <a:rPr lang="en-US" sz="4000" dirty="0"/>
              <a:t>Changes in Expense Structure</a:t>
            </a:r>
            <a:endParaRPr lang="fr-CA" sz="24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368650934"/>
              </p:ext>
            </p:extLst>
          </p:nvPr>
        </p:nvGraphicFramePr>
        <p:xfrm>
          <a:off x="2300748" y="1478867"/>
          <a:ext cx="7423356" cy="4361495"/>
        </p:xfrm>
        <a:graphic>
          <a:graphicData uri="http://schemas.openxmlformats.org/drawingml/2006/table">
            <a:tbl>
              <a:tblPr/>
              <a:tblGrid>
                <a:gridCol w="3328623">
                  <a:extLst>
                    <a:ext uri="{9D8B030D-6E8A-4147-A177-3AD203B41FA5}">
                      <a16:colId xmlns:a16="http://schemas.microsoft.com/office/drawing/2014/main" val="2923669539"/>
                    </a:ext>
                  </a:extLst>
                </a:gridCol>
                <a:gridCol w="2404004">
                  <a:extLst>
                    <a:ext uri="{9D8B030D-6E8A-4147-A177-3AD203B41FA5}">
                      <a16:colId xmlns:a16="http://schemas.microsoft.com/office/drawing/2014/main" val="3766368805"/>
                    </a:ext>
                  </a:extLst>
                </a:gridCol>
                <a:gridCol w="1690729">
                  <a:extLst>
                    <a:ext uri="{9D8B030D-6E8A-4147-A177-3AD203B41FA5}">
                      <a16:colId xmlns:a16="http://schemas.microsoft.com/office/drawing/2014/main" val="3786005534"/>
                    </a:ext>
                  </a:extLst>
                </a:gridCol>
              </a:tblGrid>
              <a:tr h="454840">
                <a:tc>
                  <a:txBody>
                    <a:bodyPr/>
                    <a:lstStyle/>
                    <a:p>
                      <a:pPr algn="l" fontAlgn="b"/>
                      <a:r>
                        <a:rPr lang="fr-CA" sz="1400" b="0" i="0" u="none" strike="noStrike">
                          <a:effectLst/>
                          <a:latin typeface="Arial" panose="020B0604020202020204" pitchFamily="34" charset="0"/>
                        </a:rPr>
                        <a:t>Department Gross</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423 463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a:solidFill>
                            <a:srgbClr val="FFFFFF"/>
                          </a:solidFill>
                          <a:effectLst/>
                          <a:latin typeface="Arial" panose="020B0604020202020204" pitchFamily="34" charset="0"/>
                        </a:rPr>
                        <a:t>% of Gross</a:t>
                      </a:r>
                    </a:p>
                  </a:txBody>
                  <a:tcPr marL="0" marR="0" marT="0"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8662785"/>
                  </a:ext>
                </a:extLst>
              </a:tr>
              <a:tr h="454840">
                <a:tc>
                  <a:txBody>
                    <a:bodyPr/>
                    <a:lstStyle/>
                    <a:p>
                      <a:pPr algn="l" fontAlgn="b"/>
                      <a:r>
                        <a:rPr lang="fr-CA" sz="1400" b="0" i="0" u="none" strike="noStrike" dirty="0">
                          <a:effectLst/>
                          <a:latin typeface="Arial" panose="020B0604020202020204" pitchFamily="34" charset="0"/>
                        </a:rPr>
                        <a:t>Variable </a:t>
                      </a:r>
                      <a:r>
                        <a:rPr lang="fr-CA" sz="1400" b="0" i="0" u="none" strike="noStrike" dirty="0" err="1">
                          <a:effectLst/>
                          <a:latin typeface="Arial" panose="020B0604020202020204" pitchFamily="34" charset="0"/>
                        </a:rPr>
                        <a:t>Expense</a:t>
                      </a:r>
                      <a:endParaRPr lang="fr-CA" sz="1400" b="0" i="0" u="none" strike="noStrike" dirty="0">
                        <a:effectLst/>
                        <a:latin typeface="Arial" panose="020B0604020202020204" pitchFamily="34" charset="0"/>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6911895"/>
                  </a:ext>
                </a:extLst>
              </a:tr>
              <a:tr h="454840">
                <a:tc>
                  <a:txBody>
                    <a:bodyPr/>
                    <a:lstStyle/>
                    <a:p>
                      <a:pPr algn="l" fontAlgn="b"/>
                      <a:r>
                        <a:rPr lang="fr-CA" sz="1400" b="0" i="0" u="none" strike="noStrike" dirty="0" err="1">
                          <a:effectLst/>
                          <a:latin typeface="Arial" panose="020B0604020202020204" pitchFamily="34" charset="0"/>
                        </a:rPr>
                        <a:t>Selling</a:t>
                      </a:r>
                      <a:r>
                        <a:rPr lang="fr-CA" sz="1400" b="0" i="0" u="none" strike="noStrike" dirty="0">
                          <a:effectLst/>
                          <a:latin typeface="Arial" panose="020B0604020202020204" pitchFamily="34" charset="0"/>
                        </a:rPr>
                        <a:t> </a:t>
                      </a:r>
                      <a:r>
                        <a:rPr lang="fr-CA" sz="1400" b="0" i="0" u="none" strike="noStrike" dirty="0" err="1">
                          <a:effectLst/>
                          <a:latin typeface="Arial" panose="020B0604020202020204" pitchFamily="34" charset="0"/>
                        </a:rPr>
                        <a:t>Expense</a:t>
                      </a:r>
                      <a:endParaRPr lang="fr-CA" sz="1400" b="0" i="0" u="none" strike="noStrike" dirty="0">
                        <a:effectLst/>
                        <a:latin typeface="Arial" panose="020B0604020202020204" pitchFamily="34" charset="0"/>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2207645"/>
                  </a:ext>
                </a:extLst>
              </a:tr>
              <a:tr h="454840">
                <a:tc>
                  <a:txBody>
                    <a:bodyPr/>
                    <a:lstStyle/>
                    <a:p>
                      <a:pPr algn="l" fontAlgn="b"/>
                      <a:r>
                        <a:rPr lang="fr-CA" sz="1400" b="0" i="0" u="none" strike="noStrike" dirty="0">
                          <a:effectLst/>
                          <a:latin typeface="Arial" panose="020B0604020202020204" pitchFamily="34" charset="0"/>
                        </a:rPr>
                        <a:t>Personnel </a:t>
                      </a:r>
                      <a:r>
                        <a:rPr lang="fr-CA" sz="1400" b="0" i="0" u="none" strike="noStrike" dirty="0" err="1">
                          <a:effectLst/>
                          <a:latin typeface="Arial" panose="020B0604020202020204" pitchFamily="34" charset="0"/>
                        </a:rPr>
                        <a:t>Expense</a:t>
                      </a:r>
                      <a:r>
                        <a:rPr lang="fr-CA" sz="1400" b="0" i="0" u="none" strike="noStrike" dirty="0">
                          <a:effectLst/>
                          <a:latin typeface="Arial" panose="020B0604020202020204" pitchFamily="34" charset="0"/>
                        </a:rPr>
                        <a:t>  Guide : </a:t>
                      </a:r>
                      <a:r>
                        <a:rPr lang="fr-CA" sz="1400" b="1" i="0" u="none" strike="noStrike" dirty="0">
                          <a:solidFill>
                            <a:srgbClr val="FF0000"/>
                          </a:solidFill>
                          <a:effectLst/>
                          <a:latin typeface="Arial" panose="020B0604020202020204" pitchFamily="34" charset="0"/>
                        </a:rPr>
                        <a:t>40-50%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262 948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solidFill>
                            <a:srgbClr val="FF0000"/>
                          </a:solidFill>
                          <a:effectLst/>
                          <a:latin typeface="Arial" panose="020B0604020202020204" pitchFamily="34" charset="0"/>
                        </a:rPr>
                        <a:t>62,09%</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1335701"/>
                  </a:ext>
                </a:extLst>
              </a:tr>
              <a:tr h="454840">
                <a:tc>
                  <a:txBody>
                    <a:bodyPr/>
                    <a:lstStyle/>
                    <a:p>
                      <a:pPr algn="l" fontAlgn="b"/>
                      <a:r>
                        <a:rPr lang="fr-CA" sz="1400" b="0" i="0" u="none" strike="noStrike" dirty="0">
                          <a:effectLst/>
                          <a:latin typeface="Arial" panose="020B0604020202020204" pitchFamily="34" charset="0"/>
                        </a:rPr>
                        <a:t>Semi-Fixed </a:t>
                      </a:r>
                      <a:r>
                        <a:rPr lang="fr-CA" sz="1400" b="0" i="0" u="none" strike="noStrike" dirty="0" err="1">
                          <a:effectLst/>
                          <a:latin typeface="Arial" panose="020B0604020202020204" pitchFamily="34" charset="0"/>
                        </a:rPr>
                        <a:t>Expense</a:t>
                      </a:r>
                      <a:endParaRPr lang="fr-CA" sz="1400" b="0" i="0" u="none" strike="noStrike" dirty="0">
                        <a:effectLst/>
                        <a:latin typeface="Arial" panose="020B0604020202020204" pitchFamily="34" charset="0"/>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81 150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effectLst/>
                          <a:latin typeface="Arial" panose="020B0604020202020204" pitchFamily="34" charset="0"/>
                        </a:rPr>
                        <a:t>19,16%</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3789734"/>
                  </a:ext>
                </a:extLst>
              </a:tr>
              <a:tr h="454840">
                <a:tc>
                  <a:txBody>
                    <a:bodyPr/>
                    <a:lstStyle/>
                    <a:p>
                      <a:pPr algn="l" fontAlgn="b"/>
                      <a:r>
                        <a:rPr lang="fr-CA" sz="1400" b="0" i="0" u="none" strike="noStrike" dirty="0">
                          <a:effectLst/>
                          <a:latin typeface="Arial" panose="020B0604020202020204" pitchFamily="34" charset="0"/>
                        </a:rPr>
                        <a:t>Fixed </a:t>
                      </a:r>
                      <a:r>
                        <a:rPr lang="fr-CA" sz="1400" b="0" i="0" u="none" strike="noStrike" dirty="0" err="1">
                          <a:effectLst/>
                          <a:latin typeface="Arial" panose="020B0604020202020204" pitchFamily="34" charset="0"/>
                        </a:rPr>
                        <a:t>Expense</a:t>
                      </a:r>
                      <a:r>
                        <a:rPr lang="fr-CA" sz="1400" b="0" i="0" u="none" strike="noStrike" dirty="0">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               60 880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effectLst/>
                          <a:latin typeface="Arial" panose="020B0604020202020204" pitchFamily="34" charset="0"/>
                        </a:rPr>
                        <a:t>14,38%</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2723265"/>
                  </a:ext>
                </a:extLst>
              </a:tr>
              <a:tr h="473030">
                <a:tc>
                  <a:txBody>
                    <a:bodyPr/>
                    <a:lstStyle/>
                    <a:p>
                      <a:pPr algn="l" fontAlgn="b"/>
                      <a:r>
                        <a:rPr lang="fr-CA" sz="1400" b="0" i="0" u="none" strike="noStrike">
                          <a:effectLst/>
                          <a:latin typeface="Arial" panose="020B0604020202020204" pitchFamily="34" charset="0"/>
                        </a:rPr>
                        <a:t>Unallocated Expense</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3157365"/>
                  </a:ext>
                </a:extLst>
              </a:tr>
              <a:tr h="454840">
                <a:tc>
                  <a:txBody>
                    <a:bodyPr/>
                    <a:lstStyle/>
                    <a:p>
                      <a:pPr algn="l" fontAlgn="b"/>
                      <a:r>
                        <a:rPr lang="fr-CA" sz="1400" b="0" i="0" u="none" strike="noStrike">
                          <a:effectLst/>
                          <a:latin typeface="Arial" panose="020B0604020202020204" pitchFamily="34" charset="0"/>
                        </a:rPr>
                        <a:t>Dealer's Salary</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effectLst/>
                          <a:latin typeface="Arial" panose="020B0604020202020204" pitchFamily="34" charset="0"/>
                        </a:rPr>
                        <a:t>0,00%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9592757"/>
                  </a:ext>
                </a:extLst>
              </a:tr>
              <a:tr h="491225">
                <a:tc>
                  <a:txBody>
                    <a:bodyPr/>
                    <a:lstStyle/>
                    <a:p>
                      <a:pPr algn="l" fontAlgn="b"/>
                      <a:r>
                        <a:rPr lang="fr-CA" sz="1400" b="0" i="0" u="none" strike="noStrike">
                          <a:effectLst/>
                          <a:latin typeface="Arial" panose="020B0604020202020204" pitchFamily="34" charset="0"/>
                        </a:rPr>
                        <a:t>Total Expenses</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effectLst/>
                          <a:latin typeface="Arial" panose="020B0604020202020204" pitchFamily="34" charset="0"/>
                        </a:rPr>
                        <a:t> $             404 978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dirty="0">
                          <a:effectLst/>
                          <a:latin typeface="Arial" panose="020B0604020202020204" pitchFamily="34" charset="0"/>
                        </a:rPr>
                        <a:t>95,63%</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2346778"/>
                  </a:ext>
                </a:extLst>
              </a:tr>
              <a:tr h="89569">
                <a:tc>
                  <a:txBody>
                    <a:bodyPr/>
                    <a:lstStyle/>
                    <a:p>
                      <a:pPr algn="l" fontAlgn="b"/>
                      <a:r>
                        <a:rPr lang="fr-CA" sz="1400" b="0" i="0" u="none" strike="noStrike">
                          <a:effectLst/>
                          <a:latin typeface="Arial" panose="020B0604020202020204" pitchFamily="34" charset="0"/>
                        </a:rPr>
                        <a:t>Net Profit</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effectLst/>
                          <a:latin typeface="Arial" panose="020B0604020202020204" pitchFamily="34" charset="0"/>
                        </a:rPr>
                        <a:t> $               18 485 </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1" i="0" u="none" strike="noStrike" dirty="0">
                          <a:solidFill>
                            <a:srgbClr val="FF0000"/>
                          </a:solidFill>
                          <a:effectLst/>
                          <a:latin typeface="Arial" panose="020B0604020202020204" pitchFamily="34" charset="0"/>
                        </a:rPr>
                        <a:t>4,37%vs guide:</a:t>
                      </a:r>
                      <a:r>
                        <a:rPr lang="fr-CA" sz="1400" b="1" i="0" u="none" strike="noStrike" baseline="0" dirty="0">
                          <a:solidFill>
                            <a:srgbClr val="FF0000"/>
                          </a:solidFill>
                          <a:effectLst/>
                          <a:latin typeface="Arial" panose="020B0604020202020204" pitchFamily="34" charset="0"/>
                        </a:rPr>
                        <a:t> 20%</a:t>
                      </a:r>
                      <a:endParaRPr lang="fr-CA" sz="1400" b="1" i="0" u="none" strike="noStrike" dirty="0">
                        <a:solidFill>
                          <a:srgbClr val="FF0000"/>
                        </a:solidFill>
                        <a:effectLst/>
                        <a:latin typeface="Arial" panose="020B0604020202020204" pitchFamily="34" charset="0"/>
                      </a:endParaRP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9351545"/>
                  </a:ext>
                </a:extLst>
              </a:tr>
            </a:tbl>
          </a:graphicData>
        </a:graphic>
      </p:graphicFrame>
    </p:spTree>
    <p:extLst>
      <p:ext uri="{BB962C8B-B14F-4D97-AF65-F5344CB8AC3E}">
        <p14:creationId xmlns:p14="http://schemas.microsoft.com/office/powerpoint/2010/main" val="266894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a:t>Expenses</a:t>
            </a:r>
            <a:r>
              <a:rPr lang="fr-CA" dirty="0"/>
              <a:t> structure</a:t>
            </a:r>
          </a:p>
        </p:txBody>
      </p:sp>
      <p:sp>
        <p:nvSpPr>
          <p:cNvPr id="3" name="Espace réservé du contenu 2"/>
          <p:cNvSpPr>
            <a:spLocks noGrp="1"/>
          </p:cNvSpPr>
          <p:nvPr>
            <p:ph idx="1"/>
          </p:nvPr>
        </p:nvSpPr>
        <p:spPr/>
        <p:txBody>
          <a:bodyPr/>
          <a:lstStyle/>
          <a:p>
            <a:r>
              <a:rPr lang="fr-CA" dirty="0"/>
              <a:t>Personnel </a:t>
            </a:r>
            <a:r>
              <a:rPr lang="fr-CA" dirty="0" err="1"/>
              <a:t>expenses</a:t>
            </a:r>
            <a:r>
              <a:rPr lang="fr-CA" dirty="0"/>
              <a:t> : 62,09% vs Guide 40-50%</a:t>
            </a:r>
          </a:p>
          <a:p>
            <a:pPr marL="0" indent="0">
              <a:buNone/>
            </a:pPr>
            <a:r>
              <a:rPr lang="fr-CA" dirty="0"/>
              <a:t>   262 948$ vs 211 731$ ( 50% ) = + </a:t>
            </a:r>
            <a:r>
              <a:rPr lang="fr-CA" dirty="0">
                <a:solidFill>
                  <a:srgbClr val="FF0000"/>
                </a:solidFill>
              </a:rPr>
              <a:t>51 216$ </a:t>
            </a:r>
          </a:p>
          <a:p>
            <a:endParaRPr lang="fr-CA" dirty="0"/>
          </a:p>
          <a:p>
            <a:r>
              <a:rPr lang="fr-CA" dirty="0"/>
              <a:t>Net profit : 4,37 % vs guide 20%</a:t>
            </a:r>
          </a:p>
          <a:p>
            <a:pPr marL="0" indent="0">
              <a:buNone/>
            </a:pPr>
            <a:r>
              <a:rPr lang="fr-CA" dirty="0"/>
              <a:t>   18 485$ vs 84 692,60$ ( 20% ) = </a:t>
            </a:r>
            <a:r>
              <a:rPr lang="fr-CA" sz="3200" b="1" dirty="0">
                <a:solidFill>
                  <a:srgbClr val="FF0000"/>
                </a:solidFill>
              </a:rPr>
              <a:t>- 66 197,60$ NET…</a:t>
            </a:r>
          </a:p>
        </p:txBody>
      </p:sp>
    </p:spTree>
    <p:extLst>
      <p:ext uri="{BB962C8B-B14F-4D97-AF65-F5344CB8AC3E}">
        <p14:creationId xmlns:p14="http://schemas.microsoft.com/office/powerpoint/2010/main" val="3162090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127" y="365760"/>
            <a:ext cx="10515600" cy="519143"/>
          </a:xfrm>
        </p:spPr>
        <p:txBody>
          <a:bodyPr>
            <a:normAutofit fontScale="90000"/>
          </a:bodyPr>
          <a:lstStyle/>
          <a:p>
            <a:pPr algn="ctr"/>
            <a:r>
              <a:rPr lang="fr-CA" dirty="0"/>
              <a:t>100 R/O- </a:t>
            </a:r>
            <a:r>
              <a:rPr lang="fr-CA" dirty="0" err="1"/>
              <a:t>Recap</a:t>
            </a:r>
            <a:r>
              <a:rPr lang="fr-CA" dirty="0"/>
              <a:t> </a:t>
            </a:r>
            <a:r>
              <a:rPr lang="fr-CA" dirty="0" err="1"/>
              <a:t>sheet</a:t>
            </a:r>
            <a:endParaRPr lang="fr-CA"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717259478"/>
              </p:ext>
            </p:extLst>
          </p:nvPr>
        </p:nvGraphicFramePr>
        <p:xfrm>
          <a:off x="3250994" y="1005214"/>
          <a:ext cx="6197805" cy="5713908"/>
        </p:xfrm>
        <a:graphic>
          <a:graphicData uri="http://schemas.openxmlformats.org/drawingml/2006/table">
            <a:tbl>
              <a:tblPr>
                <a:tableStyleId>{5C22544A-7EE6-4342-B048-85BDC9FD1C3A}</a:tableStyleId>
              </a:tblPr>
              <a:tblGrid>
                <a:gridCol w="688645">
                  <a:extLst>
                    <a:ext uri="{9D8B030D-6E8A-4147-A177-3AD203B41FA5}">
                      <a16:colId xmlns:a16="http://schemas.microsoft.com/office/drawing/2014/main" val="380011632"/>
                    </a:ext>
                  </a:extLst>
                </a:gridCol>
                <a:gridCol w="688645">
                  <a:extLst>
                    <a:ext uri="{9D8B030D-6E8A-4147-A177-3AD203B41FA5}">
                      <a16:colId xmlns:a16="http://schemas.microsoft.com/office/drawing/2014/main" val="3138182550"/>
                    </a:ext>
                  </a:extLst>
                </a:gridCol>
                <a:gridCol w="688645">
                  <a:extLst>
                    <a:ext uri="{9D8B030D-6E8A-4147-A177-3AD203B41FA5}">
                      <a16:colId xmlns:a16="http://schemas.microsoft.com/office/drawing/2014/main" val="251566514"/>
                    </a:ext>
                  </a:extLst>
                </a:gridCol>
                <a:gridCol w="688645">
                  <a:extLst>
                    <a:ext uri="{9D8B030D-6E8A-4147-A177-3AD203B41FA5}">
                      <a16:colId xmlns:a16="http://schemas.microsoft.com/office/drawing/2014/main" val="3320968526"/>
                    </a:ext>
                  </a:extLst>
                </a:gridCol>
                <a:gridCol w="688645">
                  <a:extLst>
                    <a:ext uri="{9D8B030D-6E8A-4147-A177-3AD203B41FA5}">
                      <a16:colId xmlns:a16="http://schemas.microsoft.com/office/drawing/2014/main" val="1297664193"/>
                    </a:ext>
                  </a:extLst>
                </a:gridCol>
                <a:gridCol w="688645">
                  <a:extLst>
                    <a:ext uri="{9D8B030D-6E8A-4147-A177-3AD203B41FA5}">
                      <a16:colId xmlns:a16="http://schemas.microsoft.com/office/drawing/2014/main" val="2808898272"/>
                    </a:ext>
                  </a:extLst>
                </a:gridCol>
                <a:gridCol w="688645">
                  <a:extLst>
                    <a:ext uri="{9D8B030D-6E8A-4147-A177-3AD203B41FA5}">
                      <a16:colId xmlns:a16="http://schemas.microsoft.com/office/drawing/2014/main" val="3818543371"/>
                    </a:ext>
                  </a:extLst>
                </a:gridCol>
                <a:gridCol w="688645">
                  <a:extLst>
                    <a:ext uri="{9D8B030D-6E8A-4147-A177-3AD203B41FA5}">
                      <a16:colId xmlns:a16="http://schemas.microsoft.com/office/drawing/2014/main" val="803605000"/>
                    </a:ext>
                  </a:extLst>
                </a:gridCol>
                <a:gridCol w="688645">
                  <a:extLst>
                    <a:ext uri="{9D8B030D-6E8A-4147-A177-3AD203B41FA5}">
                      <a16:colId xmlns:a16="http://schemas.microsoft.com/office/drawing/2014/main" val="1186493487"/>
                    </a:ext>
                  </a:extLst>
                </a:gridCol>
              </a:tblGrid>
              <a:tr h="202312">
                <a:tc gridSpan="9">
                  <a:txBody>
                    <a:bodyPr/>
                    <a:lstStyle/>
                    <a:p>
                      <a:pPr algn="ctr" rtl="0" fontAlgn="b"/>
                      <a:r>
                        <a:rPr lang="en-US" sz="1100" u="none" strike="noStrike" dirty="0">
                          <a:effectLst/>
                        </a:rPr>
                        <a:t>Repair Order Analysis Summary Report </a:t>
                      </a:r>
                      <a:endParaRPr lang="en-US" sz="11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17708544"/>
                  </a:ext>
                </a:extLst>
              </a:tr>
              <a:tr h="184778">
                <a:tc gridSpan="9">
                  <a:txBody>
                    <a:bodyPr/>
                    <a:lstStyle/>
                    <a:p>
                      <a:pPr algn="ctr" rtl="0" fontAlgn="b"/>
                      <a:r>
                        <a:rPr lang="fr-CA" sz="1100" u="none" strike="noStrike">
                          <a:effectLst/>
                        </a:rPr>
                        <a:t> </a:t>
                      </a:r>
                      <a:endParaRPr lang="fr-CA" sz="11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269334277"/>
                  </a:ext>
                </a:extLst>
              </a:tr>
              <a:tr h="202312">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rowSpan="2" gridSpan="2">
                  <a:txBody>
                    <a:bodyPr/>
                    <a:lstStyle/>
                    <a:p>
                      <a:pPr algn="ctr" rtl="0" fontAlgn="b"/>
                      <a:r>
                        <a:rPr lang="fr-CA" sz="1100" u="none" strike="noStrike">
                          <a:effectLst/>
                        </a:rPr>
                        <a:t>Sales in Dollars</a:t>
                      </a:r>
                      <a:endParaRPr lang="fr-CA" sz="1100" b="1" i="0" u="none" strike="noStrike">
                        <a:solidFill>
                          <a:srgbClr val="000000"/>
                        </a:solidFill>
                        <a:effectLst/>
                        <a:latin typeface="Arial" panose="020B0604020202020204" pitchFamily="34" charset="0"/>
                      </a:endParaRPr>
                    </a:p>
                  </a:txBody>
                  <a:tcPr marL="6350" marR="6350" marT="6350" marB="0" anchor="b"/>
                </a:tc>
                <a:tc rowSpan="2" hMerge="1">
                  <a:txBody>
                    <a:bodyPr/>
                    <a:lstStyle/>
                    <a:p>
                      <a:endParaRPr lang="fr-CA"/>
                    </a:p>
                  </a:txBody>
                  <a:tcPr/>
                </a:tc>
                <a:tc rowSpan="2" gridSpan="2">
                  <a:txBody>
                    <a:bodyPr/>
                    <a:lstStyle/>
                    <a:p>
                      <a:pPr algn="ctr" rtl="0" fontAlgn="b"/>
                      <a:r>
                        <a:rPr lang="fr-CA" sz="1100" u="none" strike="noStrike">
                          <a:effectLst/>
                        </a:rPr>
                        <a:t>FRH's on RO's</a:t>
                      </a:r>
                      <a:endParaRPr lang="fr-CA" sz="1100" b="1" i="0" u="none" strike="noStrike">
                        <a:solidFill>
                          <a:srgbClr val="000000"/>
                        </a:solidFill>
                        <a:effectLst/>
                        <a:latin typeface="Arial" panose="020B0604020202020204" pitchFamily="34" charset="0"/>
                      </a:endParaRPr>
                    </a:p>
                  </a:txBody>
                  <a:tcPr marL="6350" marR="6350" marT="6350" marB="0" anchor="b"/>
                </a:tc>
                <a:tc rowSpan="2" hMerge="1">
                  <a:txBody>
                    <a:bodyPr/>
                    <a:lstStyle/>
                    <a:p>
                      <a:endParaRPr lang="fr-CA"/>
                    </a:p>
                  </a:txBody>
                  <a:tcPr/>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dirty="0">
                          <a:effectLst/>
                        </a:rPr>
                        <a:t> </a:t>
                      </a:r>
                      <a:endParaRPr lang="fr-CA" sz="11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35430409"/>
                  </a:ext>
                </a:extLst>
              </a:tr>
              <a:tr h="136223">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gridSpan="2" vMerge="1">
                  <a:txBody>
                    <a:bodyPr/>
                    <a:lstStyle/>
                    <a:p>
                      <a:endParaRPr lang="fr-CA"/>
                    </a:p>
                  </a:txBody>
                  <a:tcPr/>
                </a:tc>
                <a:tc hMerge="1" vMerge="1">
                  <a:txBody>
                    <a:bodyPr/>
                    <a:lstStyle/>
                    <a:p>
                      <a:endParaRPr lang="fr-CA"/>
                    </a:p>
                  </a:txBody>
                  <a:tcPr/>
                </a:tc>
                <a:tc gridSpan="2" vMerge="1">
                  <a:txBody>
                    <a:bodyPr/>
                    <a:lstStyle/>
                    <a:p>
                      <a:endParaRPr lang="fr-CA"/>
                    </a:p>
                  </a:txBody>
                  <a:tcPr/>
                </a:tc>
                <a:tc hMerge="1" vMerge="1">
                  <a:txBody>
                    <a:bodyPr/>
                    <a:lstStyle/>
                    <a:p>
                      <a:endParaRPr lang="fr-CA"/>
                    </a:p>
                  </a:txBody>
                  <a:tcPr/>
                </a:tc>
                <a:tc>
                  <a:txBody>
                    <a:bodyPr/>
                    <a:lstStyle/>
                    <a:p>
                      <a:pPr algn="l" rtl="0" fontAlgn="b"/>
                      <a:r>
                        <a:rPr lang="fr-CA" sz="1100" u="none" strike="noStrike">
                          <a:effectLst/>
                        </a:rPr>
                        <a:t>Averages</a:t>
                      </a:r>
                      <a:endParaRPr lang="fr-CA" sz="1100" b="1"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dirty="0" err="1">
                          <a:effectLst/>
                        </a:rPr>
                        <a:t>Analysis</a:t>
                      </a:r>
                      <a:endParaRPr lang="fr-CA" sz="11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3935359277"/>
                  </a:ext>
                </a:extLst>
              </a:tr>
              <a:tr h="289980">
                <a:tc>
                  <a:txBody>
                    <a:bodyPr/>
                    <a:lstStyle/>
                    <a:p>
                      <a:pPr algn="l" rtl="0" fontAlgn="b"/>
                      <a:r>
                        <a:rPr lang="fr-CA" sz="1000" u="none" strike="noStrike" dirty="0" err="1">
                          <a:effectLst/>
                        </a:rPr>
                        <a:t>Competitive</a:t>
                      </a:r>
                      <a:endParaRPr lang="fr-CA"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      2 213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31,1</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71,16</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FRH Average</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1329588917"/>
                  </a:ext>
                </a:extLst>
              </a:tr>
              <a:tr h="289980">
                <a:tc>
                  <a:txBody>
                    <a:bodyPr/>
                    <a:lstStyle/>
                    <a:p>
                      <a:pPr algn="l" rtl="0" fontAlgn="b"/>
                      <a:r>
                        <a:rPr lang="fr-CA" sz="1000" u="none" strike="noStrike" dirty="0">
                          <a:effectLst/>
                        </a:rPr>
                        <a:t>Maintenance</a:t>
                      </a:r>
                      <a:endParaRPr lang="fr-CA" sz="10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      5 539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50</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110,79</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FRH Average</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1021173946"/>
                  </a:ext>
                </a:extLst>
              </a:tr>
              <a:tr h="289980">
                <a:tc>
                  <a:txBody>
                    <a:bodyPr/>
                    <a:lstStyle/>
                    <a:p>
                      <a:pPr algn="l" rtl="0" fontAlgn="b"/>
                      <a:r>
                        <a:rPr lang="fr-CA" sz="1100" u="none" strike="noStrike" dirty="0" err="1">
                          <a:effectLst/>
                        </a:rPr>
                        <a:t>Repair</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      3 410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27,95</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122</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dirty="0">
                          <a:effectLst/>
                        </a:rPr>
                        <a:t>FRH </a:t>
                      </a:r>
                      <a:r>
                        <a:rPr lang="fr-CA" sz="1100" u="none" strike="noStrike" dirty="0" err="1">
                          <a:effectLst/>
                        </a:rPr>
                        <a:t>Average</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2294050023"/>
                  </a:ext>
                </a:extLst>
              </a:tr>
              <a:tr h="296724">
                <a:tc>
                  <a:txBody>
                    <a:bodyPr/>
                    <a:lstStyle/>
                    <a:p>
                      <a:pPr algn="l" rtl="0" fontAlgn="b"/>
                      <a:r>
                        <a:rPr lang="fr-CA" sz="1100" u="none" strike="noStrike" dirty="0" err="1">
                          <a:effectLst/>
                        </a:rPr>
                        <a:t>Totals</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dirty="0">
                          <a:effectLst/>
                        </a:rPr>
                        <a:t> </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    11 162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109,05</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102,36</a:t>
                      </a:r>
                      <a:endParaRPr lang="fr-CA" sz="1100" b="0" i="0" u="none" strike="noStrike" dirty="0">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Customer ELR</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3033728738"/>
                  </a:ext>
                </a:extLst>
              </a:tr>
              <a:tr h="195568">
                <a:tc>
                  <a:txBody>
                    <a:bodyPr/>
                    <a:lstStyle/>
                    <a:p>
                      <a:pPr algn="l" rtl="0" fontAlgn="b"/>
                      <a:r>
                        <a:rPr lang="fr-CA" sz="1100" u="none" strike="noStrike" dirty="0">
                          <a:effectLst/>
                        </a:rPr>
                        <a:t> </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dirty="0">
                          <a:effectLst/>
                        </a:rPr>
                        <a:t> </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Target Labor Rate</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126,95</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Per FRH</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86127763"/>
                  </a:ext>
                </a:extLst>
              </a:tr>
              <a:tr h="209055">
                <a:tc gridSpan="2">
                  <a:txBody>
                    <a:bodyPr/>
                    <a:lstStyle/>
                    <a:p>
                      <a:pPr algn="ctr" rtl="0" fontAlgn="b"/>
                      <a:r>
                        <a:rPr lang="fr-CA" sz="1100" u="none" strike="noStrike" dirty="0">
                          <a:effectLst/>
                        </a:rPr>
                        <a:t>Total </a:t>
                      </a:r>
                      <a:r>
                        <a:rPr lang="fr-CA" sz="1100" u="none" strike="noStrike" dirty="0" err="1">
                          <a:effectLst/>
                        </a:rPr>
                        <a:t>Ro's</a:t>
                      </a:r>
                      <a:r>
                        <a:rPr lang="fr-CA" sz="1100" u="none" strike="noStrike" dirty="0">
                          <a:effectLst/>
                        </a:rPr>
                        <a:t> in </a:t>
                      </a:r>
                      <a:r>
                        <a:rPr lang="fr-CA" sz="1100" u="none" strike="noStrike" dirty="0" err="1">
                          <a:effectLst/>
                        </a:rPr>
                        <a:t>Sample</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100</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r" rtl="0" fontAlgn="b"/>
                      <a:r>
                        <a:rPr lang="fr-CA" sz="1100" u="none" strike="noStrike">
                          <a:effectLst/>
                        </a:rPr>
                        <a:t>Difference</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-24,59</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Per FRH</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439600202"/>
                  </a:ext>
                </a:extLst>
              </a:tr>
              <a:tr h="175337">
                <a:tc gridSpan="8">
                  <a:txBody>
                    <a:bodyPr/>
                    <a:lstStyle/>
                    <a:p>
                      <a:pPr algn="ctr" rtl="0" fontAlgn="b"/>
                      <a:r>
                        <a:rPr lang="fr-CA" sz="1100" u="none" strike="noStrike" dirty="0" err="1">
                          <a:effectLst/>
                        </a:rPr>
                        <a:t>Cost</a:t>
                      </a:r>
                      <a:r>
                        <a:rPr lang="fr-CA" sz="1100" u="none" strike="noStrike" dirty="0">
                          <a:effectLst/>
                        </a:rPr>
                        <a:t> of Labor</a:t>
                      </a:r>
                      <a:endParaRPr lang="fr-CA" sz="11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90980478"/>
                  </a:ext>
                </a:extLst>
              </a:tr>
              <a:tr h="202312">
                <a:tc gridSpan="2">
                  <a:txBody>
                    <a:bodyPr/>
                    <a:lstStyle/>
                    <a:p>
                      <a:pPr algn="l" rtl="0" fontAlgn="b"/>
                      <a:r>
                        <a:rPr lang="fr-CA" sz="1100" u="none" strike="noStrike" dirty="0">
                          <a:effectLst/>
                        </a:rPr>
                        <a:t>Total </a:t>
                      </a:r>
                      <a:r>
                        <a:rPr lang="fr-CA" sz="1100" u="none" strike="noStrike" dirty="0" err="1">
                          <a:effectLst/>
                        </a:rPr>
                        <a:t>Cost</a:t>
                      </a:r>
                      <a:r>
                        <a:rPr lang="fr-CA" sz="1100" u="none" strike="noStrike" dirty="0">
                          <a:effectLst/>
                        </a:rPr>
                        <a:t> of Labor</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2930,39</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Sales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26,25%</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Percent Cost of Sales</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3487773142"/>
                  </a:ext>
                </a:extLst>
              </a:tr>
              <a:tr h="188824">
                <a:tc gridSpan="2">
                  <a:txBody>
                    <a:bodyPr/>
                    <a:lstStyle/>
                    <a:p>
                      <a:pPr algn="l" rtl="0" fontAlgn="b"/>
                      <a:r>
                        <a:rPr lang="fr-CA" sz="1100" u="none" strike="noStrike" dirty="0">
                          <a:effectLst/>
                        </a:rPr>
                        <a:t>Total </a:t>
                      </a:r>
                      <a:r>
                        <a:rPr lang="fr-CA" sz="1100" u="none" strike="noStrike" dirty="0" err="1">
                          <a:effectLst/>
                        </a:rPr>
                        <a:t>Cost</a:t>
                      </a:r>
                      <a:r>
                        <a:rPr lang="fr-CA" sz="1100" u="none" strike="noStrike" dirty="0">
                          <a:effectLst/>
                        </a:rPr>
                        <a:t> of Labor</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2930,39</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FRH's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26,87</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Cost per FRH</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1729075519"/>
                  </a:ext>
                </a:extLst>
              </a:tr>
              <a:tr h="209055">
                <a:tc gridSpan="8">
                  <a:txBody>
                    <a:bodyPr/>
                    <a:lstStyle/>
                    <a:p>
                      <a:pPr algn="ctr" rtl="0" fontAlgn="b"/>
                      <a:r>
                        <a:rPr lang="fr-CA" sz="1100" u="none" strike="noStrike" dirty="0" err="1">
                          <a:effectLst/>
                        </a:rPr>
                        <a:t>Repair</a:t>
                      </a:r>
                      <a:r>
                        <a:rPr lang="fr-CA" sz="1100" u="none" strike="noStrike" dirty="0">
                          <a:effectLst/>
                        </a:rPr>
                        <a:t> </a:t>
                      </a:r>
                      <a:r>
                        <a:rPr lang="fr-CA" sz="1100" u="none" strike="noStrike" dirty="0" err="1">
                          <a:effectLst/>
                        </a:rPr>
                        <a:t>Order</a:t>
                      </a:r>
                      <a:r>
                        <a:rPr lang="fr-CA" sz="1100" u="none" strike="noStrike" dirty="0">
                          <a:effectLst/>
                        </a:rPr>
                        <a:t> </a:t>
                      </a:r>
                      <a:r>
                        <a:rPr lang="fr-CA" sz="1100" u="none" strike="noStrike" dirty="0" err="1">
                          <a:effectLst/>
                        </a:rPr>
                        <a:t>Measurements</a:t>
                      </a:r>
                      <a:endParaRPr lang="fr-CA" sz="11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192197831"/>
                  </a:ext>
                </a:extLst>
              </a:tr>
              <a:tr h="202312">
                <a:tc gridSpan="2">
                  <a:txBody>
                    <a:bodyPr/>
                    <a:lstStyle/>
                    <a:p>
                      <a:pPr algn="l" rtl="0" fontAlgn="b"/>
                      <a:r>
                        <a:rPr lang="fr-CA" sz="1100" u="none" strike="noStrike" dirty="0">
                          <a:effectLst/>
                        </a:rPr>
                        <a:t>Total Labor Sales</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11 162,15</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RO's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111,62</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Avg Labor per RO</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2842585402"/>
                  </a:ext>
                </a:extLst>
              </a:tr>
              <a:tr h="195568">
                <a:tc gridSpan="2">
                  <a:txBody>
                    <a:bodyPr/>
                    <a:lstStyle/>
                    <a:p>
                      <a:pPr algn="l" rtl="0" fontAlgn="b"/>
                      <a:r>
                        <a:rPr lang="fr-CA" sz="1100" u="none" strike="noStrike" dirty="0">
                          <a:effectLst/>
                        </a:rPr>
                        <a:t>Total </a:t>
                      </a:r>
                      <a:r>
                        <a:rPr lang="fr-CA" sz="1100" u="none" strike="noStrike" dirty="0" err="1">
                          <a:effectLst/>
                        </a:rPr>
                        <a:t>FRH's</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109,05</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RO's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1,09</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Avg FRH's per RO</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2338231062"/>
                  </a:ext>
                </a:extLst>
              </a:tr>
              <a:tr h="195568">
                <a:tc gridSpan="2">
                  <a:txBody>
                    <a:bodyPr/>
                    <a:lstStyle/>
                    <a:p>
                      <a:pPr algn="l" rtl="0" fontAlgn="b"/>
                      <a:r>
                        <a:rPr lang="fr-CA" sz="1100" u="none" strike="noStrike" dirty="0">
                          <a:effectLst/>
                        </a:rPr>
                        <a:t>Menu Sales</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RO's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Percent Menu Sales</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890152873"/>
                  </a:ext>
                </a:extLst>
              </a:tr>
              <a:tr h="195568">
                <a:tc gridSpan="2">
                  <a:txBody>
                    <a:bodyPr/>
                    <a:lstStyle/>
                    <a:p>
                      <a:pPr algn="l" rtl="0" fontAlgn="b"/>
                      <a:r>
                        <a:rPr lang="fr-CA" sz="1100" u="none" strike="noStrike" dirty="0" err="1">
                          <a:effectLst/>
                        </a:rPr>
                        <a:t>Competitive</a:t>
                      </a:r>
                      <a:r>
                        <a:rPr lang="fr-CA" sz="1100" u="none" strike="noStrike" dirty="0">
                          <a:effectLst/>
                        </a:rPr>
                        <a:t> </a:t>
                      </a:r>
                      <a:r>
                        <a:rPr lang="fr-CA" sz="1100" u="none" strike="noStrike" dirty="0" err="1">
                          <a:effectLst/>
                        </a:rPr>
                        <a:t>FRH's</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31,1</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FRH's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28,52%</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Percent Competitive</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1634345532"/>
                  </a:ext>
                </a:extLst>
              </a:tr>
              <a:tr h="195568">
                <a:tc gridSpan="2">
                  <a:txBody>
                    <a:bodyPr/>
                    <a:lstStyle/>
                    <a:p>
                      <a:pPr algn="l" rtl="0" fontAlgn="b"/>
                      <a:r>
                        <a:rPr lang="fr-CA" sz="1100" u="none" strike="noStrike" dirty="0">
                          <a:effectLst/>
                        </a:rPr>
                        <a:t>Maintenance </a:t>
                      </a:r>
                      <a:r>
                        <a:rPr lang="fr-CA" sz="1100" u="none" strike="noStrike" dirty="0" err="1">
                          <a:effectLst/>
                        </a:rPr>
                        <a:t>FRH's</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50</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FRH's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45,85%</a:t>
                      </a:r>
                      <a:endParaRPr lang="fr-CA" sz="1100" b="0" i="0" u="none" strike="noStrike">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Percent Maintenance </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1352989432"/>
                  </a:ext>
                </a:extLst>
              </a:tr>
              <a:tr h="286567">
                <a:tc gridSpan="2">
                  <a:txBody>
                    <a:bodyPr/>
                    <a:lstStyle/>
                    <a:p>
                      <a:pPr algn="l" rtl="0" fontAlgn="b"/>
                      <a:r>
                        <a:rPr lang="fr-CA" sz="1100" u="none" strike="noStrike" dirty="0" err="1">
                          <a:effectLst/>
                        </a:rPr>
                        <a:t>Repair</a:t>
                      </a:r>
                      <a:r>
                        <a:rPr lang="fr-CA" sz="1100" u="none" strike="noStrike" dirty="0">
                          <a:effectLst/>
                        </a:rPr>
                        <a:t> FRH'</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27,95</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FRH's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25,63%</a:t>
                      </a:r>
                      <a:endParaRPr lang="fr-CA" sz="1100" b="0" i="0" u="none" strike="noStrike" dirty="0">
                        <a:solidFill>
                          <a:srgbClr val="00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a:effectLst/>
                        </a:rPr>
                        <a:t>Percent Repair </a:t>
                      </a:r>
                      <a:endParaRPr lang="fr-CA" sz="1100" b="0"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1658786772"/>
                  </a:ext>
                </a:extLst>
              </a:tr>
              <a:tr h="202312">
                <a:tc gridSpan="2">
                  <a:txBody>
                    <a:bodyPr/>
                    <a:lstStyle/>
                    <a:p>
                      <a:pPr algn="l" rtl="0" fontAlgn="b"/>
                      <a:r>
                        <a:rPr lang="fr-CA" sz="1100" u="none" strike="noStrike" dirty="0">
                          <a:effectLst/>
                        </a:rPr>
                        <a:t>One item </a:t>
                      </a:r>
                      <a:r>
                        <a:rPr lang="fr-CA" sz="1100" u="none" strike="noStrike" dirty="0" err="1">
                          <a:effectLst/>
                        </a:rPr>
                        <a:t>RO's</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55</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Total RO's</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b="1" u="none" strike="noStrike" dirty="0">
                          <a:solidFill>
                            <a:srgbClr val="FF0000"/>
                          </a:solidFill>
                          <a:effectLst/>
                        </a:rPr>
                        <a:t>55,00%</a:t>
                      </a:r>
                      <a:endParaRPr lang="fr-CA" sz="1100" b="1" i="0" u="none" strike="noStrike" dirty="0">
                        <a:solidFill>
                          <a:srgbClr val="FF0000"/>
                        </a:solidFill>
                        <a:effectLst/>
                        <a:latin typeface="Arial" panose="020B0604020202020204" pitchFamily="34" charset="0"/>
                      </a:endParaRPr>
                    </a:p>
                  </a:txBody>
                  <a:tcPr marL="6350" marR="6350" marT="6350" marB="0" anchor="b"/>
                </a:tc>
                <a:tc gridSpan="2">
                  <a:txBody>
                    <a:bodyPr/>
                    <a:lstStyle/>
                    <a:p>
                      <a:pPr algn="l" rtl="0" fontAlgn="b"/>
                      <a:r>
                        <a:rPr lang="fr-CA" sz="1100" u="none" strike="noStrike" dirty="0">
                          <a:effectLst/>
                        </a:rPr>
                        <a:t>Percent One Item RO</a:t>
                      </a:r>
                      <a:endParaRPr lang="fr-CA" sz="1100" b="0"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extLst>
                  <a:ext uri="{0D108BD9-81ED-4DB2-BD59-A6C34878D82A}">
                    <a16:rowId xmlns:a16="http://schemas.microsoft.com/office/drawing/2014/main" val="26580840"/>
                  </a:ext>
                </a:extLst>
              </a:tr>
              <a:tr h="136223">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dirty="0">
                          <a:effectLst/>
                        </a:rPr>
                        <a:t> </a:t>
                      </a:r>
                      <a:endParaRPr lang="fr-CA" sz="11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dirty="0">
                          <a:effectLst/>
                        </a:rPr>
                        <a:t> Guide:</a:t>
                      </a:r>
                      <a:r>
                        <a:rPr lang="fr-CA" sz="1100" u="none" strike="noStrike" baseline="0" dirty="0">
                          <a:effectLst/>
                        </a:rPr>
                        <a:t> </a:t>
                      </a:r>
                      <a:r>
                        <a:rPr lang="fr-CA" sz="1100" b="1" u="none" strike="noStrike" baseline="0" dirty="0">
                          <a:solidFill>
                            <a:srgbClr val="FF0000"/>
                          </a:solidFill>
                          <a:effectLst/>
                        </a:rPr>
                        <a:t>15%</a:t>
                      </a:r>
                      <a:endParaRPr lang="fr-CA" sz="1100" b="1" i="0" u="none" strike="noStrike" dirty="0">
                        <a:solidFill>
                          <a:srgbClr val="FF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774673237"/>
                  </a:ext>
                </a:extLst>
              </a:tr>
              <a:tr h="182081">
                <a:tc gridSpan="8">
                  <a:txBody>
                    <a:bodyPr/>
                    <a:lstStyle/>
                    <a:p>
                      <a:pPr algn="l" rtl="0" fontAlgn="b"/>
                      <a:r>
                        <a:rPr lang="fr-CA" sz="1100" u="none" strike="noStrike" dirty="0">
                          <a:effectLst/>
                        </a:rPr>
                        <a:t>Model </a:t>
                      </a:r>
                      <a:r>
                        <a:rPr lang="fr-CA" sz="1100" u="none" strike="noStrike" dirty="0" err="1">
                          <a:effectLst/>
                        </a:rPr>
                        <a:t>Year</a:t>
                      </a:r>
                      <a:r>
                        <a:rPr lang="fr-CA" sz="1100" u="none" strike="noStrike" dirty="0">
                          <a:effectLst/>
                        </a:rPr>
                        <a:t> </a:t>
                      </a:r>
                      <a:r>
                        <a:rPr lang="fr-CA" sz="1100" u="none" strike="noStrike" dirty="0" err="1">
                          <a:effectLst/>
                        </a:rPr>
                        <a:t>Analysis</a:t>
                      </a:r>
                      <a:endParaRPr lang="fr-CA" sz="11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a:txBody>
                    <a:bodyPr/>
                    <a:lstStyle/>
                    <a:p>
                      <a:pPr algn="l" rtl="0" fontAlgn="b"/>
                      <a:r>
                        <a:rPr lang="fr-CA" sz="1100" u="none" strike="noStrike">
                          <a:effectLst/>
                        </a:rPr>
                        <a:t> </a:t>
                      </a:r>
                      <a:endParaRPr lang="fr-CA" sz="11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942449886"/>
                  </a:ext>
                </a:extLst>
              </a:tr>
              <a:tr h="209055">
                <a:tc>
                  <a:txBody>
                    <a:bodyPr/>
                    <a:lstStyle/>
                    <a:p>
                      <a:pPr algn="ctr" rtl="0" fontAlgn="b"/>
                      <a:r>
                        <a:rPr lang="fr-CA" sz="1100" u="none" strike="noStrike">
                          <a:effectLst/>
                        </a:rPr>
                        <a:t>2018</a:t>
                      </a:r>
                      <a:endParaRPr lang="fr-CA" sz="1100" b="1"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2017</a:t>
                      </a:r>
                      <a:endParaRPr lang="fr-CA" sz="1100" b="1"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2016</a:t>
                      </a:r>
                      <a:endParaRPr lang="fr-CA" sz="11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2015</a:t>
                      </a:r>
                      <a:endParaRPr lang="fr-CA" sz="1100" b="1"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2014</a:t>
                      </a:r>
                      <a:endParaRPr lang="fr-CA" sz="11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2013</a:t>
                      </a:r>
                      <a:endParaRPr lang="fr-CA" sz="1100" b="1"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err="1">
                          <a:effectLst/>
                        </a:rPr>
                        <a:t>Older</a:t>
                      </a:r>
                      <a:endParaRPr lang="fr-CA" sz="11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69550328"/>
                  </a:ext>
                </a:extLst>
              </a:tr>
              <a:tr h="161849">
                <a:tc>
                  <a:txBody>
                    <a:bodyPr/>
                    <a:lstStyle/>
                    <a:p>
                      <a:pPr algn="ctr" rtl="0" fontAlgn="b"/>
                      <a:r>
                        <a:rPr lang="fr-CA" sz="1100" u="none" strike="noStrike">
                          <a:effectLst/>
                        </a:rPr>
                        <a:t>0</a:t>
                      </a:r>
                      <a:endParaRPr lang="fr-CA" sz="1100" b="1"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3</a:t>
                      </a:r>
                      <a:endParaRPr lang="fr-CA" sz="1100" b="1"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10</a:t>
                      </a:r>
                      <a:endParaRPr lang="fr-CA" sz="11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9</a:t>
                      </a:r>
                      <a:endParaRPr lang="fr-CA" sz="1100" b="1"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8</a:t>
                      </a:r>
                      <a:endParaRPr lang="fr-CA" sz="11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15</a:t>
                      </a:r>
                      <a:endParaRPr lang="fr-CA" sz="1100" b="1"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55</a:t>
                      </a:r>
                      <a:endParaRPr lang="fr-CA" sz="1100" b="1"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99516708"/>
                  </a:ext>
                </a:extLst>
              </a:tr>
              <a:tr h="202312">
                <a:tc>
                  <a:txBody>
                    <a:bodyPr/>
                    <a:lstStyle/>
                    <a:p>
                      <a:pPr algn="ctr" rtl="0" fontAlgn="b"/>
                      <a:r>
                        <a:rPr lang="fr-CA" sz="1100" u="none" strike="noStrike">
                          <a:effectLst/>
                        </a:rPr>
                        <a:t>0,00%</a:t>
                      </a:r>
                      <a:endParaRPr lang="fr-CA" sz="1100" b="1"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a:effectLst/>
                        </a:rPr>
                        <a:t>3,00%</a:t>
                      </a:r>
                      <a:endParaRPr lang="fr-CA" sz="1100" b="1"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10,00%</a:t>
                      </a:r>
                      <a:endParaRPr lang="fr-CA" sz="11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9,00%</a:t>
                      </a:r>
                      <a:endParaRPr lang="fr-CA" sz="1100" b="1" i="0" u="none" strike="noStrike">
                        <a:solidFill>
                          <a:srgbClr val="000000"/>
                        </a:solidFill>
                        <a:effectLst/>
                        <a:latin typeface="Arial" panose="020B0604020202020204" pitchFamily="34" charset="0"/>
                      </a:endParaRPr>
                    </a:p>
                  </a:txBody>
                  <a:tcPr marL="6350" marR="6350" marT="6350" marB="0" anchor="b"/>
                </a:tc>
                <a:tc gridSpan="2">
                  <a:txBody>
                    <a:bodyPr/>
                    <a:lstStyle/>
                    <a:p>
                      <a:pPr algn="ctr" rtl="0" fontAlgn="b"/>
                      <a:r>
                        <a:rPr lang="fr-CA" sz="1100" u="none" strike="noStrike">
                          <a:effectLst/>
                        </a:rPr>
                        <a:t>8,00%</a:t>
                      </a:r>
                      <a:endParaRPr lang="fr-CA" sz="11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fr-CA"/>
                    </a:p>
                  </a:txBody>
                  <a:tcPr/>
                </a:tc>
                <a:tc>
                  <a:txBody>
                    <a:bodyPr/>
                    <a:lstStyle/>
                    <a:p>
                      <a:pPr algn="ctr" rtl="0" fontAlgn="b"/>
                      <a:r>
                        <a:rPr lang="fr-CA" sz="1100" u="none" strike="noStrike">
                          <a:effectLst/>
                        </a:rPr>
                        <a:t>15,00%</a:t>
                      </a:r>
                      <a:endParaRPr lang="fr-CA" sz="1100" b="1" i="0" u="none" strike="noStrike">
                        <a:solidFill>
                          <a:srgbClr val="000000"/>
                        </a:solidFill>
                        <a:effectLst/>
                        <a:latin typeface="Arial" panose="020B0604020202020204" pitchFamily="34" charset="0"/>
                      </a:endParaRPr>
                    </a:p>
                  </a:txBody>
                  <a:tcPr marL="6350" marR="6350" marT="6350" marB="0" anchor="b"/>
                </a:tc>
                <a:tc>
                  <a:txBody>
                    <a:bodyPr/>
                    <a:lstStyle/>
                    <a:p>
                      <a:pPr algn="ctr" rtl="0" fontAlgn="b"/>
                      <a:r>
                        <a:rPr lang="fr-CA" sz="1100" u="none" strike="noStrike" dirty="0">
                          <a:effectLst/>
                        </a:rPr>
                        <a:t>55,00%</a:t>
                      </a:r>
                      <a:endParaRPr lang="fr-CA" sz="11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596459328"/>
                  </a:ext>
                </a:extLst>
              </a:tr>
            </a:tbl>
          </a:graphicData>
        </a:graphic>
      </p:graphicFrame>
    </p:spTree>
    <p:extLst>
      <p:ext uri="{BB962C8B-B14F-4D97-AF65-F5344CB8AC3E}">
        <p14:creationId xmlns:p14="http://schemas.microsoft.com/office/powerpoint/2010/main" val="46676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Strengths</a:t>
            </a:r>
            <a:endParaRPr lang="fr-CA" sz="4000" dirty="0"/>
          </a:p>
        </p:txBody>
      </p:sp>
      <p:sp>
        <p:nvSpPr>
          <p:cNvPr id="3" name="Espace réservé du contenu 2"/>
          <p:cNvSpPr>
            <a:spLocks noGrp="1"/>
          </p:cNvSpPr>
          <p:nvPr>
            <p:ph idx="1"/>
          </p:nvPr>
        </p:nvSpPr>
        <p:spPr/>
        <p:txBody>
          <a:bodyPr>
            <a:normAutofit fontScale="85000" lnSpcReduction="20000"/>
          </a:bodyPr>
          <a:lstStyle/>
          <a:p>
            <a:pPr>
              <a:lnSpc>
                <a:spcPct val="150000"/>
              </a:lnSpc>
            </a:pPr>
            <a:r>
              <a:rPr lang="fr-CA" dirty="0"/>
              <a:t>-</a:t>
            </a:r>
            <a:r>
              <a:rPr lang="en-US" dirty="0"/>
              <a:t>High level of motivation of the team</a:t>
            </a:r>
            <a:endParaRPr lang="fr-CA" dirty="0"/>
          </a:p>
          <a:p>
            <a:pPr>
              <a:lnSpc>
                <a:spcPct val="150000"/>
              </a:lnSpc>
            </a:pPr>
            <a:r>
              <a:rPr lang="fr-CA" dirty="0"/>
              <a:t>-</a:t>
            </a:r>
            <a:r>
              <a:rPr lang="en-US" dirty="0"/>
              <a:t>Good mix of young and more experienced technicians</a:t>
            </a:r>
            <a:endParaRPr lang="fr-CA" dirty="0"/>
          </a:p>
          <a:p>
            <a:pPr>
              <a:lnSpc>
                <a:spcPct val="150000"/>
              </a:lnSpc>
            </a:pPr>
            <a:r>
              <a:rPr lang="fr-CA" dirty="0"/>
              <a:t>-</a:t>
            </a:r>
            <a:r>
              <a:rPr lang="en-US" dirty="0"/>
              <a:t>We do not have a union in the shop</a:t>
            </a:r>
            <a:endParaRPr lang="fr-CA" dirty="0"/>
          </a:p>
          <a:p>
            <a:pPr>
              <a:lnSpc>
                <a:spcPct val="150000"/>
              </a:lnSpc>
            </a:pPr>
            <a:r>
              <a:rPr lang="fr-CA" dirty="0"/>
              <a:t>-</a:t>
            </a:r>
            <a:r>
              <a:rPr lang="en-US" dirty="0"/>
              <a:t>We have a large basin and population</a:t>
            </a:r>
          </a:p>
          <a:p>
            <a:pPr>
              <a:lnSpc>
                <a:spcPct val="150000"/>
              </a:lnSpc>
            </a:pPr>
            <a:r>
              <a:rPr lang="fr-CA" dirty="0"/>
              <a:t>Large loyal </a:t>
            </a:r>
            <a:r>
              <a:rPr lang="fr-CA" dirty="0" err="1"/>
              <a:t>customer</a:t>
            </a:r>
            <a:r>
              <a:rPr lang="fr-CA" dirty="0"/>
              <a:t> base.</a:t>
            </a:r>
          </a:p>
          <a:p>
            <a:pPr>
              <a:lnSpc>
                <a:spcPct val="150000"/>
              </a:lnSpc>
            </a:pPr>
            <a:r>
              <a:rPr lang="en-US" dirty="0"/>
              <a:t>We have an excellent reputation</a:t>
            </a:r>
          </a:p>
          <a:p>
            <a:pPr>
              <a:lnSpc>
                <a:spcPct val="150000"/>
              </a:lnSpc>
            </a:pPr>
            <a:r>
              <a:rPr lang="en-US" dirty="0"/>
              <a:t>The ratio W/ I is perfect</a:t>
            </a:r>
            <a:endParaRPr lang="fr-CA" dirty="0"/>
          </a:p>
          <a:p>
            <a:pPr>
              <a:lnSpc>
                <a:spcPct val="150000"/>
              </a:lnSpc>
            </a:pPr>
            <a:endParaRPr lang="fr-CA" dirty="0"/>
          </a:p>
          <a:p>
            <a:pPr>
              <a:lnSpc>
                <a:spcPct val="150000"/>
              </a:lnSpc>
            </a:pPr>
            <a:endParaRPr lang="fr-CA" dirty="0"/>
          </a:p>
          <a:p>
            <a:pPr>
              <a:lnSpc>
                <a:spcPct val="150000"/>
              </a:lnSpc>
            </a:pPr>
            <a:endParaRPr lang="fr-CA" dirty="0"/>
          </a:p>
          <a:p>
            <a:endParaRPr lang="fr-CA" dirty="0"/>
          </a:p>
        </p:txBody>
      </p:sp>
    </p:spTree>
    <p:extLst>
      <p:ext uri="{BB962C8B-B14F-4D97-AF65-F5344CB8AC3E}">
        <p14:creationId xmlns:p14="http://schemas.microsoft.com/office/powerpoint/2010/main" val="417626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Weaknesses</a:t>
            </a:r>
            <a:endParaRPr lang="fr-CA" sz="4000" dirty="0"/>
          </a:p>
        </p:txBody>
      </p:sp>
      <p:sp>
        <p:nvSpPr>
          <p:cNvPr id="3" name="Espace réservé du contenu 2"/>
          <p:cNvSpPr>
            <a:spLocks noGrp="1"/>
          </p:cNvSpPr>
          <p:nvPr>
            <p:ph idx="1"/>
          </p:nvPr>
        </p:nvSpPr>
        <p:spPr/>
        <p:txBody>
          <a:bodyPr>
            <a:normAutofit fontScale="70000" lnSpcReduction="20000"/>
          </a:bodyPr>
          <a:lstStyle/>
          <a:p>
            <a:pPr marL="514350" indent="-514350">
              <a:lnSpc>
                <a:spcPct val="170000"/>
              </a:lnSpc>
              <a:buFont typeface="+mj-lt"/>
              <a:buAutoNum type="arabicPeriod"/>
            </a:pPr>
            <a:r>
              <a:rPr lang="en-US" dirty="0"/>
              <a:t>Customer retention is to low!</a:t>
            </a:r>
          </a:p>
          <a:p>
            <a:pPr marL="514350" indent="-514350">
              <a:lnSpc>
                <a:spcPct val="170000"/>
              </a:lnSpc>
              <a:buFont typeface="+mj-lt"/>
              <a:buAutoNum type="arabicPeriod"/>
            </a:pPr>
            <a:r>
              <a:rPr lang="en-US" dirty="0"/>
              <a:t>Not enough tire storage capacity </a:t>
            </a:r>
          </a:p>
          <a:p>
            <a:pPr marL="514350" indent="-514350">
              <a:lnSpc>
                <a:spcPct val="170000"/>
              </a:lnSpc>
              <a:buFont typeface="+mj-lt"/>
              <a:buAutoNum type="arabicPeriod"/>
            </a:pPr>
            <a:r>
              <a:rPr lang="en-US" dirty="0"/>
              <a:t>Poorly planned rush time</a:t>
            </a:r>
          </a:p>
          <a:p>
            <a:pPr marL="514350" indent="-514350">
              <a:lnSpc>
                <a:spcPct val="170000"/>
              </a:lnSpc>
              <a:buFont typeface="+mj-lt"/>
              <a:buAutoNum type="arabicPeriod"/>
            </a:pPr>
            <a:r>
              <a:rPr lang="en-US" dirty="0" err="1"/>
              <a:t>Profocienty</a:t>
            </a:r>
            <a:r>
              <a:rPr lang="en-US" dirty="0"/>
              <a:t> is to low 90 % </a:t>
            </a:r>
          </a:p>
          <a:p>
            <a:pPr marL="514350" indent="-514350">
              <a:lnSpc>
                <a:spcPct val="170000"/>
              </a:lnSpc>
              <a:buFont typeface="+mj-lt"/>
              <a:buAutoNum type="arabicPeriod"/>
            </a:pPr>
            <a:r>
              <a:rPr lang="en-US" dirty="0"/>
              <a:t>Not enough space to store tires</a:t>
            </a:r>
          </a:p>
          <a:p>
            <a:pPr marL="514350" indent="-514350">
              <a:lnSpc>
                <a:spcPct val="170000"/>
              </a:lnSpc>
              <a:buFont typeface="+mj-lt"/>
              <a:buAutoNum type="arabicPeriod"/>
            </a:pPr>
            <a:r>
              <a:rPr lang="en-US" dirty="0"/>
              <a:t>We can not make appointments in the evenings without the service</a:t>
            </a:r>
          </a:p>
          <a:p>
            <a:pPr marL="514350" indent="-514350">
              <a:lnSpc>
                <a:spcPct val="170000"/>
              </a:lnSpc>
              <a:buFont typeface="+mj-lt"/>
              <a:buAutoNum type="arabicPeriod"/>
            </a:pPr>
            <a:r>
              <a:rPr lang="en-US" dirty="0"/>
              <a:t>We can not make an appointment in the evening after 5:00 pm</a:t>
            </a:r>
            <a:endParaRPr lang="fr-CA" dirty="0"/>
          </a:p>
        </p:txBody>
      </p:sp>
    </p:spTree>
    <p:extLst>
      <p:ext uri="{BB962C8B-B14F-4D97-AF65-F5344CB8AC3E}">
        <p14:creationId xmlns:p14="http://schemas.microsoft.com/office/powerpoint/2010/main" val="285913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Opportunities</a:t>
            </a:r>
            <a:endParaRPr lang="fr-CA" sz="4000" dirty="0"/>
          </a:p>
        </p:txBody>
      </p:sp>
      <p:sp>
        <p:nvSpPr>
          <p:cNvPr id="3" name="Espace réservé du contenu 2"/>
          <p:cNvSpPr>
            <a:spLocks noGrp="1"/>
          </p:cNvSpPr>
          <p:nvPr>
            <p:ph idx="1"/>
          </p:nvPr>
        </p:nvSpPr>
        <p:spPr/>
        <p:txBody>
          <a:bodyPr>
            <a:normAutofit fontScale="92500"/>
          </a:bodyPr>
          <a:lstStyle/>
          <a:p>
            <a:pPr marL="514350" indent="-514350">
              <a:lnSpc>
                <a:spcPct val="150000"/>
              </a:lnSpc>
              <a:buFont typeface="+mj-lt"/>
              <a:buAutoNum type="arabicPeriod"/>
            </a:pPr>
            <a:r>
              <a:rPr lang="en-US" sz="2400" dirty="0"/>
              <a:t>Increase capacity retention to customers.                                        	  </a:t>
            </a:r>
          </a:p>
          <a:p>
            <a:pPr marL="514350" indent="-514350">
              <a:lnSpc>
                <a:spcPct val="150000"/>
              </a:lnSpc>
              <a:buFont typeface="+mj-lt"/>
              <a:buAutoNum type="arabicPeriod"/>
            </a:pPr>
            <a:r>
              <a:rPr lang="en-US" sz="2400" dirty="0"/>
              <a:t>Keeping captive customers at the dealership and forcing their returns to tire changes</a:t>
            </a:r>
          </a:p>
          <a:p>
            <a:pPr marL="514350" indent="-514350">
              <a:lnSpc>
                <a:spcPct val="150000"/>
              </a:lnSpc>
              <a:buFont typeface="+mj-lt"/>
              <a:buAutoNum type="arabicPeriod"/>
            </a:pPr>
            <a:r>
              <a:rPr lang="en-US" dirty="0"/>
              <a:t>Install a non-dealer competitive pricing board in the service drive.</a:t>
            </a:r>
          </a:p>
          <a:p>
            <a:pPr marL="514350" indent="-514350">
              <a:lnSpc>
                <a:spcPct val="150000"/>
              </a:lnSpc>
              <a:buFont typeface="+mj-lt"/>
              <a:buAutoNum type="arabicPeriod"/>
            </a:pPr>
            <a:r>
              <a:rPr lang="en-US" dirty="0"/>
              <a:t>Aggressive marketing to the service department.</a:t>
            </a:r>
          </a:p>
          <a:p>
            <a:pPr marL="514350" indent="-514350">
              <a:lnSpc>
                <a:spcPct val="150000"/>
              </a:lnSpc>
              <a:buFont typeface="+mj-lt"/>
              <a:buAutoNum type="arabicPeriod"/>
            </a:pPr>
            <a:r>
              <a:rPr lang="en-US" sz="2400" dirty="0"/>
              <a:t>Sell many more tires</a:t>
            </a:r>
          </a:p>
          <a:p>
            <a:pPr marL="514350" indent="-514350">
              <a:lnSpc>
                <a:spcPct val="150000"/>
              </a:lnSpc>
              <a:buFont typeface="+mj-lt"/>
              <a:buAutoNum type="arabicPeriod"/>
            </a:pPr>
            <a:r>
              <a:rPr lang="en-US" sz="2400" dirty="0"/>
              <a:t>Increase the </a:t>
            </a:r>
            <a:r>
              <a:rPr lang="en-US" sz="2400"/>
              <a:t>$ per R/O</a:t>
            </a:r>
            <a:endParaRPr lang="en-US" sz="2400" dirty="0"/>
          </a:p>
          <a:p>
            <a:pPr marL="514350" indent="-514350">
              <a:lnSpc>
                <a:spcPct val="150000"/>
              </a:lnSpc>
              <a:buFont typeface="+mj-lt"/>
              <a:buAutoNum type="arabicPeriod"/>
            </a:pPr>
            <a:endParaRPr lang="en-US" sz="2400" dirty="0"/>
          </a:p>
          <a:p>
            <a:pPr marL="514350" indent="-514350">
              <a:lnSpc>
                <a:spcPct val="150000"/>
              </a:lnSpc>
              <a:buFont typeface="+mj-lt"/>
              <a:buAutoNum type="arabicPeriod"/>
            </a:pPr>
            <a:endParaRPr lang="en-US" sz="2400" dirty="0"/>
          </a:p>
          <a:p>
            <a:pPr marL="514350" indent="-514350">
              <a:lnSpc>
                <a:spcPct val="150000"/>
              </a:lnSpc>
              <a:buFont typeface="+mj-lt"/>
              <a:buAutoNum type="arabicPeriod"/>
            </a:pPr>
            <a:endParaRPr lang="en-US" sz="2400" dirty="0"/>
          </a:p>
          <a:p>
            <a:pPr marL="514350" indent="-514350">
              <a:lnSpc>
                <a:spcPct val="150000"/>
              </a:lnSpc>
              <a:buFont typeface="+mj-lt"/>
              <a:buAutoNum type="arabicPeriod"/>
            </a:pPr>
            <a:endParaRPr lang="en-US" sz="2400" dirty="0"/>
          </a:p>
          <a:p>
            <a:pPr marL="514350" indent="-514350">
              <a:lnSpc>
                <a:spcPct val="150000"/>
              </a:lnSpc>
              <a:buFont typeface="+mj-lt"/>
              <a:buAutoNum type="arabicPeriod"/>
            </a:pPr>
            <a:endParaRPr lang="fr-CA" dirty="0"/>
          </a:p>
          <a:p>
            <a:pPr>
              <a:lnSpc>
                <a:spcPct val="150000"/>
              </a:lnSpc>
            </a:pPr>
            <a:endParaRPr lang="fr-CA" dirty="0"/>
          </a:p>
        </p:txBody>
      </p:sp>
    </p:spTree>
    <p:extLst>
      <p:ext uri="{BB962C8B-B14F-4D97-AF65-F5344CB8AC3E}">
        <p14:creationId xmlns:p14="http://schemas.microsoft.com/office/powerpoint/2010/main" val="318603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err="1"/>
              <a:t>Advertising</a:t>
            </a:r>
            <a:r>
              <a:rPr lang="fr-CA" sz="4000" dirty="0"/>
              <a:t> Boulevard Toyota</a:t>
            </a:r>
          </a:p>
        </p:txBody>
      </p:sp>
      <p:graphicFrame>
        <p:nvGraphicFramePr>
          <p:cNvPr id="4" name="Objet 3">
            <a:extLst>
              <a:ext uri="{FF2B5EF4-FFF2-40B4-BE49-F238E27FC236}">
                <a16:creationId xmlns:a16="http://schemas.microsoft.com/office/drawing/2014/main" id="{48C6DF51-60CE-4368-A3E4-412F519B41CD}"/>
              </a:ext>
            </a:extLst>
          </p:cNvPr>
          <p:cNvGraphicFramePr>
            <a:graphicFrameLocks noChangeAspect="1"/>
          </p:cNvGraphicFramePr>
          <p:nvPr>
            <p:extLst>
              <p:ext uri="{D42A27DB-BD31-4B8C-83A1-F6EECF244321}">
                <p14:modId xmlns:p14="http://schemas.microsoft.com/office/powerpoint/2010/main" val="647938386"/>
              </p:ext>
            </p:extLst>
          </p:nvPr>
        </p:nvGraphicFramePr>
        <p:xfrm>
          <a:off x="2595255" y="1691322"/>
          <a:ext cx="7170182" cy="4263351"/>
        </p:xfrm>
        <a:graphic>
          <a:graphicData uri="http://schemas.openxmlformats.org/presentationml/2006/ole">
            <mc:AlternateContent xmlns:mc="http://schemas.openxmlformats.org/markup-compatibility/2006">
              <mc:Choice xmlns:v="urn:schemas-microsoft-com:vml" Requires="v">
                <p:oleObj spid="_x0000_s2061" name="Acrobat Document" r:id="rId3" imgW="6343532" imgH="3771900" progId="AcroExch.Document.11">
                  <p:embed/>
                </p:oleObj>
              </mc:Choice>
              <mc:Fallback>
                <p:oleObj name="Acrobat Document" r:id="rId3" imgW="6343532" imgH="3771900" progId="AcroExch.Document.11">
                  <p:embed/>
                  <p:pic>
                    <p:nvPicPr>
                      <p:cNvPr id="0" name=""/>
                      <p:cNvPicPr/>
                      <p:nvPr/>
                    </p:nvPicPr>
                    <p:blipFill>
                      <a:blip r:embed="rId4"/>
                      <a:stretch>
                        <a:fillRect/>
                      </a:stretch>
                    </p:blipFill>
                    <p:spPr>
                      <a:xfrm>
                        <a:off x="2595255" y="1691322"/>
                        <a:ext cx="7170182" cy="4263351"/>
                      </a:xfrm>
                      <a:prstGeom prst="rect">
                        <a:avLst/>
                      </a:prstGeom>
                    </p:spPr>
                  </p:pic>
                </p:oleObj>
              </mc:Fallback>
            </mc:AlternateContent>
          </a:graphicData>
        </a:graphic>
      </p:graphicFrame>
    </p:spTree>
    <p:extLst>
      <p:ext uri="{BB962C8B-B14F-4D97-AF65-F5344CB8AC3E}">
        <p14:creationId xmlns:p14="http://schemas.microsoft.com/office/powerpoint/2010/main" val="2273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Objectives</a:t>
            </a:r>
            <a:endParaRPr lang="fr-CA" sz="4000" dirty="0"/>
          </a:p>
        </p:txBody>
      </p:sp>
      <p:sp>
        <p:nvSpPr>
          <p:cNvPr id="3" name="Espace réservé du contenu 2"/>
          <p:cNvSpPr>
            <a:spLocks noGrp="1"/>
          </p:cNvSpPr>
          <p:nvPr>
            <p:ph idx="1"/>
          </p:nvPr>
        </p:nvSpPr>
        <p:spPr/>
        <p:txBody>
          <a:bodyPr>
            <a:normAutofit/>
          </a:bodyPr>
          <a:lstStyle/>
          <a:p>
            <a:pPr>
              <a:lnSpc>
                <a:spcPct val="150000"/>
              </a:lnSpc>
            </a:pPr>
            <a:r>
              <a:rPr lang="fr-CA" dirty="0"/>
              <a:t>-</a:t>
            </a:r>
            <a:r>
              <a:rPr lang="fr-CA" dirty="0" err="1"/>
              <a:t>Improve</a:t>
            </a:r>
            <a:r>
              <a:rPr lang="fr-CA" dirty="0"/>
              <a:t> </a:t>
            </a:r>
            <a:r>
              <a:rPr lang="fr-CA" dirty="0" err="1"/>
              <a:t>customer</a:t>
            </a:r>
            <a:r>
              <a:rPr lang="fr-CA" dirty="0"/>
              <a:t> </a:t>
            </a:r>
            <a:r>
              <a:rPr lang="fr-CA" dirty="0" err="1"/>
              <a:t>retention</a:t>
            </a:r>
            <a:endParaRPr lang="fr-CA" dirty="0"/>
          </a:p>
          <a:p>
            <a:pPr>
              <a:lnSpc>
                <a:spcPct val="150000"/>
              </a:lnSpc>
            </a:pPr>
            <a:r>
              <a:rPr lang="en-US" dirty="0"/>
              <a:t>Increase the sales volume of winter tires</a:t>
            </a:r>
          </a:p>
          <a:p>
            <a:pPr>
              <a:lnSpc>
                <a:spcPct val="150000"/>
              </a:lnSpc>
            </a:pPr>
            <a:r>
              <a:rPr lang="fr-CA" dirty="0" err="1"/>
              <a:t>Maximize</a:t>
            </a:r>
            <a:r>
              <a:rPr lang="fr-CA" dirty="0"/>
              <a:t> the </a:t>
            </a:r>
            <a:r>
              <a:rPr lang="fr-CA" dirty="0" err="1"/>
              <a:t>technician's</a:t>
            </a:r>
            <a:r>
              <a:rPr lang="fr-CA" dirty="0"/>
              <a:t> time</a:t>
            </a:r>
          </a:p>
          <a:p>
            <a:pPr>
              <a:lnSpc>
                <a:spcPct val="150000"/>
              </a:lnSpc>
            </a:pPr>
            <a:r>
              <a:rPr lang="en-US" dirty="0"/>
              <a:t>Increase from 1500 to 2500 tires store</a:t>
            </a:r>
            <a:endParaRPr lang="fr-CA" dirty="0"/>
          </a:p>
          <a:p>
            <a:pPr>
              <a:lnSpc>
                <a:spcPct val="150000"/>
              </a:lnSpc>
            </a:pPr>
            <a:endParaRPr lang="fr-CA" dirty="0"/>
          </a:p>
          <a:p>
            <a:pPr>
              <a:lnSpc>
                <a:spcPct val="150000"/>
              </a:lnSpc>
            </a:pPr>
            <a:endParaRPr lang="fr-CA" dirty="0"/>
          </a:p>
          <a:p>
            <a:pPr>
              <a:lnSpc>
                <a:spcPct val="150000"/>
              </a:lnSpc>
            </a:pPr>
            <a:endParaRPr lang="fr-CA" dirty="0"/>
          </a:p>
        </p:txBody>
      </p:sp>
    </p:spTree>
    <p:extLst>
      <p:ext uri="{BB962C8B-B14F-4D97-AF65-F5344CB8AC3E}">
        <p14:creationId xmlns:p14="http://schemas.microsoft.com/office/powerpoint/2010/main" val="253877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Strategies, and Tactics</a:t>
            </a:r>
            <a:endParaRPr lang="fr-CA" sz="4000" dirty="0"/>
          </a:p>
        </p:txBody>
      </p:sp>
      <p:sp>
        <p:nvSpPr>
          <p:cNvPr id="3" name="Espace réservé du contenu 2"/>
          <p:cNvSpPr>
            <a:spLocks noGrp="1"/>
          </p:cNvSpPr>
          <p:nvPr>
            <p:ph idx="1"/>
          </p:nvPr>
        </p:nvSpPr>
        <p:spPr/>
        <p:txBody>
          <a:bodyPr>
            <a:normAutofit fontScale="92500" lnSpcReduction="20000"/>
          </a:bodyPr>
          <a:lstStyle/>
          <a:p>
            <a:pPr>
              <a:lnSpc>
                <a:spcPct val="150000"/>
              </a:lnSpc>
            </a:pPr>
            <a:r>
              <a:rPr lang="fr-CA" dirty="0"/>
              <a:t>-</a:t>
            </a:r>
            <a:r>
              <a:rPr lang="en-US" dirty="0"/>
              <a:t>Make an agreement with a subcontractor to take care of the tires we will store</a:t>
            </a:r>
            <a:endParaRPr lang="fr-CA" dirty="0"/>
          </a:p>
          <a:p>
            <a:pPr>
              <a:lnSpc>
                <a:spcPct val="150000"/>
              </a:lnSpc>
            </a:pPr>
            <a:r>
              <a:rPr lang="fr-CA" dirty="0"/>
              <a:t>-</a:t>
            </a:r>
            <a:r>
              <a:rPr lang="en-US" dirty="0"/>
              <a:t>Move the BDC service with the sales department to create a sales and non-service environment.</a:t>
            </a:r>
            <a:endParaRPr lang="fr-CA" dirty="0"/>
          </a:p>
          <a:p>
            <a:pPr>
              <a:lnSpc>
                <a:spcPct val="150000"/>
              </a:lnSpc>
            </a:pPr>
            <a:r>
              <a:rPr lang="fr-CA" dirty="0"/>
              <a:t>-</a:t>
            </a:r>
            <a:r>
              <a:rPr lang="en-US" dirty="0"/>
              <a:t>Train the BDC sales people to take the evening appointments</a:t>
            </a:r>
            <a:endParaRPr lang="fr-CA" dirty="0"/>
          </a:p>
          <a:p>
            <a:pPr>
              <a:lnSpc>
                <a:spcPct val="150000"/>
              </a:lnSpc>
            </a:pPr>
            <a:r>
              <a:rPr lang="fr-CA" dirty="0"/>
              <a:t>-</a:t>
            </a:r>
            <a:r>
              <a:rPr lang="en-US" dirty="0"/>
              <a:t>Offer free warehousing free of charge to car buyers</a:t>
            </a:r>
            <a:endParaRPr lang="fr-CA" dirty="0"/>
          </a:p>
          <a:p>
            <a:pPr>
              <a:lnSpc>
                <a:spcPct val="150000"/>
              </a:lnSpc>
            </a:pPr>
            <a:r>
              <a:rPr lang="fr-CA" dirty="0"/>
              <a:t>-</a:t>
            </a:r>
          </a:p>
          <a:p>
            <a:pPr>
              <a:lnSpc>
                <a:spcPct val="150000"/>
              </a:lnSpc>
            </a:pPr>
            <a:endParaRPr lang="fr-CA" dirty="0"/>
          </a:p>
        </p:txBody>
      </p:sp>
    </p:spTree>
    <p:extLst>
      <p:ext uri="{BB962C8B-B14F-4D97-AF65-F5344CB8AC3E}">
        <p14:creationId xmlns:p14="http://schemas.microsoft.com/office/powerpoint/2010/main" val="229456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the Action Plan</a:t>
            </a:r>
            <a:endParaRPr lang="fr-CA" sz="4000" dirty="0"/>
          </a:p>
        </p:txBody>
      </p:sp>
      <p:sp>
        <p:nvSpPr>
          <p:cNvPr id="3" name="Espace réservé du contenu 2"/>
          <p:cNvSpPr>
            <a:spLocks noGrp="1"/>
          </p:cNvSpPr>
          <p:nvPr>
            <p:ph idx="1"/>
          </p:nvPr>
        </p:nvSpPr>
        <p:spPr>
          <a:xfrm>
            <a:off x="845127" y="1219200"/>
            <a:ext cx="10515600" cy="5287617"/>
          </a:xfrm>
        </p:spPr>
        <p:txBody>
          <a:bodyPr>
            <a:normAutofit fontScale="55000" lnSpcReduction="20000"/>
          </a:bodyPr>
          <a:lstStyle/>
          <a:p>
            <a:pPr>
              <a:lnSpc>
                <a:spcPct val="150000"/>
              </a:lnSpc>
            </a:pPr>
            <a:r>
              <a:rPr lang="fr-CA" sz="2900" dirty="0"/>
              <a:t>-</a:t>
            </a:r>
            <a:r>
              <a:rPr lang="en-US" sz="2900" dirty="0"/>
              <a:t>Engage plumbers, painter </a:t>
            </a:r>
            <a:r>
              <a:rPr lang="en-US" sz="2900" dirty="0" err="1"/>
              <a:t>etc</a:t>
            </a:r>
            <a:r>
              <a:rPr lang="en-US" sz="2900" dirty="0"/>
              <a:t> ... to remake the local future of the united BDC</a:t>
            </a:r>
            <a:endParaRPr lang="fr-CA" sz="2900" dirty="0"/>
          </a:p>
          <a:p>
            <a:pPr>
              <a:lnSpc>
                <a:spcPct val="150000"/>
              </a:lnSpc>
            </a:pPr>
            <a:r>
              <a:rPr lang="fr-CA" sz="2900" dirty="0"/>
              <a:t>-</a:t>
            </a:r>
            <a:r>
              <a:rPr lang="en-US" sz="2900" dirty="0"/>
              <a:t>Buy furniture to make it work</a:t>
            </a:r>
          </a:p>
          <a:p>
            <a:pPr>
              <a:lnSpc>
                <a:spcPct val="150000"/>
              </a:lnSpc>
            </a:pPr>
            <a:r>
              <a:rPr lang="en-US" sz="2900" dirty="0"/>
              <a:t>The parts manager will make an agreement at $ 32.95 per warehouse with a subcontractor near us</a:t>
            </a:r>
          </a:p>
          <a:p>
            <a:pPr>
              <a:lnSpc>
                <a:spcPct val="150000"/>
              </a:lnSpc>
            </a:pPr>
            <a:r>
              <a:rPr lang="en-US" sz="2900" dirty="0"/>
              <a:t>Hire an independent firm and specialize to train service  BDC people and thus change their </a:t>
            </a:r>
            <a:r>
              <a:rPr lang="en-US" sz="2900" dirty="0" err="1"/>
              <a:t>worlding</a:t>
            </a:r>
            <a:r>
              <a:rPr lang="en-US" sz="2900" dirty="0"/>
              <a:t> for a sales </a:t>
            </a:r>
            <a:r>
              <a:rPr lang="fr-CA" sz="2900" dirty="0" err="1"/>
              <a:t>worlding</a:t>
            </a:r>
            <a:endParaRPr lang="fr-CA" sz="2900" dirty="0"/>
          </a:p>
          <a:p>
            <a:pPr>
              <a:lnSpc>
                <a:spcPct val="150000"/>
              </a:lnSpc>
            </a:pPr>
            <a:r>
              <a:rPr lang="en-US" sz="2900" dirty="0"/>
              <a:t>Train the people of the BDC sales to help in times of rush traffic to the service </a:t>
            </a:r>
            <a:r>
              <a:rPr lang="en-US" sz="2900" dirty="0" err="1"/>
              <a:t>departement</a:t>
            </a:r>
            <a:r>
              <a:rPr lang="en-US" sz="2900" dirty="0"/>
              <a:t> (Campaign recall, change of season ...)</a:t>
            </a:r>
          </a:p>
          <a:p>
            <a:pPr>
              <a:lnSpc>
                <a:spcPct val="150000"/>
              </a:lnSpc>
            </a:pPr>
            <a:r>
              <a:rPr lang="en-US" sz="2900" dirty="0"/>
              <a:t>Establish a warehouse bonus system sold by BDC people</a:t>
            </a:r>
          </a:p>
          <a:p>
            <a:pPr>
              <a:lnSpc>
                <a:spcPct val="150000"/>
              </a:lnSpc>
            </a:pPr>
            <a:r>
              <a:rPr lang="fr-CA" sz="2900" dirty="0" err="1"/>
              <a:t>Implement</a:t>
            </a:r>
            <a:r>
              <a:rPr lang="fr-CA" sz="2900" dirty="0"/>
              <a:t> an </a:t>
            </a:r>
            <a:r>
              <a:rPr lang="fr-CA" sz="2900" dirty="0" err="1"/>
              <a:t>aggressive</a:t>
            </a:r>
            <a:r>
              <a:rPr lang="fr-CA" sz="2900" dirty="0"/>
              <a:t> marketing </a:t>
            </a:r>
            <a:r>
              <a:rPr lang="fr-CA" sz="2900" dirty="0" err="1"/>
              <a:t>strategy</a:t>
            </a:r>
            <a:r>
              <a:rPr lang="fr-CA" sz="2900" dirty="0"/>
              <a:t> for </a:t>
            </a:r>
            <a:r>
              <a:rPr lang="fr-CA" sz="2900" dirty="0" err="1"/>
              <a:t>special</a:t>
            </a:r>
            <a:r>
              <a:rPr lang="fr-CA" sz="2900" dirty="0"/>
              <a:t> </a:t>
            </a:r>
            <a:r>
              <a:rPr lang="fr-CA" sz="2900" dirty="0" err="1"/>
              <a:t>storage</a:t>
            </a:r>
            <a:r>
              <a:rPr lang="fr-CA" sz="2900" dirty="0"/>
              <a:t> at $ 39.95</a:t>
            </a:r>
          </a:p>
          <a:p>
            <a:pPr>
              <a:lnSpc>
                <a:spcPct val="150000"/>
              </a:lnSpc>
            </a:pPr>
            <a:r>
              <a:rPr lang="en-US" sz="2900" dirty="0"/>
              <a:t>Motivate new and used car sellers to offer warehousing to customers who buy a car whit a by bonus</a:t>
            </a:r>
            <a:endParaRPr lang="fr-CA" sz="2900" dirty="0"/>
          </a:p>
          <a:p>
            <a:pPr>
              <a:lnSpc>
                <a:spcPct val="150000"/>
              </a:lnSpc>
            </a:pPr>
            <a:r>
              <a:rPr lang="fr-CA" sz="2900" dirty="0"/>
              <a:t>-</a:t>
            </a:r>
            <a:r>
              <a:rPr lang="en-US" sz="2900" dirty="0"/>
              <a:t>Hire one more person in parts to manage the 1000 tires more than last year</a:t>
            </a:r>
            <a:endParaRPr lang="fr-CA" sz="2900" dirty="0"/>
          </a:p>
          <a:p>
            <a:pPr marL="0" indent="0">
              <a:lnSpc>
                <a:spcPct val="150000"/>
              </a:lnSpc>
              <a:buNone/>
            </a:pPr>
            <a:r>
              <a:rPr lang="en-CA" sz="3600" dirty="0"/>
              <a:t>Sponsor: Patrice Ouellet        </a:t>
            </a:r>
            <a:r>
              <a:rPr lang="en-CA" sz="5000" dirty="0"/>
              <a:t>_________________________</a:t>
            </a:r>
          </a:p>
          <a:p>
            <a:pPr marL="0" indent="0">
              <a:lnSpc>
                <a:spcPct val="150000"/>
              </a:lnSpc>
              <a:buNone/>
            </a:pPr>
            <a:endParaRPr lang="fr-CA" dirty="0"/>
          </a:p>
        </p:txBody>
      </p:sp>
    </p:spTree>
    <p:extLst>
      <p:ext uri="{BB962C8B-B14F-4D97-AF65-F5344CB8AC3E}">
        <p14:creationId xmlns:p14="http://schemas.microsoft.com/office/powerpoint/2010/main" val="260369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45DA5-4FF7-438E-9031-F902DAC3A14F}"/>
              </a:ext>
            </a:extLst>
          </p:cNvPr>
          <p:cNvSpPr>
            <a:spLocks noGrp="1"/>
          </p:cNvSpPr>
          <p:nvPr>
            <p:ph type="title"/>
          </p:nvPr>
        </p:nvSpPr>
        <p:spPr/>
        <p:txBody>
          <a:bodyPr/>
          <a:lstStyle/>
          <a:p>
            <a:endParaRPr lang="fr-CA"/>
          </a:p>
        </p:txBody>
      </p:sp>
      <p:graphicFrame>
        <p:nvGraphicFramePr>
          <p:cNvPr id="4" name="Espace réservé du contenu 3">
            <a:extLst>
              <a:ext uri="{FF2B5EF4-FFF2-40B4-BE49-F238E27FC236}">
                <a16:creationId xmlns:a16="http://schemas.microsoft.com/office/drawing/2014/main" id="{ED1FE7CD-B241-45C6-B453-B90AC3A31C02}"/>
              </a:ext>
            </a:extLst>
          </p:cNvPr>
          <p:cNvGraphicFramePr>
            <a:graphicFrameLocks noGrp="1"/>
          </p:cNvGraphicFramePr>
          <p:nvPr>
            <p:ph idx="1"/>
            <p:extLst>
              <p:ext uri="{D42A27DB-BD31-4B8C-83A1-F6EECF244321}">
                <p14:modId xmlns:p14="http://schemas.microsoft.com/office/powerpoint/2010/main" val="3088349533"/>
              </p:ext>
            </p:extLst>
          </p:nvPr>
        </p:nvGraphicFramePr>
        <p:xfrm>
          <a:off x="606287" y="218662"/>
          <a:ext cx="10972799" cy="6322023"/>
        </p:xfrm>
        <a:graphic>
          <a:graphicData uri="http://schemas.openxmlformats.org/drawingml/2006/table">
            <a:tbl>
              <a:tblPr>
                <a:tableStyleId>{5C22544A-7EE6-4342-B048-85BDC9FD1C3A}</a:tableStyleId>
              </a:tblPr>
              <a:tblGrid>
                <a:gridCol w="838685">
                  <a:extLst>
                    <a:ext uri="{9D8B030D-6E8A-4147-A177-3AD203B41FA5}">
                      <a16:colId xmlns:a16="http://schemas.microsoft.com/office/drawing/2014/main" val="3232595260"/>
                    </a:ext>
                  </a:extLst>
                </a:gridCol>
                <a:gridCol w="3826502">
                  <a:extLst>
                    <a:ext uri="{9D8B030D-6E8A-4147-A177-3AD203B41FA5}">
                      <a16:colId xmlns:a16="http://schemas.microsoft.com/office/drawing/2014/main" val="4062688649"/>
                    </a:ext>
                  </a:extLst>
                </a:gridCol>
                <a:gridCol w="3057706">
                  <a:extLst>
                    <a:ext uri="{9D8B030D-6E8A-4147-A177-3AD203B41FA5}">
                      <a16:colId xmlns:a16="http://schemas.microsoft.com/office/drawing/2014/main" val="2804456875"/>
                    </a:ext>
                  </a:extLst>
                </a:gridCol>
                <a:gridCol w="3249906">
                  <a:extLst>
                    <a:ext uri="{9D8B030D-6E8A-4147-A177-3AD203B41FA5}">
                      <a16:colId xmlns:a16="http://schemas.microsoft.com/office/drawing/2014/main" val="3171233174"/>
                    </a:ext>
                  </a:extLst>
                </a:gridCol>
              </a:tblGrid>
              <a:tr h="377146">
                <a:tc>
                  <a:txBody>
                    <a:bodyPr/>
                    <a:lstStyle/>
                    <a:p>
                      <a:pPr algn="l" fontAlgn="b"/>
                      <a:endParaRPr lang="fr-CA" sz="1300" b="0" i="0" u="none" strike="noStrike" baseline="0" dirty="0">
                        <a:solidFill>
                          <a:schemeClr val="bg1"/>
                        </a:solidFill>
                        <a:effectLst/>
                        <a:latin typeface="Calibri" panose="020F0502020204030204" pitchFamily="34" charset="0"/>
                      </a:endParaRPr>
                    </a:p>
                  </a:txBody>
                  <a:tcPr marL="6093" marR="6093" marT="6093" marB="43867" anchor="b"/>
                </a:tc>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3240523670"/>
                  </a:ext>
                </a:extLst>
              </a:tr>
              <a:tr h="377146">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endParaRPr lang="fr-CA" sz="1300" b="1"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800" b="1" u="none" strike="noStrike" dirty="0">
                          <a:effectLst/>
                        </a:rPr>
                        <a:t>TO DO</a:t>
                      </a:r>
                      <a:endParaRPr lang="fr-CA" sz="1800" b="1"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47636924"/>
                  </a:ext>
                </a:extLst>
              </a:tr>
              <a:tr h="255210">
                <a:tc>
                  <a:txBody>
                    <a:bodyPr/>
                    <a:lstStyle/>
                    <a:p>
                      <a:pPr algn="l" fontAlgn="b"/>
                      <a:endParaRPr lang="fr-CA" sz="13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endParaRPr lang="fr-CA" sz="13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361807922"/>
                  </a:ext>
                </a:extLst>
              </a:tr>
              <a:tr h="377146">
                <a:tc>
                  <a:txBody>
                    <a:bodyPr/>
                    <a:lstStyle/>
                    <a:p>
                      <a:pPr algn="l" fontAlgn="b"/>
                      <a:endParaRPr lang="fr-CA" sz="13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800" b="1" u="none" strike="noStrike">
                          <a:effectLst/>
                        </a:rPr>
                        <a:t>Task</a:t>
                      </a:r>
                      <a:endParaRPr lang="fr-CA" sz="1800" b="1"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800" b="1" u="none" strike="noStrike">
                          <a:effectLst/>
                        </a:rPr>
                        <a:t>Who</a:t>
                      </a:r>
                      <a:endParaRPr lang="fr-CA" sz="1800" b="1"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800" b="1" u="none" strike="noStrike" dirty="0" err="1">
                          <a:effectLst/>
                        </a:rPr>
                        <a:t>When</a:t>
                      </a:r>
                      <a:endParaRPr lang="fr-CA" sz="1800" b="1" i="0" u="none" strike="noStrike" dirty="0">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1167431623"/>
                  </a:ext>
                </a:extLst>
              </a:tr>
              <a:tr h="451131">
                <a:tc>
                  <a:txBody>
                    <a:bodyPr/>
                    <a:lstStyle/>
                    <a:p>
                      <a:pPr algn="ctr" fontAlgn="b"/>
                      <a:r>
                        <a:rPr lang="fr-CA" sz="1400" u="none" strike="noStrike" dirty="0">
                          <a:effectLst/>
                        </a:rPr>
                        <a:t>1</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en-US" sz="1400" u="none" strike="noStrike">
                          <a:effectLst/>
                        </a:rPr>
                        <a:t>Meeting 2 times a week</a:t>
                      </a:r>
                      <a:endParaRPr lang="en-US"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GM and directors</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dirty="0">
                          <a:effectLst/>
                        </a:rPr>
                        <a:t>Tuesday and Thursday</a:t>
                      </a:r>
                      <a:endParaRPr lang="fr-CA" sz="1400" b="0" i="0" u="none" strike="noStrike" dirty="0">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3757633683"/>
                  </a:ext>
                </a:extLst>
              </a:tr>
              <a:tr h="451131">
                <a:tc>
                  <a:txBody>
                    <a:bodyPr/>
                    <a:lstStyle/>
                    <a:p>
                      <a:pPr algn="ctr" fontAlgn="b"/>
                      <a:r>
                        <a:rPr lang="fr-CA" sz="1400" u="none" strike="noStrike" dirty="0">
                          <a:effectLst/>
                        </a:rPr>
                        <a:t>2</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BDC Renovations</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Service manager and GM</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dirty="0" err="1">
                          <a:effectLst/>
                        </a:rPr>
                        <a:t>august</a:t>
                      </a:r>
                      <a:r>
                        <a:rPr lang="fr-CA" sz="1400" u="none" strike="noStrike" dirty="0">
                          <a:effectLst/>
                        </a:rPr>
                        <a:t> 25</a:t>
                      </a:r>
                      <a:endParaRPr lang="fr-CA" sz="1400" b="0" i="0" u="none" strike="noStrike" dirty="0">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4235772049"/>
                  </a:ext>
                </a:extLst>
              </a:tr>
              <a:tr h="451131">
                <a:tc>
                  <a:txBody>
                    <a:bodyPr/>
                    <a:lstStyle/>
                    <a:p>
                      <a:pPr algn="ctr" fontAlgn="b"/>
                      <a:r>
                        <a:rPr lang="fr-CA" sz="1400" u="none" strike="noStrike" dirty="0">
                          <a:effectLst/>
                        </a:rPr>
                        <a:t>3</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Warehousing Agreement</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dirty="0">
                          <a:effectLst/>
                        </a:rPr>
                        <a:t>Parts manager</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august 1</a:t>
                      </a:r>
                      <a:endParaRPr lang="fr-CA" sz="14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4095284588"/>
                  </a:ext>
                </a:extLst>
              </a:tr>
              <a:tr h="451131">
                <a:tc>
                  <a:txBody>
                    <a:bodyPr/>
                    <a:lstStyle/>
                    <a:p>
                      <a:pPr algn="ctr" fontAlgn="b"/>
                      <a:r>
                        <a:rPr lang="fr-CA" sz="1400" u="none" strike="noStrike" dirty="0">
                          <a:effectLst/>
                        </a:rPr>
                        <a:t>4</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bonus for sales peoples </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dirty="0">
                          <a:effectLst/>
                        </a:rPr>
                        <a:t>Sales Manager</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July 1</a:t>
                      </a:r>
                      <a:endParaRPr lang="fr-CA" sz="14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1274395436"/>
                  </a:ext>
                </a:extLst>
              </a:tr>
              <a:tr h="451131">
                <a:tc>
                  <a:txBody>
                    <a:bodyPr/>
                    <a:lstStyle/>
                    <a:p>
                      <a:pPr algn="ctr" fontAlgn="b"/>
                      <a:r>
                        <a:rPr lang="fr-CA" sz="1400" u="none" strike="noStrike" dirty="0">
                          <a:effectLst/>
                        </a:rPr>
                        <a:t>5</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Buy fourniture</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GM and Service manager</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July 1</a:t>
                      </a:r>
                      <a:endParaRPr lang="fr-CA" sz="14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956695880"/>
                  </a:ext>
                </a:extLst>
              </a:tr>
              <a:tr h="451131">
                <a:tc>
                  <a:txBody>
                    <a:bodyPr/>
                    <a:lstStyle/>
                    <a:p>
                      <a:pPr algn="ctr" fontAlgn="b"/>
                      <a:r>
                        <a:rPr lang="fr-CA" sz="1400" u="none" strike="noStrike" dirty="0">
                          <a:effectLst/>
                        </a:rPr>
                        <a:t>6</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dirty="0">
                          <a:effectLst/>
                        </a:rPr>
                        <a:t>Weekly Parts Manager meeting</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GM and Parts manager</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Weekly</a:t>
                      </a:r>
                      <a:endParaRPr lang="fr-CA" sz="14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3393764772"/>
                  </a:ext>
                </a:extLst>
              </a:tr>
              <a:tr h="451131">
                <a:tc>
                  <a:txBody>
                    <a:bodyPr/>
                    <a:lstStyle/>
                    <a:p>
                      <a:pPr algn="ctr" fontAlgn="b"/>
                      <a:r>
                        <a:rPr lang="fr-CA" sz="1400" u="none" strike="noStrike" dirty="0">
                          <a:effectLst/>
                        </a:rPr>
                        <a:t>7</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Weekly Service Manager meeting</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GM and Service manager</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Daily</a:t>
                      </a:r>
                      <a:endParaRPr lang="fr-CA" sz="14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2060456366"/>
                  </a:ext>
                </a:extLst>
              </a:tr>
              <a:tr h="577449">
                <a:tc>
                  <a:txBody>
                    <a:bodyPr/>
                    <a:lstStyle/>
                    <a:p>
                      <a:pPr algn="ctr" fontAlgn="b"/>
                      <a:r>
                        <a:rPr lang="fr-CA" sz="1400" u="none" strike="noStrike" dirty="0">
                          <a:effectLst/>
                        </a:rPr>
                        <a:t>8</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en-US" sz="1400" u="none" strike="noStrike" dirty="0">
                          <a:effectLst/>
                        </a:rPr>
                        <a:t>bonus for sales service advisors</a:t>
                      </a:r>
                      <a:endParaRPr lang="en-US"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GM and Service manager</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august 1</a:t>
                      </a:r>
                      <a:endParaRPr lang="fr-CA" sz="14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2529486591"/>
                  </a:ext>
                </a:extLst>
              </a:tr>
              <a:tr h="748878">
                <a:tc>
                  <a:txBody>
                    <a:bodyPr/>
                    <a:lstStyle/>
                    <a:p>
                      <a:pPr algn="ctr" fontAlgn="b"/>
                      <a:r>
                        <a:rPr lang="fr-CA" sz="1400" u="none" strike="noStrike" dirty="0">
                          <a:effectLst/>
                        </a:rPr>
                        <a:t>9</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rtl="0" fontAlgn="b"/>
                      <a:r>
                        <a:rPr lang="en-US" sz="1400" u="none" strike="noStrike">
                          <a:effectLst/>
                        </a:rPr>
                        <a:t>Set up a clear procedure for measuring tire wear</a:t>
                      </a:r>
                      <a:endParaRPr lang="en-US"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Service manager</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september 1</a:t>
                      </a:r>
                      <a:endParaRPr lang="fr-CA" sz="1400" b="0" i="0" u="none" strike="noStrike">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3784557299"/>
                  </a:ext>
                </a:extLst>
              </a:tr>
              <a:tr h="451131">
                <a:tc>
                  <a:txBody>
                    <a:bodyPr/>
                    <a:lstStyle/>
                    <a:p>
                      <a:pPr algn="ctr" fontAlgn="b"/>
                      <a:r>
                        <a:rPr lang="fr-CA" sz="1400" u="none" strike="noStrike" dirty="0">
                          <a:effectLst/>
                        </a:rPr>
                        <a:t>10</a:t>
                      </a:r>
                      <a:endParaRPr lang="fr-CA" sz="1400" b="0" i="0" u="none" strike="noStrike" dirty="0">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Measure results in November</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a:effectLst/>
                        </a:rPr>
                        <a:t>All teem</a:t>
                      </a:r>
                      <a:endParaRPr lang="fr-CA" sz="1400" b="0" i="0" u="none" strike="noStrike">
                        <a:solidFill>
                          <a:srgbClr val="000000"/>
                        </a:solidFill>
                        <a:effectLst/>
                        <a:latin typeface="Calibri" panose="020F0502020204030204" pitchFamily="34" charset="0"/>
                      </a:endParaRPr>
                    </a:p>
                  </a:txBody>
                  <a:tcPr marL="6093" marR="6093" marT="6093" marB="43867" anchor="b"/>
                </a:tc>
                <a:tc>
                  <a:txBody>
                    <a:bodyPr/>
                    <a:lstStyle/>
                    <a:p>
                      <a:pPr algn="l" fontAlgn="b"/>
                      <a:r>
                        <a:rPr lang="fr-CA" sz="1400" u="none" strike="noStrike" dirty="0" err="1">
                          <a:effectLst/>
                        </a:rPr>
                        <a:t>november</a:t>
                      </a:r>
                      <a:r>
                        <a:rPr lang="fr-CA" sz="1400" u="none" strike="noStrike" dirty="0">
                          <a:effectLst/>
                        </a:rPr>
                        <a:t> 1</a:t>
                      </a:r>
                      <a:endParaRPr lang="fr-CA" sz="1400" b="0" i="0" u="none" strike="noStrike" dirty="0">
                        <a:solidFill>
                          <a:srgbClr val="000000"/>
                        </a:solidFill>
                        <a:effectLst/>
                        <a:latin typeface="Calibri" panose="020F0502020204030204" pitchFamily="34" charset="0"/>
                      </a:endParaRPr>
                    </a:p>
                  </a:txBody>
                  <a:tcPr marL="6093" marR="6093" marT="6093" marB="43867" anchor="b"/>
                </a:tc>
                <a:extLst>
                  <a:ext uri="{0D108BD9-81ED-4DB2-BD59-A6C34878D82A}">
                    <a16:rowId xmlns:a16="http://schemas.microsoft.com/office/drawing/2014/main" val="1835502430"/>
                  </a:ext>
                </a:extLst>
              </a:tr>
            </a:tbl>
          </a:graphicData>
        </a:graphic>
      </p:graphicFrame>
    </p:spTree>
    <p:extLst>
      <p:ext uri="{BB962C8B-B14F-4D97-AF65-F5344CB8AC3E}">
        <p14:creationId xmlns:p14="http://schemas.microsoft.com/office/powerpoint/2010/main" val="348567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Synopsis</a:t>
            </a:r>
            <a:endParaRPr lang="fr-CA" sz="4000" dirty="0"/>
          </a:p>
        </p:txBody>
      </p:sp>
      <p:sp>
        <p:nvSpPr>
          <p:cNvPr id="3" name="Espace réservé du contenu 2"/>
          <p:cNvSpPr>
            <a:spLocks noGrp="1"/>
          </p:cNvSpPr>
          <p:nvPr>
            <p:ph idx="1"/>
          </p:nvPr>
        </p:nvSpPr>
        <p:spPr>
          <a:xfrm>
            <a:off x="845127" y="1285462"/>
            <a:ext cx="10515600" cy="4894676"/>
          </a:xfrm>
        </p:spPr>
        <p:txBody>
          <a:bodyPr>
            <a:normAutofit/>
          </a:bodyPr>
          <a:lstStyle/>
          <a:p>
            <a:pPr>
              <a:lnSpc>
                <a:spcPct val="150000"/>
              </a:lnSpc>
            </a:pPr>
            <a:r>
              <a:rPr lang="en-US" dirty="0"/>
              <a:t>Overall, the department is doing well. The biggest challenge will be maintaining the pace with the interviews at 16,000km. The team spirit is good and people are motivated to succeed. There are only a few training sessions with the BDC.</a:t>
            </a:r>
          </a:p>
          <a:p>
            <a:pPr>
              <a:lnSpc>
                <a:spcPct val="150000"/>
              </a:lnSpc>
            </a:pPr>
            <a:r>
              <a:rPr lang="en-US" dirty="0"/>
              <a:t>The managers are performing and experienced, they have a taste for success. Just to maintain motivation and we will be successful.</a:t>
            </a:r>
          </a:p>
          <a:p>
            <a:pPr>
              <a:lnSpc>
                <a:spcPct val="150000"/>
              </a:lnSpc>
            </a:pPr>
            <a:r>
              <a:rPr lang="en-US" dirty="0"/>
              <a:t>We need to increase the $ per RO and increase profitability</a:t>
            </a:r>
          </a:p>
        </p:txBody>
      </p:sp>
    </p:spTree>
    <p:extLst>
      <p:ext uri="{BB962C8B-B14F-4D97-AF65-F5344CB8AC3E}">
        <p14:creationId xmlns:p14="http://schemas.microsoft.com/office/powerpoint/2010/main" val="101622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76">
            <a:extLst>
              <a:ext uri="{FF2B5EF4-FFF2-40B4-BE49-F238E27FC236}">
                <a16:creationId xmlns:a16="http://schemas.microsoft.com/office/drawing/2014/main" id="{6825FEA0-D3B5-4B1E-B949-BFAF5EFEBF62}"/>
              </a:ext>
            </a:extLst>
          </p:cNvPr>
          <p:cNvGrpSpPr/>
          <p:nvPr/>
        </p:nvGrpSpPr>
        <p:grpSpPr>
          <a:xfrm>
            <a:off x="1823050" y="968999"/>
            <a:ext cx="7649423" cy="4890264"/>
            <a:chOff x="0" y="-743638"/>
            <a:chExt cx="8156937" cy="5517120"/>
          </a:xfrm>
        </p:grpSpPr>
        <p:pic>
          <p:nvPicPr>
            <p:cNvPr id="5" name="Picture 926">
              <a:extLst>
                <a:ext uri="{FF2B5EF4-FFF2-40B4-BE49-F238E27FC236}">
                  <a16:creationId xmlns:a16="http://schemas.microsoft.com/office/drawing/2014/main" id="{2F961FBC-0703-4601-A856-0FE0F717527C}"/>
                </a:ext>
              </a:extLst>
            </p:cNvPr>
            <p:cNvPicPr/>
            <p:nvPr/>
          </p:nvPicPr>
          <p:blipFill>
            <a:blip r:embed="rId2"/>
            <a:stretch>
              <a:fillRect/>
            </a:stretch>
          </p:blipFill>
          <p:spPr>
            <a:xfrm>
              <a:off x="319466" y="1438113"/>
              <a:ext cx="5068825" cy="2740152"/>
            </a:xfrm>
            <a:prstGeom prst="rect">
              <a:avLst/>
            </a:prstGeom>
          </p:spPr>
        </p:pic>
        <p:sp>
          <p:nvSpPr>
            <p:cNvPr id="6" name="Shape 59">
              <a:extLst>
                <a:ext uri="{FF2B5EF4-FFF2-40B4-BE49-F238E27FC236}">
                  <a16:creationId xmlns:a16="http://schemas.microsoft.com/office/drawing/2014/main" id="{C7671EB4-3E66-4BA9-AC64-AC1F356D7E55}"/>
                </a:ext>
              </a:extLst>
            </p:cNvPr>
            <p:cNvSpPr/>
            <p:nvPr/>
          </p:nvSpPr>
          <p:spPr>
            <a:xfrm>
              <a:off x="1385787" y="2268188"/>
              <a:ext cx="710997" cy="710997"/>
            </a:xfrm>
            <a:custGeom>
              <a:avLst/>
              <a:gdLst/>
              <a:ahLst/>
              <a:cxnLst/>
              <a:rect l="0" t="0" r="0" b="0"/>
              <a:pathLst>
                <a:path w="710997" h="710997">
                  <a:moveTo>
                    <a:pt x="355498" y="0"/>
                  </a:moveTo>
                  <a:cubicBezTo>
                    <a:pt x="551841" y="0"/>
                    <a:pt x="710997" y="159157"/>
                    <a:pt x="710997" y="355498"/>
                  </a:cubicBezTo>
                  <a:cubicBezTo>
                    <a:pt x="710997" y="551828"/>
                    <a:pt x="551841" y="710997"/>
                    <a:pt x="355498" y="710997"/>
                  </a:cubicBezTo>
                  <a:cubicBezTo>
                    <a:pt x="159156" y="710997"/>
                    <a:pt x="0" y="551828"/>
                    <a:pt x="0" y="355498"/>
                  </a:cubicBezTo>
                  <a:cubicBezTo>
                    <a:pt x="0" y="159157"/>
                    <a:pt x="159156" y="0"/>
                    <a:pt x="355498" y="0"/>
                  </a:cubicBez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7" name="Shape 60">
              <a:extLst>
                <a:ext uri="{FF2B5EF4-FFF2-40B4-BE49-F238E27FC236}">
                  <a16:creationId xmlns:a16="http://schemas.microsoft.com/office/drawing/2014/main" id="{4A3D9807-8124-4056-9D7F-5394BEEDA491}"/>
                </a:ext>
              </a:extLst>
            </p:cNvPr>
            <p:cNvSpPr/>
            <p:nvPr/>
          </p:nvSpPr>
          <p:spPr>
            <a:xfrm>
              <a:off x="1479929" y="2573950"/>
              <a:ext cx="522834" cy="164338"/>
            </a:xfrm>
            <a:custGeom>
              <a:avLst/>
              <a:gdLst/>
              <a:ahLst/>
              <a:cxnLst/>
              <a:rect l="0" t="0" r="0" b="0"/>
              <a:pathLst>
                <a:path w="522834" h="164338">
                  <a:moveTo>
                    <a:pt x="510451" y="161696"/>
                  </a:moveTo>
                  <a:lnTo>
                    <a:pt x="478638" y="164274"/>
                  </a:lnTo>
                  <a:lnTo>
                    <a:pt x="478638" y="158686"/>
                  </a:lnTo>
                  <a:cubicBezTo>
                    <a:pt x="478638" y="131178"/>
                    <a:pt x="456324" y="108877"/>
                    <a:pt x="428816" y="108877"/>
                  </a:cubicBezTo>
                  <a:cubicBezTo>
                    <a:pt x="401295" y="108877"/>
                    <a:pt x="378993" y="131178"/>
                    <a:pt x="378993" y="158686"/>
                  </a:cubicBezTo>
                  <a:lnTo>
                    <a:pt x="378993" y="164338"/>
                  </a:lnTo>
                  <a:lnTo>
                    <a:pt x="153060" y="164338"/>
                  </a:lnTo>
                  <a:lnTo>
                    <a:pt x="153060" y="158686"/>
                  </a:lnTo>
                  <a:cubicBezTo>
                    <a:pt x="153060" y="131178"/>
                    <a:pt x="130759" y="108877"/>
                    <a:pt x="103251" y="108877"/>
                  </a:cubicBezTo>
                  <a:cubicBezTo>
                    <a:pt x="75730" y="108877"/>
                    <a:pt x="53429" y="131178"/>
                    <a:pt x="53429" y="158686"/>
                  </a:cubicBezTo>
                  <a:lnTo>
                    <a:pt x="53429" y="164338"/>
                  </a:lnTo>
                  <a:lnTo>
                    <a:pt x="13056" y="164338"/>
                  </a:lnTo>
                  <a:cubicBezTo>
                    <a:pt x="9106" y="163652"/>
                    <a:pt x="5715" y="161506"/>
                    <a:pt x="2997" y="157861"/>
                  </a:cubicBezTo>
                  <a:cubicBezTo>
                    <a:pt x="2756" y="157518"/>
                    <a:pt x="1334" y="140805"/>
                    <a:pt x="76" y="124739"/>
                  </a:cubicBezTo>
                  <a:cubicBezTo>
                    <a:pt x="0" y="123761"/>
                    <a:pt x="4699" y="119418"/>
                    <a:pt x="4623" y="118427"/>
                  </a:cubicBezTo>
                  <a:cubicBezTo>
                    <a:pt x="4420" y="109017"/>
                    <a:pt x="4572" y="100114"/>
                    <a:pt x="5182" y="91338"/>
                  </a:cubicBezTo>
                  <a:lnTo>
                    <a:pt x="7569" y="69875"/>
                  </a:lnTo>
                  <a:cubicBezTo>
                    <a:pt x="7861" y="68047"/>
                    <a:pt x="8153" y="66218"/>
                    <a:pt x="8484" y="64376"/>
                  </a:cubicBezTo>
                  <a:cubicBezTo>
                    <a:pt x="9741" y="57264"/>
                    <a:pt x="15392" y="54178"/>
                    <a:pt x="22162" y="53124"/>
                  </a:cubicBezTo>
                  <a:lnTo>
                    <a:pt x="75959" y="48222"/>
                  </a:lnTo>
                  <a:cubicBezTo>
                    <a:pt x="114338" y="21234"/>
                    <a:pt x="142583" y="7315"/>
                    <a:pt x="189243" y="2743"/>
                  </a:cubicBezTo>
                  <a:cubicBezTo>
                    <a:pt x="217246" y="0"/>
                    <a:pt x="268262" y="1524"/>
                    <a:pt x="299834" y="5245"/>
                  </a:cubicBezTo>
                  <a:cubicBezTo>
                    <a:pt x="310731" y="6528"/>
                    <a:pt x="320434" y="9957"/>
                    <a:pt x="329832" y="15507"/>
                  </a:cubicBezTo>
                  <a:lnTo>
                    <a:pt x="380454" y="45428"/>
                  </a:lnTo>
                  <a:cubicBezTo>
                    <a:pt x="387147" y="49213"/>
                    <a:pt x="393840" y="51549"/>
                    <a:pt x="400533" y="53581"/>
                  </a:cubicBezTo>
                  <a:lnTo>
                    <a:pt x="486321" y="68681"/>
                  </a:lnTo>
                  <a:cubicBezTo>
                    <a:pt x="495554" y="71183"/>
                    <a:pt x="503771" y="74181"/>
                    <a:pt x="510337" y="78003"/>
                  </a:cubicBezTo>
                  <a:cubicBezTo>
                    <a:pt x="514693" y="80912"/>
                    <a:pt x="516649" y="84328"/>
                    <a:pt x="517487" y="88214"/>
                  </a:cubicBezTo>
                  <a:lnTo>
                    <a:pt x="517588" y="106388"/>
                  </a:lnTo>
                  <a:cubicBezTo>
                    <a:pt x="517398" y="110693"/>
                    <a:pt x="517246" y="110236"/>
                    <a:pt x="516674" y="116154"/>
                  </a:cubicBezTo>
                  <a:lnTo>
                    <a:pt x="521233" y="119367"/>
                  </a:lnTo>
                  <a:cubicBezTo>
                    <a:pt x="522427" y="121514"/>
                    <a:pt x="522834" y="124244"/>
                    <a:pt x="522554" y="127457"/>
                  </a:cubicBezTo>
                  <a:lnTo>
                    <a:pt x="521094" y="151181"/>
                  </a:lnTo>
                  <a:cubicBezTo>
                    <a:pt x="520345" y="156654"/>
                    <a:pt x="516268" y="160655"/>
                    <a:pt x="510451" y="161696"/>
                  </a:cubicBezTo>
                  <a:close/>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sp>
          <p:nvSpPr>
            <p:cNvPr id="8" name="Shape 61">
              <a:extLst>
                <a:ext uri="{FF2B5EF4-FFF2-40B4-BE49-F238E27FC236}">
                  <a16:creationId xmlns:a16="http://schemas.microsoft.com/office/drawing/2014/main" id="{1C59E7FD-AB09-47C6-A3AB-0B28A4A4A6A5}"/>
                </a:ext>
              </a:extLst>
            </p:cNvPr>
            <p:cNvSpPr/>
            <p:nvPr/>
          </p:nvSpPr>
          <p:spPr>
            <a:xfrm>
              <a:off x="1875089" y="2699629"/>
              <a:ext cx="67310" cy="67297"/>
            </a:xfrm>
            <a:custGeom>
              <a:avLst/>
              <a:gdLst/>
              <a:ahLst/>
              <a:cxnLst/>
              <a:rect l="0" t="0" r="0" b="0"/>
              <a:pathLst>
                <a:path w="67310" h="67297">
                  <a:moveTo>
                    <a:pt x="67310" y="33655"/>
                  </a:moveTo>
                  <a:cubicBezTo>
                    <a:pt x="67310" y="15062"/>
                    <a:pt x="52235" y="0"/>
                    <a:pt x="33655" y="0"/>
                  </a:cubicBezTo>
                  <a:cubicBezTo>
                    <a:pt x="15062" y="0"/>
                    <a:pt x="0" y="15062"/>
                    <a:pt x="0" y="33655"/>
                  </a:cubicBezTo>
                  <a:cubicBezTo>
                    <a:pt x="0" y="52235"/>
                    <a:pt x="15062" y="67297"/>
                    <a:pt x="33655" y="67297"/>
                  </a:cubicBezTo>
                  <a:cubicBezTo>
                    <a:pt x="52235" y="67297"/>
                    <a:pt x="67310" y="52235"/>
                    <a:pt x="67310" y="33655"/>
                  </a:cubicBezTo>
                  <a:close/>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sp>
          <p:nvSpPr>
            <p:cNvPr id="9" name="Shape 62">
              <a:extLst>
                <a:ext uri="{FF2B5EF4-FFF2-40B4-BE49-F238E27FC236}">
                  <a16:creationId xmlns:a16="http://schemas.microsoft.com/office/drawing/2014/main" id="{BFDBE2D9-621D-4883-AF90-34D5F231CC78}"/>
                </a:ext>
              </a:extLst>
            </p:cNvPr>
            <p:cNvSpPr/>
            <p:nvPr/>
          </p:nvSpPr>
          <p:spPr>
            <a:xfrm>
              <a:off x="1549042" y="2699629"/>
              <a:ext cx="67297" cy="67297"/>
            </a:xfrm>
            <a:custGeom>
              <a:avLst/>
              <a:gdLst/>
              <a:ahLst/>
              <a:cxnLst/>
              <a:rect l="0" t="0" r="0" b="0"/>
              <a:pathLst>
                <a:path w="67297" h="67297">
                  <a:moveTo>
                    <a:pt x="67297" y="33655"/>
                  </a:moveTo>
                  <a:cubicBezTo>
                    <a:pt x="67297" y="15062"/>
                    <a:pt x="52235" y="0"/>
                    <a:pt x="33655" y="0"/>
                  </a:cubicBezTo>
                  <a:cubicBezTo>
                    <a:pt x="15062" y="0"/>
                    <a:pt x="0" y="15062"/>
                    <a:pt x="0" y="33655"/>
                  </a:cubicBezTo>
                  <a:cubicBezTo>
                    <a:pt x="0" y="52235"/>
                    <a:pt x="15062" y="67297"/>
                    <a:pt x="33655" y="67297"/>
                  </a:cubicBezTo>
                  <a:cubicBezTo>
                    <a:pt x="52235" y="67297"/>
                    <a:pt x="67297" y="52235"/>
                    <a:pt x="67297" y="33655"/>
                  </a:cubicBezTo>
                  <a:close/>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sp>
          <p:nvSpPr>
            <p:cNvPr id="10" name="Shape 63">
              <a:extLst>
                <a:ext uri="{FF2B5EF4-FFF2-40B4-BE49-F238E27FC236}">
                  <a16:creationId xmlns:a16="http://schemas.microsoft.com/office/drawing/2014/main" id="{86B8AC79-D31A-4C83-8E3B-68ACB22181C5}"/>
                </a:ext>
              </a:extLst>
            </p:cNvPr>
            <p:cNvSpPr/>
            <p:nvPr/>
          </p:nvSpPr>
          <p:spPr>
            <a:xfrm>
              <a:off x="1938500" y="2599477"/>
              <a:ext cx="24905" cy="24905"/>
            </a:xfrm>
            <a:custGeom>
              <a:avLst/>
              <a:gdLst/>
              <a:ahLst/>
              <a:cxnLst/>
              <a:rect l="0" t="0" r="0" b="0"/>
              <a:pathLst>
                <a:path w="24905" h="24905">
                  <a:moveTo>
                    <a:pt x="0" y="12459"/>
                  </a:moveTo>
                  <a:cubicBezTo>
                    <a:pt x="0" y="19329"/>
                    <a:pt x="5575" y="24905"/>
                    <a:pt x="12459" y="24905"/>
                  </a:cubicBezTo>
                  <a:cubicBezTo>
                    <a:pt x="19329" y="24905"/>
                    <a:pt x="24905" y="19329"/>
                    <a:pt x="24905" y="12459"/>
                  </a:cubicBezTo>
                  <a:cubicBezTo>
                    <a:pt x="24905" y="5575"/>
                    <a:pt x="19329" y="0"/>
                    <a:pt x="12459" y="0"/>
                  </a:cubicBezTo>
                  <a:cubicBezTo>
                    <a:pt x="5575" y="0"/>
                    <a:pt x="0" y="5575"/>
                    <a:pt x="0" y="12459"/>
                  </a:cubicBezTo>
                  <a:close/>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sp>
          <p:nvSpPr>
            <p:cNvPr id="11" name="Shape 64">
              <a:extLst>
                <a:ext uri="{FF2B5EF4-FFF2-40B4-BE49-F238E27FC236}">
                  <a16:creationId xmlns:a16="http://schemas.microsoft.com/office/drawing/2014/main" id="{83867857-645C-4F87-8E08-5D9AC0C910C4}"/>
                </a:ext>
              </a:extLst>
            </p:cNvPr>
            <p:cNvSpPr/>
            <p:nvPr/>
          </p:nvSpPr>
          <p:spPr>
            <a:xfrm>
              <a:off x="1516543" y="2488593"/>
              <a:ext cx="407962" cy="126517"/>
            </a:xfrm>
            <a:custGeom>
              <a:avLst/>
              <a:gdLst/>
              <a:ahLst/>
              <a:cxnLst/>
              <a:rect l="0" t="0" r="0" b="0"/>
              <a:pathLst>
                <a:path w="407962" h="126517">
                  <a:moveTo>
                    <a:pt x="385242" y="126517"/>
                  </a:moveTo>
                  <a:cubicBezTo>
                    <a:pt x="398234" y="123673"/>
                    <a:pt x="407962" y="112141"/>
                    <a:pt x="407962" y="98298"/>
                  </a:cubicBezTo>
                  <a:cubicBezTo>
                    <a:pt x="407962" y="82334"/>
                    <a:pt x="395021" y="69393"/>
                    <a:pt x="379057" y="69393"/>
                  </a:cubicBezTo>
                  <a:cubicBezTo>
                    <a:pt x="373100" y="69393"/>
                    <a:pt x="367563" y="71196"/>
                    <a:pt x="362966" y="74282"/>
                  </a:cubicBezTo>
                  <a:cubicBezTo>
                    <a:pt x="361810" y="64529"/>
                    <a:pt x="353606" y="56934"/>
                    <a:pt x="343535" y="56934"/>
                  </a:cubicBezTo>
                  <a:cubicBezTo>
                    <a:pt x="342455" y="56934"/>
                    <a:pt x="341427" y="57086"/>
                    <a:pt x="340398" y="57252"/>
                  </a:cubicBezTo>
                  <a:cubicBezTo>
                    <a:pt x="340970" y="54305"/>
                    <a:pt x="341287" y="51257"/>
                    <a:pt x="341287" y="48146"/>
                  </a:cubicBezTo>
                  <a:cubicBezTo>
                    <a:pt x="341287" y="21552"/>
                    <a:pt x="319735" y="0"/>
                    <a:pt x="293154" y="0"/>
                  </a:cubicBezTo>
                  <a:cubicBezTo>
                    <a:pt x="270243" y="0"/>
                    <a:pt x="251117" y="16015"/>
                    <a:pt x="246253" y="37440"/>
                  </a:cubicBezTo>
                  <a:cubicBezTo>
                    <a:pt x="243688" y="36144"/>
                    <a:pt x="240830" y="35344"/>
                    <a:pt x="237769" y="35344"/>
                  </a:cubicBezTo>
                  <a:cubicBezTo>
                    <a:pt x="236245" y="35344"/>
                    <a:pt x="234785" y="35573"/>
                    <a:pt x="233363" y="35916"/>
                  </a:cubicBezTo>
                  <a:cubicBezTo>
                    <a:pt x="232880" y="21234"/>
                    <a:pt x="220904" y="9461"/>
                    <a:pt x="206108" y="9461"/>
                  </a:cubicBezTo>
                  <a:cubicBezTo>
                    <a:pt x="191021" y="9461"/>
                    <a:pt x="178778" y="21704"/>
                    <a:pt x="178778" y="36792"/>
                  </a:cubicBezTo>
                  <a:cubicBezTo>
                    <a:pt x="178778" y="38799"/>
                    <a:pt x="179019" y="40742"/>
                    <a:pt x="179426" y="42621"/>
                  </a:cubicBezTo>
                  <a:cubicBezTo>
                    <a:pt x="179210" y="42621"/>
                    <a:pt x="179007" y="42558"/>
                    <a:pt x="178778" y="42558"/>
                  </a:cubicBezTo>
                  <a:cubicBezTo>
                    <a:pt x="174142" y="42558"/>
                    <a:pt x="169736" y="43498"/>
                    <a:pt x="165722" y="45187"/>
                  </a:cubicBezTo>
                  <a:cubicBezTo>
                    <a:pt x="166078" y="43866"/>
                    <a:pt x="166319" y="42507"/>
                    <a:pt x="166319" y="41085"/>
                  </a:cubicBezTo>
                  <a:cubicBezTo>
                    <a:pt x="166319" y="32334"/>
                    <a:pt x="159233" y="25235"/>
                    <a:pt x="150470" y="25235"/>
                  </a:cubicBezTo>
                  <a:cubicBezTo>
                    <a:pt x="141719" y="25235"/>
                    <a:pt x="134620" y="32334"/>
                    <a:pt x="134620" y="41085"/>
                  </a:cubicBezTo>
                  <a:cubicBezTo>
                    <a:pt x="134620" y="44818"/>
                    <a:pt x="135966" y="48209"/>
                    <a:pt x="138138" y="50927"/>
                  </a:cubicBezTo>
                  <a:cubicBezTo>
                    <a:pt x="138049" y="51016"/>
                    <a:pt x="137973" y="51118"/>
                    <a:pt x="137897" y="51206"/>
                  </a:cubicBezTo>
                  <a:cubicBezTo>
                    <a:pt x="134823" y="49289"/>
                    <a:pt x="131229" y="48146"/>
                    <a:pt x="127343" y="48146"/>
                  </a:cubicBezTo>
                  <a:cubicBezTo>
                    <a:pt x="116268" y="48146"/>
                    <a:pt x="107290" y="57125"/>
                    <a:pt x="107290" y="68199"/>
                  </a:cubicBezTo>
                  <a:cubicBezTo>
                    <a:pt x="107290" y="71755"/>
                    <a:pt x="108293" y="75057"/>
                    <a:pt x="109918" y="77953"/>
                  </a:cubicBezTo>
                  <a:cubicBezTo>
                    <a:pt x="108191" y="78092"/>
                    <a:pt x="106528" y="78423"/>
                    <a:pt x="104927" y="78930"/>
                  </a:cubicBezTo>
                  <a:cubicBezTo>
                    <a:pt x="101778" y="73266"/>
                    <a:pt x="95821" y="69393"/>
                    <a:pt x="88887" y="69393"/>
                  </a:cubicBezTo>
                  <a:cubicBezTo>
                    <a:pt x="83744" y="69393"/>
                    <a:pt x="79096" y="71514"/>
                    <a:pt x="75755" y="74930"/>
                  </a:cubicBezTo>
                  <a:cubicBezTo>
                    <a:pt x="71450" y="64008"/>
                    <a:pt x="60858" y="56248"/>
                    <a:pt x="48412" y="56248"/>
                  </a:cubicBezTo>
                  <a:cubicBezTo>
                    <a:pt x="32156" y="56248"/>
                    <a:pt x="18974" y="69431"/>
                    <a:pt x="18974" y="85687"/>
                  </a:cubicBezTo>
                  <a:cubicBezTo>
                    <a:pt x="18974" y="89129"/>
                    <a:pt x="19685" y="92393"/>
                    <a:pt x="20764" y="95466"/>
                  </a:cubicBezTo>
                  <a:cubicBezTo>
                    <a:pt x="9042" y="97155"/>
                    <a:pt x="0" y="107137"/>
                    <a:pt x="0" y="119329"/>
                  </a:cubicBezTo>
                  <a:cubicBezTo>
                    <a:pt x="0" y="119990"/>
                    <a:pt x="140" y="120625"/>
                    <a:pt x="190" y="121272"/>
                  </a:cubicBezTo>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sp>
          <p:nvSpPr>
            <p:cNvPr id="12" name="Shape 65">
              <a:extLst>
                <a:ext uri="{FF2B5EF4-FFF2-40B4-BE49-F238E27FC236}">
                  <a16:creationId xmlns:a16="http://schemas.microsoft.com/office/drawing/2014/main" id="{B4931EB1-63D4-49D7-B90C-9B068A03F4A4}"/>
                </a:ext>
              </a:extLst>
            </p:cNvPr>
            <p:cNvSpPr/>
            <p:nvPr/>
          </p:nvSpPr>
          <p:spPr>
            <a:xfrm>
              <a:off x="1829267" y="2572502"/>
              <a:ext cx="46965" cy="35725"/>
            </a:xfrm>
            <a:custGeom>
              <a:avLst/>
              <a:gdLst/>
              <a:ahLst/>
              <a:cxnLst/>
              <a:rect l="0" t="0" r="0" b="0"/>
              <a:pathLst>
                <a:path w="46965" h="35725">
                  <a:moveTo>
                    <a:pt x="0" y="8141"/>
                  </a:moveTo>
                  <a:cubicBezTo>
                    <a:pt x="4610" y="6071"/>
                    <a:pt x="8865" y="3327"/>
                    <a:pt x="12573" y="0"/>
                  </a:cubicBezTo>
                  <a:cubicBezTo>
                    <a:pt x="15469" y="7239"/>
                    <a:pt x="22530" y="12370"/>
                    <a:pt x="30810" y="12370"/>
                  </a:cubicBezTo>
                  <a:cubicBezTo>
                    <a:pt x="33261" y="12370"/>
                    <a:pt x="35585" y="11862"/>
                    <a:pt x="37757" y="11049"/>
                  </a:cubicBezTo>
                  <a:cubicBezTo>
                    <a:pt x="37630" y="12154"/>
                    <a:pt x="37414" y="13246"/>
                    <a:pt x="37414" y="14389"/>
                  </a:cubicBezTo>
                  <a:cubicBezTo>
                    <a:pt x="37414" y="22873"/>
                    <a:pt x="41135" y="30429"/>
                    <a:pt x="46965" y="35725"/>
                  </a:cubicBezTo>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sp>
          <p:nvSpPr>
            <p:cNvPr id="13" name="Shape 66">
              <a:extLst>
                <a:ext uri="{FF2B5EF4-FFF2-40B4-BE49-F238E27FC236}">
                  <a16:creationId xmlns:a16="http://schemas.microsoft.com/office/drawing/2014/main" id="{2998CFAF-E81A-4410-BD0F-29266E40D905}"/>
                </a:ext>
              </a:extLst>
            </p:cNvPr>
            <p:cNvSpPr/>
            <p:nvPr/>
          </p:nvSpPr>
          <p:spPr>
            <a:xfrm>
              <a:off x="1595181" y="2480440"/>
              <a:ext cx="21158" cy="21158"/>
            </a:xfrm>
            <a:custGeom>
              <a:avLst/>
              <a:gdLst/>
              <a:ahLst/>
              <a:cxnLst/>
              <a:rect l="0" t="0" r="0" b="0"/>
              <a:pathLst>
                <a:path w="21158" h="21158">
                  <a:moveTo>
                    <a:pt x="21158" y="10579"/>
                  </a:moveTo>
                  <a:cubicBezTo>
                    <a:pt x="21158" y="16421"/>
                    <a:pt x="16421" y="21158"/>
                    <a:pt x="10579" y="21158"/>
                  </a:cubicBezTo>
                  <a:cubicBezTo>
                    <a:pt x="4737" y="21158"/>
                    <a:pt x="0" y="16421"/>
                    <a:pt x="0" y="10579"/>
                  </a:cubicBezTo>
                  <a:cubicBezTo>
                    <a:pt x="0" y="4737"/>
                    <a:pt x="4737" y="0"/>
                    <a:pt x="10579" y="0"/>
                  </a:cubicBezTo>
                  <a:cubicBezTo>
                    <a:pt x="16421" y="0"/>
                    <a:pt x="21158" y="4737"/>
                    <a:pt x="21158" y="10579"/>
                  </a:cubicBezTo>
                  <a:close/>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sp>
          <p:nvSpPr>
            <p:cNvPr id="14" name="Shape 67">
              <a:extLst>
                <a:ext uri="{FF2B5EF4-FFF2-40B4-BE49-F238E27FC236}">
                  <a16:creationId xmlns:a16="http://schemas.microsoft.com/office/drawing/2014/main" id="{BFA9E0F2-9DEF-4C0B-9F58-FE0C6ADFFFE9}"/>
                </a:ext>
              </a:extLst>
            </p:cNvPr>
            <p:cNvSpPr/>
            <p:nvPr/>
          </p:nvSpPr>
          <p:spPr>
            <a:xfrm>
              <a:off x="1516543" y="2495413"/>
              <a:ext cx="27534" cy="27534"/>
            </a:xfrm>
            <a:custGeom>
              <a:avLst/>
              <a:gdLst/>
              <a:ahLst/>
              <a:cxnLst/>
              <a:rect l="0" t="0" r="0" b="0"/>
              <a:pathLst>
                <a:path w="27534" h="27534">
                  <a:moveTo>
                    <a:pt x="27534" y="13767"/>
                  </a:moveTo>
                  <a:cubicBezTo>
                    <a:pt x="27534" y="21374"/>
                    <a:pt x="21374" y="27534"/>
                    <a:pt x="13767" y="27534"/>
                  </a:cubicBezTo>
                  <a:cubicBezTo>
                    <a:pt x="6160" y="27534"/>
                    <a:pt x="0" y="21374"/>
                    <a:pt x="0" y="13767"/>
                  </a:cubicBezTo>
                  <a:cubicBezTo>
                    <a:pt x="0" y="6172"/>
                    <a:pt x="6160" y="0"/>
                    <a:pt x="13767" y="0"/>
                  </a:cubicBezTo>
                  <a:cubicBezTo>
                    <a:pt x="21374" y="0"/>
                    <a:pt x="27534" y="6172"/>
                    <a:pt x="27534" y="13767"/>
                  </a:cubicBezTo>
                  <a:close/>
                </a:path>
              </a:pathLst>
            </a:custGeom>
            <a:ln w="8941" cap="flat">
              <a:miter lim="291160"/>
            </a:ln>
          </p:spPr>
          <p:style>
            <a:lnRef idx="1">
              <a:srgbClr val="FFFEFD"/>
            </a:lnRef>
            <a:fillRef idx="0">
              <a:srgbClr val="000000">
                <a:alpha val="0"/>
              </a:srgbClr>
            </a:fillRef>
            <a:effectRef idx="0">
              <a:scrgbClr r="0" g="0" b="0"/>
            </a:effectRef>
            <a:fontRef idx="none"/>
          </p:style>
          <p:txBody>
            <a:bodyPr/>
            <a:lstStyle/>
            <a:p>
              <a:endParaRPr lang="fr-CA"/>
            </a:p>
          </p:txBody>
        </p:sp>
        <p:pic>
          <p:nvPicPr>
            <p:cNvPr id="15" name="Picture 927">
              <a:extLst>
                <a:ext uri="{FF2B5EF4-FFF2-40B4-BE49-F238E27FC236}">
                  <a16:creationId xmlns:a16="http://schemas.microsoft.com/office/drawing/2014/main" id="{D36096B9-7F2F-49E2-A8A2-C430159BDAB7}"/>
                </a:ext>
              </a:extLst>
            </p:cNvPr>
            <p:cNvPicPr/>
            <p:nvPr/>
          </p:nvPicPr>
          <p:blipFill>
            <a:blip r:embed="rId3"/>
            <a:stretch>
              <a:fillRect/>
            </a:stretch>
          </p:blipFill>
          <p:spPr>
            <a:xfrm>
              <a:off x="459674" y="2829017"/>
              <a:ext cx="4639056" cy="1350264"/>
            </a:xfrm>
            <a:prstGeom prst="rect">
              <a:avLst/>
            </a:prstGeom>
          </p:spPr>
        </p:pic>
        <p:sp>
          <p:nvSpPr>
            <p:cNvPr id="16" name="Shape 1005">
              <a:extLst>
                <a:ext uri="{FF2B5EF4-FFF2-40B4-BE49-F238E27FC236}">
                  <a16:creationId xmlns:a16="http://schemas.microsoft.com/office/drawing/2014/main" id="{37EC27B4-0D78-427C-8840-F5CDDE20D5C9}"/>
                </a:ext>
              </a:extLst>
            </p:cNvPr>
            <p:cNvSpPr/>
            <p:nvPr/>
          </p:nvSpPr>
          <p:spPr>
            <a:xfrm>
              <a:off x="7017446" y="73625"/>
              <a:ext cx="1120140" cy="649224"/>
            </a:xfrm>
            <a:custGeom>
              <a:avLst/>
              <a:gdLst/>
              <a:ahLst/>
              <a:cxnLst/>
              <a:rect l="0" t="0" r="0" b="0"/>
              <a:pathLst>
                <a:path w="1120140" h="649224">
                  <a:moveTo>
                    <a:pt x="0" y="0"/>
                  </a:moveTo>
                  <a:lnTo>
                    <a:pt x="1120140" y="0"/>
                  </a:lnTo>
                  <a:lnTo>
                    <a:pt x="1120140" y="649224"/>
                  </a:lnTo>
                  <a:lnTo>
                    <a:pt x="0" y="649224"/>
                  </a:lnTo>
                  <a:lnTo>
                    <a:pt x="0" y="0"/>
                  </a:lnTo>
                </a:path>
              </a:pathLst>
            </a:custGeom>
            <a:ln w="0" cap="flat">
              <a:miter lim="127000"/>
            </a:ln>
          </p:spPr>
          <p:style>
            <a:lnRef idx="0">
              <a:srgbClr val="000000">
                <a:alpha val="0"/>
              </a:srgbClr>
            </a:lnRef>
            <a:fillRef idx="1">
              <a:srgbClr val="C3C3C3"/>
            </a:fillRef>
            <a:effectRef idx="0">
              <a:scrgbClr r="0" g="0" b="0"/>
            </a:effectRef>
            <a:fontRef idx="none"/>
          </p:style>
          <p:txBody>
            <a:bodyPr/>
            <a:lstStyle/>
            <a:p>
              <a:endParaRPr lang="fr-CA"/>
            </a:p>
          </p:txBody>
        </p:sp>
        <p:sp>
          <p:nvSpPr>
            <p:cNvPr id="17" name="Rectangle 16">
              <a:extLst>
                <a:ext uri="{FF2B5EF4-FFF2-40B4-BE49-F238E27FC236}">
                  <a16:creationId xmlns:a16="http://schemas.microsoft.com/office/drawing/2014/main" id="{2C77631E-C587-41B8-9E85-69886C595F07}"/>
                </a:ext>
              </a:extLst>
            </p:cNvPr>
            <p:cNvSpPr/>
            <p:nvPr/>
          </p:nvSpPr>
          <p:spPr>
            <a:xfrm>
              <a:off x="5865302" y="2029831"/>
              <a:ext cx="2291635" cy="239987"/>
            </a:xfrm>
            <a:prstGeom prst="rect">
              <a:avLst/>
            </a:prstGeom>
            <a:ln>
              <a:noFill/>
            </a:ln>
          </p:spPr>
          <p:txBody>
            <a:bodyPr vert="horz" lIns="0" tIns="0" rIns="0" bIns="0" rtlCol="0">
              <a:noAutofit/>
            </a:bodyPr>
            <a:lstStyle/>
            <a:p>
              <a:pPr>
                <a:lnSpc>
                  <a:spcPct val="107000"/>
                </a:lnSpc>
                <a:spcAft>
                  <a:spcPts val="800"/>
                </a:spcAft>
              </a:pP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Pierre-Paul</a:t>
              </a:r>
              <a:r>
                <a:rPr lang="fr-CA" sz="1200" spc="9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Pichet-Paquin</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3CB054F6-928F-4309-9999-BF67AC6C283E}"/>
                </a:ext>
              </a:extLst>
            </p:cNvPr>
            <p:cNvSpPr/>
            <p:nvPr/>
          </p:nvSpPr>
          <p:spPr>
            <a:xfrm>
              <a:off x="6237768" y="2212711"/>
              <a:ext cx="1311620" cy="239987"/>
            </a:xfrm>
            <a:prstGeom prst="rect">
              <a:avLst/>
            </a:prstGeom>
            <a:ln>
              <a:noFill/>
            </a:ln>
          </p:spPr>
          <p:txBody>
            <a:bodyPr vert="horz" lIns="0" tIns="0" rIns="0" bIns="0" rtlCol="0">
              <a:noAutofit/>
            </a:bodyPr>
            <a:lstStyle/>
            <a:p>
              <a:pPr>
                <a:lnSpc>
                  <a:spcPct val="107000"/>
                </a:lnSpc>
                <a:spcAft>
                  <a:spcPts val="800"/>
                </a:spcAft>
              </a:pP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a:t>
              </a:r>
              <a:r>
                <a:rPr lang="fr-CA" sz="1200" spc="9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rue</a:t>
              </a:r>
              <a:r>
                <a:rPr lang="fr-CA" sz="1200" spc="9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de</a:t>
              </a:r>
              <a:r>
                <a:rPr lang="fr-CA" sz="1200" spc="9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la</a:t>
              </a:r>
              <a:r>
                <a:rPr lang="fr-CA" sz="1200" spc="9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Rue</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3C76546E-E682-4B7B-A23C-D703B170A53F}"/>
                </a:ext>
              </a:extLst>
            </p:cNvPr>
            <p:cNvSpPr/>
            <p:nvPr/>
          </p:nvSpPr>
          <p:spPr>
            <a:xfrm>
              <a:off x="5865302" y="2212711"/>
              <a:ext cx="495379" cy="239987"/>
            </a:xfrm>
            <a:prstGeom prst="rect">
              <a:avLst/>
            </a:prstGeom>
            <a:ln>
              <a:noFill/>
            </a:ln>
          </p:spPr>
          <p:txBody>
            <a:bodyPr vert="horz" lIns="0" tIns="0" rIns="0" bIns="0" rtlCol="0">
              <a:noAutofit/>
            </a:bodyPr>
            <a:lstStyle/>
            <a:p>
              <a:pPr>
                <a:lnSpc>
                  <a:spcPct val="107000"/>
                </a:lnSpc>
                <a:spcAft>
                  <a:spcPts val="800"/>
                </a:spcAft>
              </a:pP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1234</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0CA94D98-5AC4-48F5-A40B-1F5ED2AEF9D2}"/>
                </a:ext>
              </a:extLst>
            </p:cNvPr>
            <p:cNvSpPr/>
            <p:nvPr/>
          </p:nvSpPr>
          <p:spPr>
            <a:xfrm>
              <a:off x="5865302" y="2395591"/>
              <a:ext cx="1526068" cy="239987"/>
            </a:xfrm>
            <a:prstGeom prst="rect">
              <a:avLst/>
            </a:prstGeom>
            <a:ln>
              <a:noFill/>
            </a:ln>
          </p:spPr>
          <p:txBody>
            <a:bodyPr vert="horz" lIns="0" tIns="0" rIns="0" bIns="0" rtlCol="0">
              <a:noAutofit/>
            </a:bodyPr>
            <a:lstStyle/>
            <a:p>
              <a:pPr>
                <a:lnSpc>
                  <a:spcPct val="107000"/>
                </a:lnSpc>
                <a:spcAft>
                  <a:spcPts val="800"/>
                </a:spcAft>
              </a:pP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Québec</a:t>
              </a:r>
              <a:r>
                <a:rPr lang="fr-CA" sz="1200" spc="9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(Québec)</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67A52486-EAB6-40B6-AC50-411EDE61EFC1}"/>
                </a:ext>
              </a:extLst>
            </p:cNvPr>
            <p:cNvSpPr/>
            <p:nvPr/>
          </p:nvSpPr>
          <p:spPr>
            <a:xfrm>
              <a:off x="5865302" y="2578471"/>
              <a:ext cx="838942" cy="239987"/>
            </a:xfrm>
            <a:prstGeom prst="rect">
              <a:avLst/>
            </a:prstGeom>
            <a:ln>
              <a:noFill/>
            </a:ln>
          </p:spPr>
          <p:txBody>
            <a:bodyPr vert="horz" lIns="0" tIns="0" rIns="0" bIns="0" rtlCol="0">
              <a:noAutofit/>
            </a:bodyPr>
            <a:lstStyle/>
            <a:p>
              <a:pPr>
                <a:lnSpc>
                  <a:spcPct val="107000"/>
                </a:lnSpc>
                <a:spcAft>
                  <a:spcPts val="800"/>
                </a:spcAft>
              </a:pP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G1G</a:t>
              </a:r>
              <a:r>
                <a:rPr lang="fr-CA" sz="1200" spc="9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200">
                  <a:solidFill>
                    <a:srgbClr val="181717"/>
                  </a:solidFill>
                  <a:effectLst/>
                  <a:latin typeface="Calibri" panose="020F0502020204030204" pitchFamily="34" charset="0"/>
                  <a:ea typeface="Calibri" panose="020F0502020204030204" pitchFamily="34" charset="0"/>
                  <a:cs typeface="Calibri" panose="020F0502020204030204" pitchFamily="34" charset="0"/>
                </a:rPr>
                <a:t>1G1</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5FB2787D-01B3-48B8-8003-9A8EB42C8D4B}"/>
                </a:ext>
              </a:extLst>
            </p:cNvPr>
            <p:cNvSpPr/>
            <p:nvPr/>
          </p:nvSpPr>
          <p:spPr>
            <a:xfrm rot="-5399999">
              <a:off x="-1616290" y="3041091"/>
              <a:ext cx="3339696" cy="107115"/>
            </a:xfrm>
            <a:prstGeom prst="rect">
              <a:avLst/>
            </a:prstGeom>
            <a:ln>
              <a:noFill/>
            </a:ln>
          </p:spPr>
          <p:txBody>
            <a:bodyPr vert="horz" lIns="0" tIns="0" rIns="0" bIns="0" rtlCol="0">
              <a:noAutofit/>
            </a:bodyPr>
            <a:lstStyle/>
            <a:p>
              <a:pPr>
                <a:lnSpc>
                  <a:spcPct val="107000"/>
                </a:lnSpc>
                <a:spcAft>
                  <a:spcPts val="800"/>
                </a:spcAft>
              </a:pP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*Rabais</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équivalent</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appliqué</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sur</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le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total</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de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la</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facture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avant</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taxes.</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Offres</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en</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vigueur</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du</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15</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mai</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au</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30</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juin</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2017,</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sur</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présentati</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3328807C-B8A5-413C-BB9B-0382D5BAD227}"/>
                </a:ext>
              </a:extLst>
            </p:cNvPr>
            <p:cNvSpPr/>
            <p:nvPr/>
          </p:nvSpPr>
          <p:spPr>
            <a:xfrm rot="-5399999">
              <a:off x="-1444984" y="701348"/>
              <a:ext cx="2997085" cy="107114"/>
            </a:xfrm>
            <a:prstGeom prst="rect">
              <a:avLst/>
            </a:prstGeom>
            <a:ln>
              <a:noFill/>
            </a:ln>
          </p:spPr>
          <p:txBody>
            <a:bodyPr vert="horz" lIns="0" tIns="0" rIns="0" bIns="0" rtlCol="0">
              <a:noAutofit/>
            </a:bodyPr>
            <a:lstStyle/>
            <a:p>
              <a:pPr>
                <a:lnSpc>
                  <a:spcPct val="107000"/>
                </a:lnSpc>
                <a:spcAft>
                  <a:spcPts val="800"/>
                </a:spcAft>
              </a:pP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on</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de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ce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carton.</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Ne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peuvent</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être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combinées</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ni</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jumelées</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à</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aucune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autre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offre.</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Certaines</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conditions</a:t>
              </a:r>
              <a:r>
                <a:rPr lang="fr-CA" sz="550" spc="-76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550">
                  <a:solidFill>
                    <a:srgbClr val="181717"/>
                  </a:solidFill>
                  <a:effectLst/>
                  <a:latin typeface="Calibri" panose="020F0502020204030204" pitchFamily="34" charset="0"/>
                  <a:ea typeface="Calibri" panose="020F0502020204030204" pitchFamily="34" charset="0"/>
                  <a:cs typeface="Calibri" panose="020F0502020204030204" pitchFamily="34" charset="0"/>
                </a:rPr>
                <a:t>s’appliquent.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4" name="Shape 77">
              <a:extLst>
                <a:ext uri="{FF2B5EF4-FFF2-40B4-BE49-F238E27FC236}">
                  <a16:creationId xmlns:a16="http://schemas.microsoft.com/office/drawing/2014/main" id="{59B65B3D-8853-41FF-8FCF-19804F902C7E}"/>
                </a:ext>
              </a:extLst>
            </p:cNvPr>
            <p:cNvSpPr/>
            <p:nvPr/>
          </p:nvSpPr>
          <p:spPr>
            <a:xfrm>
              <a:off x="2162288" y="145380"/>
              <a:ext cx="147638" cy="171844"/>
            </a:xfrm>
            <a:custGeom>
              <a:avLst/>
              <a:gdLst/>
              <a:ahLst/>
              <a:cxnLst/>
              <a:rect l="0" t="0" r="0" b="0"/>
              <a:pathLst>
                <a:path w="147638" h="171844">
                  <a:moveTo>
                    <a:pt x="0" y="0"/>
                  </a:moveTo>
                  <a:lnTo>
                    <a:pt x="147638" y="0"/>
                  </a:lnTo>
                  <a:lnTo>
                    <a:pt x="147638" y="32664"/>
                  </a:lnTo>
                  <a:lnTo>
                    <a:pt x="93142" y="32664"/>
                  </a:lnTo>
                  <a:lnTo>
                    <a:pt x="93142" y="171844"/>
                  </a:lnTo>
                  <a:lnTo>
                    <a:pt x="54483" y="171844"/>
                  </a:lnTo>
                  <a:lnTo>
                    <a:pt x="54496" y="32664"/>
                  </a:lnTo>
                  <a:lnTo>
                    <a:pt x="0" y="32664"/>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5" name="Shape 78">
              <a:extLst>
                <a:ext uri="{FF2B5EF4-FFF2-40B4-BE49-F238E27FC236}">
                  <a16:creationId xmlns:a16="http://schemas.microsoft.com/office/drawing/2014/main" id="{7AFC1ECE-9605-4DED-B37C-B2B368B41037}"/>
                </a:ext>
              </a:extLst>
            </p:cNvPr>
            <p:cNvSpPr/>
            <p:nvPr/>
          </p:nvSpPr>
          <p:spPr>
            <a:xfrm>
              <a:off x="2318577" y="140230"/>
              <a:ext cx="91072" cy="182131"/>
            </a:xfrm>
            <a:custGeom>
              <a:avLst/>
              <a:gdLst/>
              <a:ahLst/>
              <a:cxnLst/>
              <a:rect l="0" t="0" r="0" b="0"/>
              <a:pathLst>
                <a:path w="91072" h="182131">
                  <a:moveTo>
                    <a:pt x="91072" y="0"/>
                  </a:moveTo>
                  <a:lnTo>
                    <a:pt x="91072" y="33503"/>
                  </a:lnTo>
                  <a:cubicBezTo>
                    <a:pt x="88024" y="33503"/>
                    <a:pt x="85027" y="33757"/>
                    <a:pt x="82118" y="34290"/>
                  </a:cubicBezTo>
                  <a:cubicBezTo>
                    <a:pt x="65824" y="37160"/>
                    <a:pt x="52350" y="48451"/>
                    <a:pt x="46431" y="63487"/>
                  </a:cubicBezTo>
                  <a:cubicBezTo>
                    <a:pt x="43091" y="72034"/>
                    <a:pt x="41237" y="81344"/>
                    <a:pt x="41237" y="91084"/>
                  </a:cubicBezTo>
                  <a:cubicBezTo>
                    <a:pt x="41237" y="100813"/>
                    <a:pt x="43091" y="110122"/>
                    <a:pt x="46431" y="118631"/>
                  </a:cubicBezTo>
                  <a:cubicBezTo>
                    <a:pt x="52350" y="133680"/>
                    <a:pt x="65824" y="144958"/>
                    <a:pt x="82118" y="147866"/>
                  </a:cubicBezTo>
                  <a:cubicBezTo>
                    <a:pt x="85027" y="148361"/>
                    <a:pt x="88024" y="148641"/>
                    <a:pt x="91072" y="148641"/>
                  </a:cubicBezTo>
                  <a:lnTo>
                    <a:pt x="91072" y="182131"/>
                  </a:lnTo>
                  <a:cubicBezTo>
                    <a:pt x="40780" y="182131"/>
                    <a:pt x="0" y="141338"/>
                    <a:pt x="0" y="91084"/>
                  </a:cubicBezTo>
                  <a:cubicBezTo>
                    <a:pt x="0" y="40767"/>
                    <a:pt x="40780" y="0"/>
                    <a:pt x="91072" y="0"/>
                  </a:cubicBez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6" name="Shape 79">
              <a:extLst>
                <a:ext uri="{FF2B5EF4-FFF2-40B4-BE49-F238E27FC236}">
                  <a16:creationId xmlns:a16="http://schemas.microsoft.com/office/drawing/2014/main" id="{44177BEE-8D14-4AE0-A8EF-FB6BA6ACA01E}"/>
                </a:ext>
              </a:extLst>
            </p:cNvPr>
            <p:cNvSpPr/>
            <p:nvPr/>
          </p:nvSpPr>
          <p:spPr>
            <a:xfrm>
              <a:off x="2409649" y="140230"/>
              <a:ext cx="91084" cy="182131"/>
            </a:xfrm>
            <a:custGeom>
              <a:avLst/>
              <a:gdLst/>
              <a:ahLst/>
              <a:cxnLst/>
              <a:rect l="0" t="0" r="0" b="0"/>
              <a:pathLst>
                <a:path w="91084" h="182131">
                  <a:moveTo>
                    <a:pt x="0" y="0"/>
                  </a:moveTo>
                  <a:cubicBezTo>
                    <a:pt x="50279" y="0"/>
                    <a:pt x="91084" y="40767"/>
                    <a:pt x="91084" y="91084"/>
                  </a:cubicBezTo>
                  <a:cubicBezTo>
                    <a:pt x="91084" y="141338"/>
                    <a:pt x="50279" y="182131"/>
                    <a:pt x="0" y="182131"/>
                  </a:cubicBezTo>
                  <a:lnTo>
                    <a:pt x="0" y="148641"/>
                  </a:lnTo>
                  <a:cubicBezTo>
                    <a:pt x="3048" y="148641"/>
                    <a:pt x="6071" y="148361"/>
                    <a:pt x="8979" y="147866"/>
                  </a:cubicBezTo>
                  <a:cubicBezTo>
                    <a:pt x="25286" y="144958"/>
                    <a:pt x="38735" y="133680"/>
                    <a:pt x="44628" y="118631"/>
                  </a:cubicBezTo>
                  <a:cubicBezTo>
                    <a:pt x="47993" y="110122"/>
                    <a:pt x="49835" y="100813"/>
                    <a:pt x="49835" y="91084"/>
                  </a:cubicBezTo>
                  <a:cubicBezTo>
                    <a:pt x="49835" y="81344"/>
                    <a:pt x="47993" y="72034"/>
                    <a:pt x="44628" y="63487"/>
                  </a:cubicBezTo>
                  <a:cubicBezTo>
                    <a:pt x="38735" y="48451"/>
                    <a:pt x="25286" y="37160"/>
                    <a:pt x="8979" y="34290"/>
                  </a:cubicBezTo>
                  <a:cubicBezTo>
                    <a:pt x="6071" y="33757"/>
                    <a:pt x="3048" y="33503"/>
                    <a:pt x="0" y="33503"/>
                  </a:cubicBez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7" name="Shape 80">
              <a:extLst>
                <a:ext uri="{FF2B5EF4-FFF2-40B4-BE49-F238E27FC236}">
                  <a16:creationId xmlns:a16="http://schemas.microsoft.com/office/drawing/2014/main" id="{F011C51B-5C2D-4A2C-81F5-ECB9BC5526D1}"/>
                </a:ext>
              </a:extLst>
            </p:cNvPr>
            <p:cNvSpPr/>
            <p:nvPr/>
          </p:nvSpPr>
          <p:spPr>
            <a:xfrm>
              <a:off x="2501331" y="145380"/>
              <a:ext cx="176124" cy="171844"/>
            </a:xfrm>
            <a:custGeom>
              <a:avLst/>
              <a:gdLst/>
              <a:ahLst/>
              <a:cxnLst/>
              <a:rect l="0" t="0" r="0" b="0"/>
              <a:pathLst>
                <a:path w="176124" h="171844">
                  <a:moveTo>
                    <a:pt x="0" y="0"/>
                  </a:moveTo>
                  <a:lnTo>
                    <a:pt x="45530" y="0"/>
                  </a:lnTo>
                  <a:lnTo>
                    <a:pt x="88062" y="73901"/>
                  </a:lnTo>
                  <a:lnTo>
                    <a:pt x="130594" y="0"/>
                  </a:lnTo>
                  <a:lnTo>
                    <a:pt x="176124" y="0"/>
                  </a:lnTo>
                  <a:lnTo>
                    <a:pt x="107366" y="108268"/>
                  </a:lnTo>
                  <a:lnTo>
                    <a:pt x="107366" y="171844"/>
                  </a:lnTo>
                  <a:lnTo>
                    <a:pt x="68732" y="171844"/>
                  </a:lnTo>
                  <a:lnTo>
                    <a:pt x="68732" y="108268"/>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8" name="Shape 81">
              <a:extLst>
                <a:ext uri="{FF2B5EF4-FFF2-40B4-BE49-F238E27FC236}">
                  <a16:creationId xmlns:a16="http://schemas.microsoft.com/office/drawing/2014/main" id="{E49580FC-0EEB-4AE4-9801-35009065DC23}"/>
                </a:ext>
              </a:extLst>
            </p:cNvPr>
            <p:cNvSpPr/>
            <p:nvPr/>
          </p:nvSpPr>
          <p:spPr>
            <a:xfrm>
              <a:off x="2678147" y="140226"/>
              <a:ext cx="91078" cy="182161"/>
            </a:xfrm>
            <a:custGeom>
              <a:avLst/>
              <a:gdLst/>
              <a:ahLst/>
              <a:cxnLst/>
              <a:rect l="0" t="0" r="0" b="0"/>
              <a:pathLst>
                <a:path w="91078" h="182161">
                  <a:moveTo>
                    <a:pt x="91078" y="0"/>
                  </a:moveTo>
                  <a:lnTo>
                    <a:pt x="91078" y="33513"/>
                  </a:lnTo>
                  <a:lnTo>
                    <a:pt x="82105" y="34299"/>
                  </a:lnTo>
                  <a:cubicBezTo>
                    <a:pt x="65811" y="37169"/>
                    <a:pt x="52349" y="48447"/>
                    <a:pt x="46469" y="63509"/>
                  </a:cubicBezTo>
                  <a:cubicBezTo>
                    <a:pt x="43104" y="72043"/>
                    <a:pt x="41224" y="81340"/>
                    <a:pt x="41224" y="91081"/>
                  </a:cubicBezTo>
                  <a:cubicBezTo>
                    <a:pt x="41224" y="100834"/>
                    <a:pt x="43104" y="110118"/>
                    <a:pt x="46469" y="118678"/>
                  </a:cubicBezTo>
                  <a:cubicBezTo>
                    <a:pt x="52349" y="133689"/>
                    <a:pt x="65811" y="144992"/>
                    <a:pt x="82105" y="147862"/>
                  </a:cubicBezTo>
                  <a:lnTo>
                    <a:pt x="91078" y="148648"/>
                  </a:lnTo>
                  <a:lnTo>
                    <a:pt x="91078" y="182161"/>
                  </a:lnTo>
                  <a:lnTo>
                    <a:pt x="55630" y="175005"/>
                  </a:lnTo>
                  <a:cubicBezTo>
                    <a:pt x="22932" y="161175"/>
                    <a:pt x="0" y="128800"/>
                    <a:pt x="0" y="91081"/>
                  </a:cubicBezTo>
                  <a:cubicBezTo>
                    <a:pt x="0" y="53352"/>
                    <a:pt x="22932" y="20981"/>
                    <a:pt x="55630" y="7154"/>
                  </a:cubicBezTo>
                  <a:lnTo>
                    <a:pt x="91078"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9" name="Shape 82">
              <a:extLst>
                <a:ext uri="{FF2B5EF4-FFF2-40B4-BE49-F238E27FC236}">
                  <a16:creationId xmlns:a16="http://schemas.microsoft.com/office/drawing/2014/main" id="{E1FC5E9A-FE49-429A-9B2A-3EEC1E7B7F0D}"/>
                </a:ext>
              </a:extLst>
            </p:cNvPr>
            <p:cNvSpPr/>
            <p:nvPr/>
          </p:nvSpPr>
          <p:spPr>
            <a:xfrm>
              <a:off x="2769225" y="140222"/>
              <a:ext cx="91053" cy="182169"/>
            </a:xfrm>
            <a:custGeom>
              <a:avLst/>
              <a:gdLst/>
              <a:ahLst/>
              <a:cxnLst/>
              <a:rect l="0" t="0" r="0" b="0"/>
              <a:pathLst>
                <a:path w="91053" h="182169">
                  <a:moveTo>
                    <a:pt x="19" y="0"/>
                  </a:moveTo>
                  <a:cubicBezTo>
                    <a:pt x="50285" y="0"/>
                    <a:pt x="91053" y="40780"/>
                    <a:pt x="91053" y="91084"/>
                  </a:cubicBezTo>
                  <a:cubicBezTo>
                    <a:pt x="91053" y="141376"/>
                    <a:pt x="50285" y="182169"/>
                    <a:pt x="19" y="182169"/>
                  </a:cubicBezTo>
                  <a:lnTo>
                    <a:pt x="0" y="182165"/>
                  </a:lnTo>
                  <a:lnTo>
                    <a:pt x="0" y="148652"/>
                  </a:lnTo>
                  <a:lnTo>
                    <a:pt x="19" y="148654"/>
                  </a:lnTo>
                  <a:cubicBezTo>
                    <a:pt x="3041" y="148654"/>
                    <a:pt x="6051" y="148374"/>
                    <a:pt x="8934" y="147866"/>
                  </a:cubicBezTo>
                  <a:cubicBezTo>
                    <a:pt x="25279" y="144996"/>
                    <a:pt x="38716" y="133693"/>
                    <a:pt x="44609" y="118682"/>
                  </a:cubicBezTo>
                  <a:cubicBezTo>
                    <a:pt x="47974" y="110122"/>
                    <a:pt x="49854" y="100838"/>
                    <a:pt x="49854" y="91084"/>
                  </a:cubicBezTo>
                  <a:cubicBezTo>
                    <a:pt x="49854" y="81344"/>
                    <a:pt x="47974" y="72047"/>
                    <a:pt x="44609" y="63513"/>
                  </a:cubicBezTo>
                  <a:cubicBezTo>
                    <a:pt x="38716" y="48451"/>
                    <a:pt x="25279" y="37173"/>
                    <a:pt x="8934" y="34303"/>
                  </a:cubicBezTo>
                  <a:cubicBezTo>
                    <a:pt x="6051" y="33807"/>
                    <a:pt x="3041" y="33515"/>
                    <a:pt x="19" y="33515"/>
                  </a:cubicBezTo>
                  <a:lnTo>
                    <a:pt x="0" y="33517"/>
                  </a:lnTo>
                  <a:lnTo>
                    <a:pt x="0" y="4"/>
                  </a:lnTo>
                  <a:lnTo>
                    <a:pt x="19"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30" name="Shape 83">
              <a:extLst>
                <a:ext uri="{FF2B5EF4-FFF2-40B4-BE49-F238E27FC236}">
                  <a16:creationId xmlns:a16="http://schemas.microsoft.com/office/drawing/2014/main" id="{A8FE6181-A0DE-4CEB-9893-DF18E8ECE996}"/>
                </a:ext>
              </a:extLst>
            </p:cNvPr>
            <p:cNvSpPr/>
            <p:nvPr/>
          </p:nvSpPr>
          <p:spPr>
            <a:xfrm>
              <a:off x="3005035" y="145282"/>
              <a:ext cx="93631" cy="171806"/>
            </a:xfrm>
            <a:custGeom>
              <a:avLst/>
              <a:gdLst/>
              <a:ahLst/>
              <a:cxnLst/>
              <a:rect l="0" t="0" r="0" b="0"/>
              <a:pathLst>
                <a:path w="93631" h="171806">
                  <a:moveTo>
                    <a:pt x="69583" y="0"/>
                  </a:moveTo>
                  <a:lnTo>
                    <a:pt x="93631" y="0"/>
                  </a:lnTo>
                  <a:lnTo>
                    <a:pt x="93631" y="36085"/>
                  </a:lnTo>
                  <a:lnTo>
                    <a:pt x="68301" y="103924"/>
                  </a:lnTo>
                  <a:lnTo>
                    <a:pt x="93631" y="103924"/>
                  </a:lnTo>
                  <a:lnTo>
                    <a:pt x="93631" y="134010"/>
                  </a:lnTo>
                  <a:lnTo>
                    <a:pt x="57061" y="134010"/>
                  </a:lnTo>
                  <a:lnTo>
                    <a:pt x="42964" y="171806"/>
                  </a:lnTo>
                  <a:lnTo>
                    <a:pt x="0" y="171806"/>
                  </a:lnTo>
                  <a:lnTo>
                    <a:pt x="69583"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31" name="Shape 84">
              <a:extLst>
                <a:ext uri="{FF2B5EF4-FFF2-40B4-BE49-F238E27FC236}">
                  <a16:creationId xmlns:a16="http://schemas.microsoft.com/office/drawing/2014/main" id="{D647D61C-7125-4D0B-884C-DFAE2E025832}"/>
                </a:ext>
              </a:extLst>
            </p:cNvPr>
            <p:cNvSpPr/>
            <p:nvPr/>
          </p:nvSpPr>
          <p:spPr>
            <a:xfrm>
              <a:off x="3098665" y="145282"/>
              <a:ext cx="93680" cy="171806"/>
            </a:xfrm>
            <a:custGeom>
              <a:avLst/>
              <a:gdLst/>
              <a:ahLst/>
              <a:cxnLst/>
              <a:rect l="0" t="0" r="0" b="0"/>
              <a:pathLst>
                <a:path w="93680" h="171806">
                  <a:moveTo>
                    <a:pt x="0" y="0"/>
                  </a:moveTo>
                  <a:lnTo>
                    <a:pt x="24035" y="0"/>
                  </a:lnTo>
                  <a:lnTo>
                    <a:pt x="93680" y="171803"/>
                  </a:lnTo>
                  <a:lnTo>
                    <a:pt x="93680" y="171806"/>
                  </a:lnTo>
                  <a:lnTo>
                    <a:pt x="50692" y="171806"/>
                  </a:lnTo>
                  <a:lnTo>
                    <a:pt x="36557" y="134010"/>
                  </a:lnTo>
                  <a:lnTo>
                    <a:pt x="0" y="134010"/>
                  </a:lnTo>
                  <a:lnTo>
                    <a:pt x="0" y="103924"/>
                  </a:lnTo>
                  <a:lnTo>
                    <a:pt x="25330" y="103924"/>
                  </a:lnTo>
                  <a:lnTo>
                    <a:pt x="6" y="36068"/>
                  </a:lnTo>
                  <a:lnTo>
                    <a:pt x="0" y="36085"/>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32" name="Shape 85">
              <a:extLst>
                <a:ext uri="{FF2B5EF4-FFF2-40B4-BE49-F238E27FC236}">
                  <a16:creationId xmlns:a16="http://schemas.microsoft.com/office/drawing/2014/main" id="{EE4D655F-2513-4615-B637-258945ECCB0C}"/>
                </a:ext>
              </a:extLst>
            </p:cNvPr>
            <p:cNvSpPr/>
            <p:nvPr/>
          </p:nvSpPr>
          <p:spPr>
            <a:xfrm>
              <a:off x="2868742" y="145380"/>
              <a:ext cx="147612" cy="171844"/>
            </a:xfrm>
            <a:custGeom>
              <a:avLst/>
              <a:gdLst/>
              <a:ahLst/>
              <a:cxnLst/>
              <a:rect l="0" t="0" r="0" b="0"/>
              <a:pathLst>
                <a:path w="147612" h="171844">
                  <a:moveTo>
                    <a:pt x="0" y="0"/>
                  </a:moveTo>
                  <a:lnTo>
                    <a:pt x="147612" y="0"/>
                  </a:lnTo>
                  <a:lnTo>
                    <a:pt x="147612" y="32664"/>
                  </a:lnTo>
                  <a:lnTo>
                    <a:pt x="93129" y="32664"/>
                  </a:lnTo>
                  <a:lnTo>
                    <a:pt x="93129" y="171844"/>
                  </a:lnTo>
                  <a:lnTo>
                    <a:pt x="54458" y="171844"/>
                  </a:lnTo>
                  <a:lnTo>
                    <a:pt x="54483" y="32664"/>
                  </a:lnTo>
                  <a:lnTo>
                    <a:pt x="0" y="32664"/>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33" name="Shape 86">
              <a:extLst>
                <a:ext uri="{FF2B5EF4-FFF2-40B4-BE49-F238E27FC236}">
                  <a16:creationId xmlns:a16="http://schemas.microsoft.com/office/drawing/2014/main" id="{305913A1-5F2D-4DB8-946F-91C10C58CC1B}"/>
                </a:ext>
              </a:extLst>
            </p:cNvPr>
            <p:cNvSpPr/>
            <p:nvPr/>
          </p:nvSpPr>
          <p:spPr>
            <a:xfrm>
              <a:off x="743877" y="78195"/>
              <a:ext cx="84690" cy="239738"/>
            </a:xfrm>
            <a:custGeom>
              <a:avLst/>
              <a:gdLst/>
              <a:ahLst/>
              <a:cxnLst/>
              <a:rect l="0" t="0" r="0" b="0"/>
              <a:pathLst>
                <a:path w="84690" h="239738">
                  <a:moveTo>
                    <a:pt x="0" y="0"/>
                  </a:moveTo>
                  <a:lnTo>
                    <a:pt x="84690" y="0"/>
                  </a:lnTo>
                  <a:lnTo>
                    <a:pt x="84690" y="32664"/>
                  </a:lnTo>
                  <a:lnTo>
                    <a:pt x="36373" y="32664"/>
                  </a:lnTo>
                  <a:lnTo>
                    <a:pt x="36373" y="101359"/>
                  </a:lnTo>
                  <a:lnTo>
                    <a:pt x="84690" y="101359"/>
                  </a:lnTo>
                  <a:lnTo>
                    <a:pt x="84690" y="134010"/>
                  </a:lnTo>
                  <a:lnTo>
                    <a:pt x="36373" y="134010"/>
                  </a:lnTo>
                  <a:lnTo>
                    <a:pt x="36373" y="207073"/>
                  </a:lnTo>
                  <a:lnTo>
                    <a:pt x="84690" y="207073"/>
                  </a:lnTo>
                  <a:lnTo>
                    <a:pt x="84690" y="239738"/>
                  </a:lnTo>
                  <a:lnTo>
                    <a:pt x="0" y="239738"/>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4" name="Shape 87">
              <a:extLst>
                <a:ext uri="{FF2B5EF4-FFF2-40B4-BE49-F238E27FC236}">
                  <a16:creationId xmlns:a16="http://schemas.microsoft.com/office/drawing/2014/main" id="{356D5668-3385-4BAD-A967-9752D71BDACE}"/>
                </a:ext>
              </a:extLst>
            </p:cNvPr>
            <p:cNvSpPr/>
            <p:nvPr/>
          </p:nvSpPr>
          <p:spPr>
            <a:xfrm>
              <a:off x="828567" y="78195"/>
              <a:ext cx="84677" cy="239738"/>
            </a:xfrm>
            <a:custGeom>
              <a:avLst/>
              <a:gdLst/>
              <a:ahLst/>
              <a:cxnLst/>
              <a:rect l="0" t="0" r="0" b="0"/>
              <a:pathLst>
                <a:path w="84677" h="239738">
                  <a:moveTo>
                    <a:pt x="0" y="0"/>
                  </a:moveTo>
                  <a:lnTo>
                    <a:pt x="8579" y="0"/>
                  </a:lnTo>
                  <a:cubicBezTo>
                    <a:pt x="53029" y="0"/>
                    <a:pt x="80982" y="25260"/>
                    <a:pt x="80982" y="65659"/>
                  </a:cubicBezTo>
                  <a:cubicBezTo>
                    <a:pt x="80982" y="91580"/>
                    <a:pt x="64814" y="110109"/>
                    <a:pt x="48647" y="116497"/>
                  </a:cubicBezTo>
                  <a:cubicBezTo>
                    <a:pt x="67177" y="123901"/>
                    <a:pt x="84677" y="141757"/>
                    <a:pt x="84677" y="172060"/>
                  </a:cubicBezTo>
                  <a:cubicBezTo>
                    <a:pt x="84677" y="216179"/>
                    <a:pt x="54718" y="239738"/>
                    <a:pt x="12287" y="239738"/>
                  </a:cubicBezTo>
                  <a:lnTo>
                    <a:pt x="0" y="239738"/>
                  </a:lnTo>
                  <a:lnTo>
                    <a:pt x="0" y="207073"/>
                  </a:lnTo>
                  <a:lnTo>
                    <a:pt x="8922" y="207073"/>
                  </a:lnTo>
                  <a:cubicBezTo>
                    <a:pt x="34169" y="207073"/>
                    <a:pt x="48317" y="191592"/>
                    <a:pt x="48317" y="170383"/>
                  </a:cubicBezTo>
                  <a:cubicBezTo>
                    <a:pt x="48317" y="149162"/>
                    <a:pt x="34169" y="134010"/>
                    <a:pt x="8922" y="134010"/>
                  </a:cubicBezTo>
                  <a:lnTo>
                    <a:pt x="0" y="134010"/>
                  </a:lnTo>
                  <a:lnTo>
                    <a:pt x="0" y="101359"/>
                  </a:lnTo>
                  <a:lnTo>
                    <a:pt x="5556" y="101359"/>
                  </a:lnTo>
                  <a:cubicBezTo>
                    <a:pt x="28785" y="101359"/>
                    <a:pt x="44621" y="89230"/>
                    <a:pt x="44621" y="67005"/>
                  </a:cubicBezTo>
                  <a:cubicBezTo>
                    <a:pt x="44621" y="44780"/>
                    <a:pt x="28785" y="32664"/>
                    <a:pt x="5556" y="32664"/>
                  </a:cubicBezTo>
                  <a:lnTo>
                    <a:pt x="0" y="32664"/>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5" name="Shape 88">
              <a:extLst>
                <a:ext uri="{FF2B5EF4-FFF2-40B4-BE49-F238E27FC236}">
                  <a16:creationId xmlns:a16="http://schemas.microsoft.com/office/drawing/2014/main" id="{D571B410-F811-461F-8661-7BDEA271FBD3}"/>
                </a:ext>
              </a:extLst>
            </p:cNvPr>
            <p:cNvSpPr/>
            <p:nvPr/>
          </p:nvSpPr>
          <p:spPr>
            <a:xfrm>
              <a:off x="934786" y="145209"/>
              <a:ext cx="71222" cy="174739"/>
            </a:xfrm>
            <a:custGeom>
              <a:avLst/>
              <a:gdLst/>
              <a:ahLst/>
              <a:cxnLst/>
              <a:rect l="0" t="0" r="0" b="0"/>
              <a:pathLst>
                <a:path w="71222" h="174739">
                  <a:moveTo>
                    <a:pt x="71044" y="0"/>
                  </a:moveTo>
                  <a:lnTo>
                    <a:pt x="71222" y="34"/>
                  </a:lnTo>
                  <a:lnTo>
                    <a:pt x="71222" y="30664"/>
                  </a:lnTo>
                  <a:lnTo>
                    <a:pt x="71044" y="30632"/>
                  </a:lnTo>
                  <a:cubicBezTo>
                    <a:pt x="60947" y="30632"/>
                    <a:pt x="52527" y="33998"/>
                    <a:pt x="46139" y="40399"/>
                  </a:cubicBezTo>
                  <a:cubicBezTo>
                    <a:pt x="35687" y="50838"/>
                    <a:pt x="34354" y="68682"/>
                    <a:pt x="34354" y="87198"/>
                  </a:cubicBezTo>
                  <a:cubicBezTo>
                    <a:pt x="34354" y="105715"/>
                    <a:pt x="35687" y="123571"/>
                    <a:pt x="46139" y="134010"/>
                  </a:cubicBezTo>
                  <a:cubicBezTo>
                    <a:pt x="52527" y="140399"/>
                    <a:pt x="60947" y="144107"/>
                    <a:pt x="71044" y="144107"/>
                  </a:cubicBezTo>
                  <a:lnTo>
                    <a:pt x="71222" y="144073"/>
                  </a:lnTo>
                  <a:lnTo>
                    <a:pt x="71222" y="174705"/>
                  </a:lnTo>
                  <a:lnTo>
                    <a:pt x="71044" y="174739"/>
                  </a:lnTo>
                  <a:cubicBezTo>
                    <a:pt x="47815" y="174739"/>
                    <a:pt x="31318" y="165989"/>
                    <a:pt x="20206" y="154546"/>
                  </a:cubicBezTo>
                  <a:cubicBezTo>
                    <a:pt x="4039" y="137706"/>
                    <a:pt x="0" y="116154"/>
                    <a:pt x="0" y="87198"/>
                  </a:cubicBezTo>
                  <a:cubicBezTo>
                    <a:pt x="0" y="58585"/>
                    <a:pt x="4039" y="37033"/>
                    <a:pt x="20206" y="20193"/>
                  </a:cubicBezTo>
                  <a:cubicBezTo>
                    <a:pt x="31318" y="8750"/>
                    <a:pt x="47815" y="0"/>
                    <a:pt x="71044"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6" name="Shape 89">
              <a:extLst>
                <a:ext uri="{FF2B5EF4-FFF2-40B4-BE49-F238E27FC236}">
                  <a16:creationId xmlns:a16="http://schemas.microsoft.com/office/drawing/2014/main" id="{517E632E-1EA9-4FA2-9018-3389CD93B186}"/>
                </a:ext>
              </a:extLst>
            </p:cNvPr>
            <p:cNvSpPr/>
            <p:nvPr/>
          </p:nvSpPr>
          <p:spPr>
            <a:xfrm>
              <a:off x="1006008" y="145244"/>
              <a:ext cx="71209" cy="174671"/>
            </a:xfrm>
            <a:custGeom>
              <a:avLst/>
              <a:gdLst/>
              <a:ahLst/>
              <a:cxnLst/>
              <a:rect l="0" t="0" r="0" b="0"/>
              <a:pathLst>
                <a:path w="71209" h="174671">
                  <a:moveTo>
                    <a:pt x="0" y="0"/>
                  </a:moveTo>
                  <a:lnTo>
                    <a:pt x="29963" y="5771"/>
                  </a:lnTo>
                  <a:cubicBezTo>
                    <a:pt x="38465" y="9389"/>
                    <a:pt x="45453" y="14437"/>
                    <a:pt x="51016" y="20159"/>
                  </a:cubicBezTo>
                  <a:cubicBezTo>
                    <a:pt x="67170" y="36999"/>
                    <a:pt x="71209" y="58551"/>
                    <a:pt x="71209" y="87164"/>
                  </a:cubicBezTo>
                  <a:cubicBezTo>
                    <a:pt x="71209" y="116120"/>
                    <a:pt x="67170" y="137672"/>
                    <a:pt x="51016" y="154512"/>
                  </a:cubicBezTo>
                  <a:cubicBezTo>
                    <a:pt x="45453" y="160233"/>
                    <a:pt x="38465" y="165282"/>
                    <a:pt x="29963" y="168900"/>
                  </a:cubicBezTo>
                  <a:lnTo>
                    <a:pt x="0" y="174671"/>
                  </a:lnTo>
                  <a:lnTo>
                    <a:pt x="0" y="144039"/>
                  </a:lnTo>
                  <a:lnTo>
                    <a:pt x="13843" y="141420"/>
                  </a:lnTo>
                  <a:cubicBezTo>
                    <a:pt x="18094" y="139694"/>
                    <a:pt x="21882" y="137170"/>
                    <a:pt x="25082" y="133976"/>
                  </a:cubicBezTo>
                  <a:cubicBezTo>
                    <a:pt x="35522" y="123537"/>
                    <a:pt x="36868" y="105681"/>
                    <a:pt x="36868" y="87164"/>
                  </a:cubicBezTo>
                  <a:cubicBezTo>
                    <a:pt x="36868" y="68647"/>
                    <a:pt x="35522" y="50804"/>
                    <a:pt x="25082" y="40364"/>
                  </a:cubicBezTo>
                  <a:cubicBezTo>
                    <a:pt x="21882" y="37164"/>
                    <a:pt x="18094" y="34722"/>
                    <a:pt x="13843" y="33081"/>
                  </a:cubicBezTo>
                  <a:lnTo>
                    <a:pt x="0" y="30630"/>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7" name="Shape 90">
              <a:extLst>
                <a:ext uri="{FF2B5EF4-FFF2-40B4-BE49-F238E27FC236}">
                  <a16:creationId xmlns:a16="http://schemas.microsoft.com/office/drawing/2014/main" id="{0F670559-52A9-4220-9733-C72863D96E94}"/>
                </a:ext>
              </a:extLst>
            </p:cNvPr>
            <p:cNvSpPr/>
            <p:nvPr/>
          </p:nvSpPr>
          <p:spPr>
            <a:xfrm>
              <a:off x="1108532" y="147224"/>
              <a:ext cx="138379" cy="172733"/>
            </a:xfrm>
            <a:custGeom>
              <a:avLst/>
              <a:gdLst/>
              <a:ahLst/>
              <a:cxnLst/>
              <a:rect l="0" t="0" r="0" b="0"/>
              <a:pathLst>
                <a:path w="138379" h="172733">
                  <a:moveTo>
                    <a:pt x="0" y="0"/>
                  </a:moveTo>
                  <a:lnTo>
                    <a:pt x="34341" y="0"/>
                  </a:lnTo>
                  <a:lnTo>
                    <a:pt x="34341" y="104051"/>
                  </a:lnTo>
                  <a:cubicBezTo>
                    <a:pt x="34341" y="130645"/>
                    <a:pt x="49492" y="142088"/>
                    <a:pt x="68682" y="142088"/>
                  </a:cubicBezTo>
                  <a:cubicBezTo>
                    <a:pt x="87871" y="142088"/>
                    <a:pt x="104038" y="130315"/>
                    <a:pt x="104038" y="104051"/>
                  </a:cubicBezTo>
                  <a:lnTo>
                    <a:pt x="104038" y="0"/>
                  </a:lnTo>
                  <a:lnTo>
                    <a:pt x="138379" y="0"/>
                  </a:lnTo>
                  <a:lnTo>
                    <a:pt x="138379" y="170713"/>
                  </a:lnTo>
                  <a:lnTo>
                    <a:pt x="104712" y="170713"/>
                  </a:lnTo>
                  <a:lnTo>
                    <a:pt x="104712" y="153543"/>
                  </a:lnTo>
                  <a:cubicBezTo>
                    <a:pt x="92926" y="166332"/>
                    <a:pt x="76429" y="172733"/>
                    <a:pt x="59258" y="172733"/>
                  </a:cubicBezTo>
                  <a:cubicBezTo>
                    <a:pt x="41745" y="172733"/>
                    <a:pt x="27267" y="167005"/>
                    <a:pt x="17170" y="157251"/>
                  </a:cubicBezTo>
                  <a:cubicBezTo>
                    <a:pt x="4039" y="144450"/>
                    <a:pt x="0" y="128283"/>
                    <a:pt x="0" y="109093"/>
                  </a:cubicBez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8" name="Shape 91">
              <a:extLst>
                <a:ext uri="{FF2B5EF4-FFF2-40B4-BE49-F238E27FC236}">
                  <a16:creationId xmlns:a16="http://schemas.microsoft.com/office/drawing/2014/main" id="{7633CF3A-025C-4610-8065-BE79C081C155}"/>
                </a:ext>
              </a:extLst>
            </p:cNvPr>
            <p:cNvSpPr/>
            <p:nvPr/>
          </p:nvSpPr>
          <p:spPr>
            <a:xfrm>
              <a:off x="1286980" y="78187"/>
              <a:ext cx="68008" cy="239751"/>
            </a:xfrm>
            <a:custGeom>
              <a:avLst/>
              <a:gdLst/>
              <a:ahLst/>
              <a:cxnLst/>
              <a:rect l="0" t="0" r="0" b="0"/>
              <a:pathLst>
                <a:path w="68008" h="239751">
                  <a:moveTo>
                    <a:pt x="0" y="0"/>
                  </a:moveTo>
                  <a:lnTo>
                    <a:pt x="34341" y="0"/>
                  </a:lnTo>
                  <a:lnTo>
                    <a:pt x="34341" y="190589"/>
                  </a:lnTo>
                  <a:cubicBezTo>
                    <a:pt x="34341" y="203721"/>
                    <a:pt x="39052" y="210464"/>
                    <a:pt x="52857" y="210464"/>
                  </a:cubicBezTo>
                  <a:lnTo>
                    <a:pt x="68008" y="210464"/>
                  </a:lnTo>
                  <a:lnTo>
                    <a:pt x="68008" y="239751"/>
                  </a:lnTo>
                  <a:lnTo>
                    <a:pt x="46799" y="239751"/>
                  </a:lnTo>
                  <a:cubicBezTo>
                    <a:pt x="14135" y="239751"/>
                    <a:pt x="0" y="217869"/>
                    <a:pt x="0" y="192608"/>
                  </a:cubicBez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9" name="Shape 92">
              <a:extLst>
                <a:ext uri="{FF2B5EF4-FFF2-40B4-BE49-F238E27FC236}">
                  <a16:creationId xmlns:a16="http://schemas.microsoft.com/office/drawing/2014/main" id="{FA99EDB7-145F-4218-AC0E-59B1D7D24DDE}"/>
                </a:ext>
              </a:extLst>
            </p:cNvPr>
            <p:cNvSpPr/>
            <p:nvPr/>
          </p:nvSpPr>
          <p:spPr>
            <a:xfrm>
              <a:off x="1368796" y="145211"/>
              <a:ext cx="72384" cy="174075"/>
            </a:xfrm>
            <a:custGeom>
              <a:avLst/>
              <a:gdLst/>
              <a:ahLst/>
              <a:cxnLst/>
              <a:rect l="0" t="0" r="0" b="0"/>
              <a:pathLst>
                <a:path w="72384" h="174075">
                  <a:moveTo>
                    <a:pt x="72384" y="0"/>
                  </a:moveTo>
                  <a:lnTo>
                    <a:pt x="72384" y="28614"/>
                  </a:lnTo>
                  <a:lnTo>
                    <a:pt x="51341" y="34587"/>
                  </a:lnTo>
                  <a:cubicBezTo>
                    <a:pt x="45533" y="38375"/>
                    <a:pt x="41072" y="43763"/>
                    <a:pt x="38379" y="50164"/>
                  </a:cubicBezTo>
                  <a:cubicBezTo>
                    <a:pt x="35014" y="57898"/>
                    <a:pt x="34341" y="62953"/>
                    <a:pt x="33998" y="73392"/>
                  </a:cubicBezTo>
                  <a:lnTo>
                    <a:pt x="72384" y="73392"/>
                  </a:lnTo>
                  <a:lnTo>
                    <a:pt x="72384" y="97306"/>
                  </a:lnTo>
                  <a:lnTo>
                    <a:pt x="33998" y="97306"/>
                  </a:lnTo>
                  <a:cubicBezTo>
                    <a:pt x="33998" y="119280"/>
                    <a:pt x="42713" y="135190"/>
                    <a:pt x="58863" y="141771"/>
                  </a:cubicBezTo>
                  <a:lnTo>
                    <a:pt x="72384" y="144209"/>
                  </a:lnTo>
                  <a:lnTo>
                    <a:pt x="72384" y="174075"/>
                  </a:lnTo>
                  <a:lnTo>
                    <a:pt x="46731" y="170200"/>
                  </a:lnTo>
                  <a:cubicBezTo>
                    <a:pt x="19124" y="160813"/>
                    <a:pt x="0" y="135946"/>
                    <a:pt x="0" y="87197"/>
                  </a:cubicBezTo>
                  <a:cubicBezTo>
                    <a:pt x="0" y="45782"/>
                    <a:pt x="16095" y="17441"/>
                    <a:pt x="42611" y="5858"/>
                  </a:cubicBezTo>
                  <a:lnTo>
                    <a:pt x="72384"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0" name="Shape 93">
              <a:extLst>
                <a:ext uri="{FF2B5EF4-FFF2-40B4-BE49-F238E27FC236}">
                  <a16:creationId xmlns:a16="http://schemas.microsoft.com/office/drawing/2014/main" id="{3419F649-2491-4EBB-8ED9-84165AAD5B06}"/>
                </a:ext>
              </a:extLst>
            </p:cNvPr>
            <p:cNvSpPr/>
            <p:nvPr/>
          </p:nvSpPr>
          <p:spPr>
            <a:xfrm>
              <a:off x="1441180" y="272819"/>
              <a:ext cx="68358" cy="47130"/>
            </a:xfrm>
            <a:custGeom>
              <a:avLst/>
              <a:gdLst/>
              <a:ahLst/>
              <a:cxnLst/>
              <a:rect l="0" t="0" r="0" b="0"/>
              <a:pathLst>
                <a:path w="68358" h="47130">
                  <a:moveTo>
                    <a:pt x="46476" y="0"/>
                  </a:moveTo>
                  <a:lnTo>
                    <a:pt x="68358" y="20536"/>
                  </a:lnTo>
                  <a:cubicBezTo>
                    <a:pt x="50844" y="38049"/>
                    <a:pt x="34347" y="47130"/>
                    <a:pt x="4388" y="47130"/>
                  </a:cubicBezTo>
                  <a:lnTo>
                    <a:pt x="0" y="46467"/>
                  </a:lnTo>
                  <a:lnTo>
                    <a:pt x="0" y="16601"/>
                  </a:lnTo>
                  <a:lnTo>
                    <a:pt x="5061" y="17513"/>
                  </a:lnTo>
                  <a:cubicBezTo>
                    <a:pt x="24238" y="17513"/>
                    <a:pt x="34347" y="12116"/>
                    <a:pt x="46476"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1" name="Shape 94">
              <a:extLst>
                <a:ext uri="{FF2B5EF4-FFF2-40B4-BE49-F238E27FC236}">
                  <a16:creationId xmlns:a16="http://schemas.microsoft.com/office/drawing/2014/main" id="{7B7468DE-1584-435C-B1D4-509B1CCF8168}"/>
                </a:ext>
              </a:extLst>
            </p:cNvPr>
            <p:cNvSpPr/>
            <p:nvPr/>
          </p:nvSpPr>
          <p:spPr>
            <a:xfrm>
              <a:off x="1441180" y="145210"/>
              <a:ext cx="72396" cy="97307"/>
            </a:xfrm>
            <a:custGeom>
              <a:avLst/>
              <a:gdLst/>
              <a:ahLst/>
              <a:cxnLst/>
              <a:rect l="0" t="0" r="0" b="0"/>
              <a:pathLst>
                <a:path w="72396" h="97307">
                  <a:moveTo>
                    <a:pt x="6" y="0"/>
                  </a:moveTo>
                  <a:cubicBezTo>
                    <a:pt x="45803" y="0"/>
                    <a:pt x="72396" y="33668"/>
                    <a:pt x="72396" y="82144"/>
                  </a:cubicBezTo>
                  <a:lnTo>
                    <a:pt x="72396" y="97307"/>
                  </a:lnTo>
                  <a:lnTo>
                    <a:pt x="0" y="97307"/>
                  </a:lnTo>
                  <a:lnTo>
                    <a:pt x="0" y="73393"/>
                  </a:lnTo>
                  <a:lnTo>
                    <a:pt x="38386" y="73393"/>
                  </a:lnTo>
                  <a:cubicBezTo>
                    <a:pt x="38056" y="62954"/>
                    <a:pt x="37040" y="57899"/>
                    <a:pt x="33674" y="50165"/>
                  </a:cubicBezTo>
                  <a:cubicBezTo>
                    <a:pt x="28289" y="37363"/>
                    <a:pt x="16161" y="28613"/>
                    <a:pt x="6" y="28613"/>
                  </a:cubicBezTo>
                  <a:lnTo>
                    <a:pt x="0" y="28615"/>
                  </a:lnTo>
                  <a:lnTo>
                    <a:pt x="0" y="1"/>
                  </a:lnTo>
                  <a:lnTo>
                    <a:pt x="6"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2" name="Shape 95">
              <a:extLst>
                <a:ext uri="{FF2B5EF4-FFF2-40B4-BE49-F238E27FC236}">
                  <a16:creationId xmlns:a16="http://schemas.microsoft.com/office/drawing/2014/main" id="{DA50CEE9-8C4E-4A01-ADEF-9824836CE1BC}"/>
                </a:ext>
              </a:extLst>
            </p:cNvPr>
            <p:cNvSpPr/>
            <p:nvPr/>
          </p:nvSpPr>
          <p:spPr>
            <a:xfrm>
              <a:off x="1524342" y="147224"/>
              <a:ext cx="153200" cy="170713"/>
            </a:xfrm>
            <a:custGeom>
              <a:avLst/>
              <a:gdLst/>
              <a:ahLst/>
              <a:cxnLst/>
              <a:rect l="0" t="0" r="0" b="0"/>
              <a:pathLst>
                <a:path w="153200" h="170713">
                  <a:moveTo>
                    <a:pt x="0" y="0"/>
                  </a:moveTo>
                  <a:lnTo>
                    <a:pt x="36360" y="0"/>
                  </a:lnTo>
                  <a:lnTo>
                    <a:pt x="76771" y="120206"/>
                  </a:lnTo>
                  <a:lnTo>
                    <a:pt x="116840" y="0"/>
                  </a:lnTo>
                  <a:lnTo>
                    <a:pt x="153200" y="0"/>
                  </a:lnTo>
                  <a:lnTo>
                    <a:pt x="90576" y="170713"/>
                  </a:lnTo>
                  <a:lnTo>
                    <a:pt x="62624" y="170713"/>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3" name="Shape 96">
              <a:extLst>
                <a:ext uri="{FF2B5EF4-FFF2-40B4-BE49-F238E27FC236}">
                  <a16:creationId xmlns:a16="http://schemas.microsoft.com/office/drawing/2014/main" id="{FC17FFA7-D034-44F8-92E8-D84358E625D3}"/>
                </a:ext>
              </a:extLst>
            </p:cNvPr>
            <p:cNvSpPr/>
            <p:nvPr/>
          </p:nvSpPr>
          <p:spPr>
            <a:xfrm>
              <a:off x="1684607" y="218614"/>
              <a:ext cx="68694" cy="101346"/>
            </a:xfrm>
            <a:custGeom>
              <a:avLst/>
              <a:gdLst/>
              <a:ahLst/>
              <a:cxnLst/>
              <a:rect l="0" t="0" r="0" b="0"/>
              <a:pathLst>
                <a:path w="68694" h="101346">
                  <a:moveTo>
                    <a:pt x="58928" y="0"/>
                  </a:moveTo>
                  <a:lnTo>
                    <a:pt x="68694" y="0"/>
                  </a:lnTo>
                  <a:lnTo>
                    <a:pt x="68694" y="23901"/>
                  </a:lnTo>
                  <a:lnTo>
                    <a:pt x="63983" y="23901"/>
                  </a:lnTo>
                  <a:cubicBezTo>
                    <a:pt x="43764" y="23901"/>
                    <a:pt x="33338" y="32995"/>
                    <a:pt x="33338" y="48476"/>
                  </a:cubicBezTo>
                  <a:cubicBezTo>
                    <a:pt x="33338" y="63970"/>
                    <a:pt x="43104" y="72720"/>
                    <a:pt x="64656" y="72720"/>
                  </a:cubicBezTo>
                  <a:lnTo>
                    <a:pt x="68694" y="72352"/>
                  </a:lnTo>
                  <a:lnTo>
                    <a:pt x="68694" y="99866"/>
                  </a:lnTo>
                  <a:lnTo>
                    <a:pt x="59271" y="101346"/>
                  </a:lnTo>
                  <a:cubicBezTo>
                    <a:pt x="38049" y="101346"/>
                    <a:pt x="23914" y="96291"/>
                    <a:pt x="13475" y="85852"/>
                  </a:cubicBezTo>
                  <a:cubicBezTo>
                    <a:pt x="4724" y="76759"/>
                    <a:pt x="0" y="63627"/>
                    <a:pt x="0" y="49149"/>
                  </a:cubicBezTo>
                  <a:cubicBezTo>
                    <a:pt x="0" y="20536"/>
                    <a:pt x="19875" y="0"/>
                    <a:pt x="58928"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4" name="Shape 97">
              <a:extLst>
                <a:ext uri="{FF2B5EF4-FFF2-40B4-BE49-F238E27FC236}">
                  <a16:creationId xmlns:a16="http://schemas.microsoft.com/office/drawing/2014/main" id="{F4FB4C77-97BC-4294-B254-8BD1613F2C79}"/>
                </a:ext>
              </a:extLst>
            </p:cNvPr>
            <p:cNvSpPr/>
            <p:nvPr/>
          </p:nvSpPr>
          <p:spPr>
            <a:xfrm>
              <a:off x="1691351" y="145208"/>
              <a:ext cx="61951" cy="45784"/>
            </a:xfrm>
            <a:custGeom>
              <a:avLst/>
              <a:gdLst/>
              <a:ahLst/>
              <a:cxnLst/>
              <a:rect l="0" t="0" r="0" b="0"/>
              <a:pathLst>
                <a:path w="61951" h="45784">
                  <a:moveTo>
                    <a:pt x="61277" y="0"/>
                  </a:moveTo>
                  <a:lnTo>
                    <a:pt x="61951" y="81"/>
                  </a:lnTo>
                  <a:lnTo>
                    <a:pt x="61951" y="29521"/>
                  </a:lnTo>
                  <a:lnTo>
                    <a:pt x="59919" y="29286"/>
                  </a:lnTo>
                  <a:cubicBezTo>
                    <a:pt x="41072" y="29286"/>
                    <a:pt x="31979" y="33668"/>
                    <a:pt x="22555" y="45784"/>
                  </a:cubicBezTo>
                  <a:lnTo>
                    <a:pt x="0" y="24574"/>
                  </a:lnTo>
                  <a:cubicBezTo>
                    <a:pt x="16154" y="5715"/>
                    <a:pt x="32995" y="0"/>
                    <a:pt x="61277"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5" name="Shape 98">
              <a:extLst>
                <a:ext uri="{FF2B5EF4-FFF2-40B4-BE49-F238E27FC236}">
                  <a16:creationId xmlns:a16="http://schemas.microsoft.com/office/drawing/2014/main" id="{F5AAFEED-2B3F-4BBC-8304-44771F0E0D57}"/>
                </a:ext>
              </a:extLst>
            </p:cNvPr>
            <p:cNvSpPr/>
            <p:nvPr/>
          </p:nvSpPr>
          <p:spPr>
            <a:xfrm>
              <a:off x="1753301" y="145289"/>
              <a:ext cx="69710" cy="173191"/>
            </a:xfrm>
            <a:custGeom>
              <a:avLst/>
              <a:gdLst/>
              <a:ahLst/>
              <a:cxnLst/>
              <a:rect l="0" t="0" r="0" b="0"/>
              <a:pathLst>
                <a:path w="69710" h="173191">
                  <a:moveTo>
                    <a:pt x="0" y="0"/>
                  </a:moveTo>
                  <a:lnTo>
                    <a:pt x="30068" y="3627"/>
                  </a:lnTo>
                  <a:cubicBezTo>
                    <a:pt x="56444" y="11029"/>
                    <a:pt x="69710" y="29462"/>
                    <a:pt x="69710" y="58504"/>
                  </a:cubicBezTo>
                  <a:lnTo>
                    <a:pt x="69710" y="172651"/>
                  </a:lnTo>
                  <a:lnTo>
                    <a:pt x="36030" y="172651"/>
                  </a:lnTo>
                  <a:lnTo>
                    <a:pt x="36030" y="157158"/>
                  </a:lnTo>
                  <a:cubicBezTo>
                    <a:pt x="29801" y="163387"/>
                    <a:pt x="23739" y="167765"/>
                    <a:pt x="16585" y="170586"/>
                  </a:cubicBezTo>
                  <a:lnTo>
                    <a:pt x="0" y="173191"/>
                  </a:lnTo>
                  <a:lnTo>
                    <a:pt x="0" y="145677"/>
                  </a:lnTo>
                  <a:lnTo>
                    <a:pt x="13465" y="144448"/>
                  </a:lnTo>
                  <a:cubicBezTo>
                    <a:pt x="18685" y="143102"/>
                    <a:pt x="23400" y="140660"/>
                    <a:pt x="27940" y="136279"/>
                  </a:cubicBezTo>
                  <a:cubicBezTo>
                    <a:pt x="32994" y="131224"/>
                    <a:pt x="35357" y="123160"/>
                    <a:pt x="35357" y="111031"/>
                  </a:cubicBezTo>
                  <a:lnTo>
                    <a:pt x="35357" y="97226"/>
                  </a:lnTo>
                  <a:lnTo>
                    <a:pt x="0" y="97226"/>
                  </a:lnTo>
                  <a:lnTo>
                    <a:pt x="0" y="73325"/>
                  </a:lnTo>
                  <a:lnTo>
                    <a:pt x="35357" y="73325"/>
                  </a:lnTo>
                  <a:lnTo>
                    <a:pt x="35357" y="61196"/>
                  </a:lnTo>
                  <a:cubicBezTo>
                    <a:pt x="35357" y="45032"/>
                    <a:pt x="29292" y="35119"/>
                    <a:pt x="15035" y="31173"/>
                  </a:cubicBezTo>
                  <a:lnTo>
                    <a:pt x="0" y="29439"/>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6" name="Shape 99">
              <a:extLst>
                <a:ext uri="{FF2B5EF4-FFF2-40B4-BE49-F238E27FC236}">
                  <a16:creationId xmlns:a16="http://schemas.microsoft.com/office/drawing/2014/main" id="{BC6BDAB5-A6F7-4046-8C7D-11E841F82444}"/>
                </a:ext>
              </a:extLst>
            </p:cNvPr>
            <p:cNvSpPr/>
            <p:nvPr/>
          </p:nvSpPr>
          <p:spPr>
            <a:xfrm>
              <a:off x="1855656" y="145202"/>
              <a:ext cx="119875" cy="172733"/>
            </a:xfrm>
            <a:custGeom>
              <a:avLst/>
              <a:gdLst/>
              <a:ahLst/>
              <a:cxnLst/>
              <a:rect l="0" t="0" r="0" b="0"/>
              <a:pathLst>
                <a:path w="119875" h="172733">
                  <a:moveTo>
                    <a:pt x="79134" y="0"/>
                  </a:moveTo>
                  <a:cubicBezTo>
                    <a:pt x="95631" y="0"/>
                    <a:pt x="108090" y="4381"/>
                    <a:pt x="119875" y="16154"/>
                  </a:cubicBezTo>
                  <a:lnTo>
                    <a:pt x="93942" y="42088"/>
                  </a:lnTo>
                  <a:cubicBezTo>
                    <a:pt x="86208" y="34354"/>
                    <a:pt x="80137" y="30632"/>
                    <a:pt x="68351" y="30632"/>
                  </a:cubicBezTo>
                  <a:cubicBezTo>
                    <a:pt x="49822" y="30632"/>
                    <a:pt x="34341" y="45453"/>
                    <a:pt x="34341" y="69024"/>
                  </a:cubicBezTo>
                  <a:lnTo>
                    <a:pt x="34341" y="172733"/>
                  </a:lnTo>
                  <a:lnTo>
                    <a:pt x="0" y="172733"/>
                  </a:lnTo>
                  <a:lnTo>
                    <a:pt x="0" y="2019"/>
                  </a:lnTo>
                  <a:lnTo>
                    <a:pt x="33668" y="2019"/>
                  </a:lnTo>
                  <a:lnTo>
                    <a:pt x="33668" y="20536"/>
                  </a:lnTo>
                  <a:cubicBezTo>
                    <a:pt x="42431" y="8420"/>
                    <a:pt x="59931" y="0"/>
                    <a:pt x="79134"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7" name="Shape 100">
              <a:extLst>
                <a:ext uri="{FF2B5EF4-FFF2-40B4-BE49-F238E27FC236}">
                  <a16:creationId xmlns:a16="http://schemas.microsoft.com/office/drawing/2014/main" id="{9508C5B6-4588-47D4-B52B-BEA0B98765D6}"/>
                </a:ext>
              </a:extLst>
            </p:cNvPr>
            <p:cNvSpPr/>
            <p:nvPr/>
          </p:nvSpPr>
          <p:spPr>
            <a:xfrm>
              <a:off x="1971139" y="145210"/>
              <a:ext cx="69869" cy="174739"/>
            </a:xfrm>
            <a:custGeom>
              <a:avLst/>
              <a:gdLst/>
              <a:ahLst/>
              <a:cxnLst/>
              <a:rect l="0" t="0" r="0" b="0"/>
              <a:pathLst>
                <a:path w="69869" h="174739">
                  <a:moveTo>
                    <a:pt x="60604" y="0"/>
                  </a:moveTo>
                  <a:lnTo>
                    <a:pt x="69869" y="1523"/>
                  </a:lnTo>
                  <a:lnTo>
                    <a:pt x="69869" y="30675"/>
                  </a:lnTo>
                  <a:lnTo>
                    <a:pt x="51395" y="35210"/>
                  </a:lnTo>
                  <a:cubicBezTo>
                    <a:pt x="36998" y="44017"/>
                    <a:pt x="34341" y="64472"/>
                    <a:pt x="34341" y="87198"/>
                  </a:cubicBezTo>
                  <a:cubicBezTo>
                    <a:pt x="34341" y="109934"/>
                    <a:pt x="36998" y="130577"/>
                    <a:pt x="51395" y="139478"/>
                  </a:cubicBezTo>
                  <a:lnTo>
                    <a:pt x="69869" y="144064"/>
                  </a:lnTo>
                  <a:lnTo>
                    <a:pt x="69869" y="173190"/>
                  </a:lnTo>
                  <a:lnTo>
                    <a:pt x="60947" y="174739"/>
                  </a:lnTo>
                  <a:cubicBezTo>
                    <a:pt x="43777" y="174739"/>
                    <a:pt x="28626" y="169024"/>
                    <a:pt x="19190" y="159601"/>
                  </a:cubicBezTo>
                  <a:cubicBezTo>
                    <a:pt x="2019" y="142431"/>
                    <a:pt x="0" y="113132"/>
                    <a:pt x="0" y="87198"/>
                  </a:cubicBezTo>
                  <a:cubicBezTo>
                    <a:pt x="0" y="61265"/>
                    <a:pt x="2019" y="32322"/>
                    <a:pt x="19190" y="15138"/>
                  </a:cubicBezTo>
                  <a:cubicBezTo>
                    <a:pt x="28626" y="5715"/>
                    <a:pt x="43447" y="0"/>
                    <a:pt x="60604"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8" name="Shape 101">
              <a:extLst>
                <a:ext uri="{FF2B5EF4-FFF2-40B4-BE49-F238E27FC236}">
                  <a16:creationId xmlns:a16="http://schemas.microsoft.com/office/drawing/2014/main" id="{3B72AF23-E8B4-4525-BF8C-9593D8AA64BE}"/>
                </a:ext>
              </a:extLst>
            </p:cNvPr>
            <p:cNvSpPr/>
            <p:nvPr/>
          </p:nvSpPr>
          <p:spPr>
            <a:xfrm>
              <a:off x="2041008" y="78192"/>
              <a:ext cx="69869" cy="240208"/>
            </a:xfrm>
            <a:custGeom>
              <a:avLst/>
              <a:gdLst/>
              <a:ahLst/>
              <a:cxnLst/>
              <a:rect l="0" t="0" r="0" b="0"/>
              <a:pathLst>
                <a:path w="69869" h="240208">
                  <a:moveTo>
                    <a:pt x="35528" y="0"/>
                  </a:moveTo>
                  <a:lnTo>
                    <a:pt x="69869" y="0"/>
                  </a:lnTo>
                  <a:lnTo>
                    <a:pt x="69869" y="239738"/>
                  </a:lnTo>
                  <a:lnTo>
                    <a:pt x="36201" y="239738"/>
                  </a:lnTo>
                  <a:lnTo>
                    <a:pt x="36201" y="221564"/>
                  </a:lnTo>
                  <a:cubicBezTo>
                    <a:pt x="29801" y="229305"/>
                    <a:pt x="23152" y="234353"/>
                    <a:pt x="15788" y="237466"/>
                  </a:cubicBezTo>
                  <a:lnTo>
                    <a:pt x="0" y="240208"/>
                  </a:lnTo>
                  <a:lnTo>
                    <a:pt x="0" y="211082"/>
                  </a:lnTo>
                  <a:lnTo>
                    <a:pt x="172" y="211125"/>
                  </a:lnTo>
                  <a:cubicBezTo>
                    <a:pt x="31147" y="211125"/>
                    <a:pt x="35528" y="184531"/>
                    <a:pt x="35528" y="154216"/>
                  </a:cubicBezTo>
                  <a:cubicBezTo>
                    <a:pt x="35528" y="123914"/>
                    <a:pt x="31147" y="97650"/>
                    <a:pt x="172" y="97650"/>
                  </a:cubicBezTo>
                  <a:lnTo>
                    <a:pt x="0" y="97692"/>
                  </a:lnTo>
                  <a:lnTo>
                    <a:pt x="0" y="68541"/>
                  </a:lnTo>
                  <a:lnTo>
                    <a:pt x="15285" y="71053"/>
                  </a:lnTo>
                  <a:cubicBezTo>
                    <a:pt x="22651" y="73997"/>
                    <a:pt x="29299" y="78791"/>
                    <a:pt x="35528" y="86195"/>
                  </a:cubicBezTo>
                  <a:lnTo>
                    <a:pt x="35528"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49" name="Shape 102">
              <a:extLst>
                <a:ext uri="{FF2B5EF4-FFF2-40B4-BE49-F238E27FC236}">
                  <a16:creationId xmlns:a16="http://schemas.microsoft.com/office/drawing/2014/main" id="{295CE3DD-0685-4A3B-80EA-889054778A90}"/>
                </a:ext>
              </a:extLst>
            </p:cNvPr>
            <p:cNvSpPr/>
            <p:nvPr/>
          </p:nvSpPr>
          <p:spPr>
            <a:xfrm>
              <a:off x="457697" y="124951"/>
              <a:ext cx="165024" cy="163156"/>
            </a:xfrm>
            <a:custGeom>
              <a:avLst/>
              <a:gdLst/>
              <a:ahLst/>
              <a:cxnLst/>
              <a:rect l="0" t="0" r="0" b="0"/>
              <a:pathLst>
                <a:path w="165024" h="163156">
                  <a:moveTo>
                    <a:pt x="86920" y="112"/>
                  </a:moveTo>
                  <a:cubicBezTo>
                    <a:pt x="116449" y="447"/>
                    <a:pt x="141557" y="3924"/>
                    <a:pt x="149149" y="6057"/>
                  </a:cubicBezTo>
                  <a:cubicBezTo>
                    <a:pt x="159296" y="26225"/>
                    <a:pt x="165024" y="48996"/>
                    <a:pt x="165024" y="73126"/>
                  </a:cubicBezTo>
                  <a:cubicBezTo>
                    <a:pt x="165024" y="87070"/>
                    <a:pt x="163106" y="100558"/>
                    <a:pt x="159537" y="113372"/>
                  </a:cubicBezTo>
                  <a:cubicBezTo>
                    <a:pt x="157785" y="118909"/>
                    <a:pt x="155486" y="123773"/>
                    <a:pt x="152781" y="128015"/>
                  </a:cubicBezTo>
                  <a:cubicBezTo>
                    <a:pt x="130315" y="163156"/>
                    <a:pt x="77914" y="156044"/>
                    <a:pt x="59284" y="152564"/>
                  </a:cubicBezTo>
                  <a:cubicBezTo>
                    <a:pt x="20460" y="145300"/>
                    <a:pt x="0" y="116560"/>
                    <a:pt x="15811" y="70306"/>
                  </a:cubicBezTo>
                  <a:cubicBezTo>
                    <a:pt x="22123" y="51917"/>
                    <a:pt x="38367" y="25412"/>
                    <a:pt x="56401" y="990"/>
                  </a:cubicBezTo>
                  <a:cubicBezTo>
                    <a:pt x="66742" y="237"/>
                    <a:pt x="77076" y="0"/>
                    <a:pt x="86920" y="112"/>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50" name="Shape 103">
              <a:extLst>
                <a:ext uri="{FF2B5EF4-FFF2-40B4-BE49-F238E27FC236}">
                  <a16:creationId xmlns:a16="http://schemas.microsoft.com/office/drawing/2014/main" id="{F243E2B2-9D2D-4026-A062-126C1235F9E6}"/>
                </a:ext>
              </a:extLst>
            </p:cNvPr>
            <p:cNvSpPr/>
            <p:nvPr/>
          </p:nvSpPr>
          <p:spPr>
            <a:xfrm>
              <a:off x="535052" y="75179"/>
              <a:ext cx="55347" cy="30112"/>
            </a:xfrm>
            <a:custGeom>
              <a:avLst/>
              <a:gdLst/>
              <a:ahLst/>
              <a:cxnLst/>
              <a:rect l="0" t="0" r="0" b="0"/>
              <a:pathLst>
                <a:path w="55347" h="30112">
                  <a:moveTo>
                    <a:pt x="23203" y="0"/>
                  </a:moveTo>
                  <a:cubicBezTo>
                    <a:pt x="35357" y="8420"/>
                    <a:pt x="46177" y="18555"/>
                    <a:pt x="55347" y="30112"/>
                  </a:cubicBezTo>
                  <a:cubicBezTo>
                    <a:pt x="36792" y="28016"/>
                    <a:pt x="18097" y="26048"/>
                    <a:pt x="0" y="24321"/>
                  </a:cubicBezTo>
                  <a:cubicBezTo>
                    <a:pt x="8242" y="14669"/>
                    <a:pt x="16243" y="6248"/>
                    <a:pt x="23203" y="0"/>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51" name="Shape 104">
              <a:extLst>
                <a:ext uri="{FF2B5EF4-FFF2-40B4-BE49-F238E27FC236}">
                  <a16:creationId xmlns:a16="http://schemas.microsoft.com/office/drawing/2014/main" id="{44E37630-0039-4F0A-A520-590C2DA5B882}"/>
                </a:ext>
              </a:extLst>
            </p:cNvPr>
            <p:cNvSpPr/>
            <p:nvPr/>
          </p:nvSpPr>
          <p:spPr>
            <a:xfrm>
              <a:off x="324042" y="48738"/>
              <a:ext cx="278562" cy="298661"/>
            </a:xfrm>
            <a:custGeom>
              <a:avLst/>
              <a:gdLst/>
              <a:ahLst/>
              <a:cxnLst/>
              <a:rect l="0" t="0" r="0" b="0"/>
              <a:pathLst>
                <a:path w="278562" h="298661">
                  <a:moveTo>
                    <a:pt x="149339" y="0"/>
                  </a:moveTo>
                  <a:cubicBezTo>
                    <a:pt x="177902" y="0"/>
                    <a:pt x="204597" y="8001"/>
                    <a:pt x="227254" y="21920"/>
                  </a:cubicBezTo>
                  <a:cubicBezTo>
                    <a:pt x="218719" y="27153"/>
                    <a:pt x="208001" y="36868"/>
                    <a:pt x="196494" y="49416"/>
                  </a:cubicBezTo>
                  <a:cubicBezTo>
                    <a:pt x="135788" y="44056"/>
                    <a:pt x="84366" y="42151"/>
                    <a:pt x="71882" y="49708"/>
                  </a:cubicBezTo>
                  <a:cubicBezTo>
                    <a:pt x="63170" y="54978"/>
                    <a:pt x="31852" y="88481"/>
                    <a:pt x="34328" y="91618"/>
                  </a:cubicBezTo>
                  <a:cubicBezTo>
                    <a:pt x="38024" y="96215"/>
                    <a:pt x="105626" y="84836"/>
                    <a:pt x="172276" y="78689"/>
                  </a:cubicBezTo>
                  <a:cubicBezTo>
                    <a:pt x="147853" y="110922"/>
                    <a:pt x="124219" y="150533"/>
                    <a:pt x="113475" y="183769"/>
                  </a:cubicBezTo>
                  <a:cubicBezTo>
                    <a:pt x="100813" y="222923"/>
                    <a:pt x="117310" y="271539"/>
                    <a:pt x="190767" y="270561"/>
                  </a:cubicBezTo>
                  <a:cubicBezTo>
                    <a:pt x="229984" y="270078"/>
                    <a:pt x="263982" y="239497"/>
                    <a:pt x="278562" y="224231"/>
                  </a:cubicBezTo>
                  <a:cubicBezTo>
                    <a:pt x="259169" y="257607"/>
                    <a:pt x="227217" y="282789"/>
                    <a:pt x="189174" y="293293"/>
                  </a:cubicBezTo>
                  <a:lnTo>
                    <a:pt x="149378" y="298661"/>
                  </a:lnTo>
                  <a:lnTo>
                    <a:pt x="149288" y="298661"/>
                  </a:lnTo>
                  <a:lnTo>
                    <a:pt x="119240" y="295632"/>
                  </a:lnTo>
                  <a:cubicBezTo>
                    <a:pt x="51184" y="281709"/>
                    <a:pt x="0" y="221504"/>
                    <a:pt x="0" y="149339"/>
                  </a:cubicBezTo>
                  <a:cubicBezTo>
                    <a:pt x="0" y="66853"/>
                    <a:pt x="66853" y="0"/>
                    <a:pt x="149339" y="0"/>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52" name="Shape 105">
              <a:extLst>
                <a:ext uri="{FF2B5EF4-FFF2-40B4-BE49-F238E27FC236}">
                  <a16:creationId xmlns:a16="http://schemas.microsoft.com/office/drawing/2014/main" id="{11EF89DC-1F48-4DCE-9988-4DE16D840781}"/>
                </a:ext>
              </a:extLst>
            </p:cNvPr>
            <p:cNvSpPr/>
            <p:nvPr/>
          </p:nvSpPr>
          <p:spPr>
            <a:xfrm>
              <a:off x="591838" y="63964"/>
              <a:ext cx="6839" cy="16523"/>
            </a:xfrm>
            <a:custGeom>
              <a:avLst/>
              <a:gdLst/>
              <a:ahLst/>
              <a:cxnLst/>
              <a:rect l="0" t="0" r="0" b="0"/>
              <a:pathLst>
                <a:path w="6839" h="16523">
                  <a:moveTo>
                    <a:pt x="0" y="0"/>
                  </a:moveTo>
                  <a:lnTo>
                    <a:pt x="6839" y="0"/>
                  </a:lnTo>
                  <a:lnTo>
                    <a:pt x="6839" y="3344"/>
                  </a:lnTo>
                  <a:lnTo>
                    <a:pt x="6769" y="3327"/>
                  </a:lnTo>
                  <a:lnTo>
                    <a:pt x="4686" y="3327"/>
                  </a:lnTo>
                  <a:lnTo>
                    <a:pt x="4686" y="6693"/>
                  </a:lnTo>
                  <a:lnTo>
                    <a:pt x="6693" y="6693"/>
                  </a:lnTo>
                  <a:lnTo>
                    <a:pt x="6839" y="6664"/>
                  </a:lnTo>
                  <a:lnTo>
                    <a:pt x="6839" y="11061"/>
                  </a:lnTo>
                  <a:lnTo>
                    <a:pt x="6261" y="10198"/>
                  </a:lnTo>
                  <a:cubicBezTo>
                    <a:pt x="5931" y="9969"/>
                    <a:pt x="5550" y="9804"/>
                    <a:pt x="5131" y="9804"/>
                  </a:cubicBezTo>
                  <a:lnTo>
                    <a:pt x="4686" y="9804"/>
                  </a:lnTo>
                  <a:lnTo>
                    <a:pt x="4686" y="16523"/>
                  </a:lnTo>
                  <a:lnTo>
                    <a:pt x="0" y="16523"/>
                  </a:lnTo>
                  <a:lnTo>
                    <a:pt x="0" y="0"/>
                  </a:ln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53" name="Shape 106">
              <a:extLst>
                <a:ext uri="{FF2B5EF4-FFF2-40B4-BE49-F238E27FC236}">
                  <a16:creationId xmlns:a16="http://schemas.microsoft.com/office/drawing/2014/main" id="{EBFD3ABD-21E9-448D-A015-1A6835FC48C5}"/>
                </a:ext>
              </a:extLst>
            </p:cNvPr>
            <p:cNvSpPr/>
            <p:nvPr/>
          </p:nvSpPr>
          <p:spPr>
            <a:xfrm>
              <a:off x="598677" y="63964"/>
              <a:ext cx="8096" cy="16523"/>
            </a:xfrm>
            <a:custGeom>
              <a:avLst/>
              <a:gdLst/>
              <a:ahLst/>
              <a:cxnLst/>
              <a:rect l="0" t="0" r="0" b="0"/>
              <a:pathLst>
                <a:path w="8096" h="16523">
                  <a:moveTo>
                    <a:pt x="0" y="0"/>
                  </a:moveTo>
                  <a:lnTo>
                    <a:pt x="959" y="0"/>
                  </a:lnTo>
                  <a:cubicBezTo>
                    <a:pt x="2432" y="0"/>
                    <a:pt x="3537" y="140"/>
                    <a:pt x="4312" y="419"/>
                  </a:cubicBezTo>
                  <a:cubicBezTo>
                    <a:pt x="5074" y="673"/>
                    <a:pt x="5696" y="1156"/>
                    <a:pt x="6178" y="1905"/>
                  </a:cubicBezTo>
                  <a:cubicBezTo>
                    <a:pt x="6636" y="2654"/>
                    <a:pt x="6877" y="3543"/>
                    <a:pt x="6877" y="4585"/>
                  </a:cubicBezTo>
                  <a:cubicBezTo>
                    <a:pt x="6877" y="5499"/>
                    <a:pt x="6687" y="6274"/>
                    <a:pt x="6344" y="6960"/>
                  </a:cubicBezTo>
                  <a:cubicBezTo>
                    <a:pt x="5975" y="7633"/>
                    <a:pt x="5467" y="8179"/>
                    <a:pt x="4832" y="8573"/>
                  </a:cubicBezTo>
                  <a:cubicBezTo>
                    <a:pt x="4439" y="8826"/>
                    <a:pt x="3893" y="9055"/>
                    <a:pt x="3181" y="9233"/>
                  </a:cubicBezTo>
                  <a:cubicBezTo>
                    <a:pt x="3753" y="9462"/>
                    <a:pt x="4159" y="9627"/>
                    <a:pt x="4413" y="9855"/>
                  </a:cubicBezTo>
                  <a:cubicBezTo>
                    <a:pt x="4591" y="9995"/>
                    <a:pt x="4832" y="10287"/>
                    <a:pt x="5175" y="10719"/>
                  </a:cubicBezTo>
                  <a:cubicBezTo>
                    <a:pt x="5480" y="11138"/>
                    <a:pt x="5709" y="11481"/>
                    <a:pt x="5823" y="11735"/>
                  </a:cubicBezTo>
                  <a:lnTo>
                    <a:pt x="8096" y="16523"/>
                  </a:lnTo>
                  <a:lnTo>
                    <a:pt x="2775" y="16523"/>
                  </a:lnTo>
                  <a:lnTo>
                    <a:pt x="273" y="11468"/>
                  </a:lnTo>
                  <a:lnTo>
                    <a:pt x="0" y="11061"/>
                  </a:lnTo>
                  <a:lnTo>
                    <a:pt x="0" y="6664"/>
                  </a:lnTo>
                  <a:lnTo>
                    <a:pt x="1086" y="6452"/>
                  </a:lnTo>
                  <a:cubicBezTo>
                    <a:pt x="1403" y="6401"/>
                    <a:pt x="1645" y="6236"/>
                    <a:pt x="1848" y="5944"/>
                  </a:cubicBezTo>
                  <a:cubicBezTo>
                    <a:pt x="2051" y="5677"/>
                    <a:pt x="2153" y="5359"/>
                    <a:pt x="2153" y="5004"/>
                  </a:cubicBezTo>
                  <a:cubicBezTo>
                    <a:pt x="2153" y="4470"/>
                    <a:pt x="1988" y="4051"/>
                    <a:pt x="1695" y="3759"/>
                  </a:cubicBezTo>
                  <a:lnTo>
                    <a:pt x="0" y="3344"/>
                  </a:lnTo>
                  <a:lnTo>
                    <a:pt x="0" y="0"/>
                  </a:ln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54" name="Shape 107">
              <a:extLst>
                <a:ext uri="{FF2B5EF4-FFF2-40B4-BE49-F238E27FC236}">
                  <a16:creationId xmlns:a16="http://schemas.microsoft.com/office/drawing/2014/main" id="{EB3EB61F-A72B-4F6F-84AF-0A61EF99935E}"/>
                </a:ext>
              </a:extLst>
            </p:cNvPr>
            <p:cNvSpPr/>
            <p:nvPr/>
          </p:nvSpPr>
          <p:spPr>
            <a:xfrm>
              <a:off x="581649" y="56109"/>
              <a:ext cx="16574" cy="33147"/>
            </a:xfrm>
            <a:custGeom>
              <a:avLst/>
              <a:gdLst/>
              <a:ahLst/>
              <a:cxnLst/>
              <a:rect l="0" t="0" r="0" b="0"/>
              <a:pathLst>
                <a:path w="16574" h="33147">
                  <a:moveTo>
                    <a:pt x="16561" y="0"/>
                  </a:moveTo>
                  <a:lnTo>
                    <a:pt x="16574" y="5"/>
                  </a:lnTo>
                  <a:lnTo>
                    <a:pt x="16574" y="3320"/>
                  </a:lnTo>
                  <a:lnTo>
                    <a:pt x="16561" y="3315"/>
                  </a:lnTo>
                  <a:cubicBezTo>
                    <a:pt x="9271" y="3315"/>
                    <a:pt x="3327" y="9246"/>
                    <a:pt x="3327" y="16548"/>
                  </a:cubicBezTo>
                  <a:cubicBezTo>
                    <a:pt x="3327" y="23876"/>
                    <a:pt x="9271" y="29807"/>
                    <a:pt x="16561" y="29807"/>
                  </a:cubicBezTo>
                  <a:lnTo>
                    <a:pt x="16574" y="29802"/>
                  </a:lnTo>
                  <a:lnTo>
                    <a:pt x="16574" y="33142"/>
                  </a:lnTo>
                  <a:lnTo>
                    <a:pt x="16561" y="33147"/>
                  </a:lnTo>
                  <a:cubicBezTo>
                    <a:pt x="7429" y="33147"/>
                    <a:pt x="0" y="25705"/>
                    <a:pt x="0" y="16548"/>
                  </a:cubicBezTo>
                  <a:cubicBezTo>
                    <a:pt x="0" y="7379"/>
                    <a:pt x="7429" y="0"/>
                    <a:pt x="16561" y="0"/>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55" name="Shape 108">
              <a:extLst>
                <a:ext uri="{FF2B5EF4-FFF2-40B4-BE49-F238E27FC236}">
                  <a16:creationId xmlns:a16="http://schemas.microsoft.com/office/drawing/2014/main" id="{6BFD15E1-8BF4-4EE0-8E88-29CE697BEBD3}"/>
                </a:ext>
              </a:extLst>
            </p:cNvPr>
            <p:cNvSpPr/>
            <p:nvPr/>
          </p:nvSpPr>
          <p:spPr>
            <a:xfrm>
              <a:off x="598222" y="56114"/>
              <a:ext cx="16586" cy="33136"/>
            </a:xfrm>
            <a:custGeom>
              <a:avLst/>
              <a:gdLst/>
              <a:ahLst/>
              <a:cxnLst/>
              <a:rect l="0" t="0" r="0" b="0"/>
              <a:pathLst>
                <a:path w="16586" h="33136">
                  <a:moveTo>
                    <a:pt x="0" y="0"/>
                  </a:moveTo>
                  <a:lnTo>
                    <a:pt x="11725" y="4830"/>
                  </a:lnTo>
                  <a:cubicBezTo>
                    <a:pt x="14729" y="7821"/>
                    <a:pt x="16586" y="11958"/>
                    <a:pt x="16586" y="16543"/>
                  </a:cubicBezTo>
                  <a:cubicBezTo>
                    <a:pt x="16586" y="21121"/>
                    <a:pt x="14729" y="25271"/>
                    <a:pt x="11725" y="28276"/>
                  </a:cubicBezTo>
                  <a:lnTo>
                    <a:pt x="0" y="33136"/>
                  </a:lnTo>
                  <a:lnTo>
                    <a:pt x="0" y="29796"/>
                  </a:lnTo>
                  <a:lnTo>
                    <a:pt x="9360" y="25920"/>
                  </a:lnTo>
                  <a:cubicBezTo>
                    <a:pt x="11760" y="23522"/>
                    <a:pt x="13246" y="20207"/>
                    <a:pt x="13246" y="16543"/>
                  </a:cubicBezTo>
                  <a:cubicBezTo>
                    <a:pt x="13246" y="12892"/>
                    <a:pt x="11760" y="9583"/>
                    <a:pt x="9360" y="7188"/>
                  </a:cubicBezTo>
                  <a:lnTo>
                    <a:pt x="0" y="3315"/>
                  </a:lnTo>
                  <a:lnTo>
                    <a:pt x="0" y="0"/>
                  </a:ln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56" name="Rectangle 55">
              <a:extLst>
                <a:ext uri="{FF2B5EF4-FFF2-40B4-BE49-F238E27FC236}">
                  <a16:creationId xmlns:a16="http://schemas.microsoft.com/office/drawing/2014/main" id="{94DDE2DA-D3AC-46FE-99D5-2010A164C5EE}"/>
                </a:ext>
              </a:extLst>
            </p:cNvPr>
            <p:cNvSpPr/>
            <p:nvPr/>
          </p:nvSpPr>
          <p:spPr>
            <a:xfrm>
              <a:off x="3368482" y="86795"/>
              <a:ext cx="285036" cy="177862"/>
            </a:xfrm>
            <a:prstGeom prst="rect">
              <a:avLst/>
            </a:prstGeom>
            <a:ln>
              <a:noFill/>
            </a:ln>
          </p:spPr>
          <p:txBody>
            <a:bodyPr vert="horz" lIns="0" tIns="0" rIns="0" bIns="0" rtlCol="0">
              <a:noAutofit/>
            </a:bodyPr>
            <a:lstStyle/>
            <a:p>
              <a:pPr>
                <a:lnSpc>
                  <a:spcPct val="107000"/>
                </a:lnSpc>
                <a:spcAft>
                  <a:spcPts val="800"/>
                </a:spcAft>
              </a:pP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120</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B899953D-F802-4BFB-A2AB-256DAFD0E0AE}"/>
                </a:ext>
              </a:extLst>
            </p:cNvPr>
            <p:cNvSpPr/>
            <p:nvPr/>
          </p:nvSpPr>
          <p:spPr>
            <a:xfrm>
              <a:off x="3582337" y="86795"/>
              <a:ext cx="1193030" cy="177862"/>
            </a:xfrm>
            <a:prstGeom prst="rect">
              <a:avLst/>
            </a:prstGeom>
            <a:ln>
              <a:noFill/>
            </a:ln>
          </p:spPr>
          <p:txBody>
            <a:bodyPr vert="horz" lIns="0" tIns="0" rIns="0" bIns="0" rtlCol="0">
              <a:noAutofit/>
            </a:bodyPr>
            <a:lstStyle/>
            <a:p>
              <a:pPr>
                <a:lnSpc>
                  <a:spcPct val="107000"/>
                </a:lnSpc>
                <a:spcAft>
                  <a:spcPts val="800"/>
                </a:spcAft>
              </a:pP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rue</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du</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Marais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8" name="Rectangle 57">
              <a:extLst>
                <a:ext uri="{FF2B5EF4-FFF2-40B4-BE49-F238E27FC236}">
                  <a16:creationId xmlns:a16="http://schemas.microsoft.com/office/drawing/2014/main" id="{970542DE-6559-48D7-B7D3-D8B5FE2F7F68}"/>
                </a:ext>
              </a:extLst>
            </p:cNvPr>
            <p:cNvSpPr/>
            <p:nvPr/>
          </p:nvSpPr>
          <p:spPr>
            <a:xfrm>
              <a:off x="3368482" y="223955"/>
              <a:ext cx="2108184" cy="177862"/>
            </a:xfrm>
            <a:prstGeom prst="rect">
              <a:avLst/>
            </a:prstGeom>
            <a:ln>
              <a:noFill/>
            </a:ln>
          </p:spPr>
          <p:txBody>
            <a:bodyPr vert="horz" lIns="0" tIns="0" rIns="0" bIns="0" rtlCol="0">
              <a:noAutofit/>
            </a:bodyPr>
            <a:lstStyle/>
            <a:p>
              <a:pPr>
                <a:lnSpc>
                  <a:spcPct val="107000"/>
                </a:lnSpc>
                <a:spcAft>
                  <a:spcPts val="800"/>
                </a:spcAft>
              </a:pP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Québec</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(Québec)</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G1M</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3G2</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a:extLst>
                <a:ext uri="{FF2B5EF4-FFF2-40B4-BE49-F238E27FC236}">
                  <a16:creationId xmlns:a16="http://schemas.microsoft.com/office/drawing/2014/main" id="{11FBCCAD-8965-4D63-AD78-2B3A64B40E43}"/>
                </a:ext>
              </a:extLst>
            </p:cNvPr>
            <p:cNvSpPr/>
            <p:nvPr/>
          </p:nvSpPr>
          <p:spPr>
            <a:xfrm>
              <a:off x="592665" y="4283273"/>
              <a:ext cx="3139606" cy="298832"/>
            </a:xfrm>
            <a:prstGeom prst="rect">
              <a:avLst/>
            </a:prstGeom>
            <a:ln>
              <a:noFill/>
            </a:ln>
          </p:spPr>
          <p:txBody>
            <a:bodyPr vert="horz" lIns="0" tIns="0" rIns="0" bIns="0" rtlCol="0">
              <a:noAutofit/>
            </a:bodyPr>
            <a:lstStyle/>
            <a:p>
              <a:pPr>
                <a:lnSpc>
                  <a:spcPct val="107000"/>
                </a:lnSpc>
                <a:spcAft>
                  <a:spcPts val="800"/>
                </a:spcAft>
              </a:pP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PRENEZ</a:t>
              </a:r>
              <a:r>
                <a:rPr lang="fr-CA" sz="1450" b="1" spc="-1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RENDEZ-VOUS</a:t>
              </a:r>
              <a:r>
                <a:rPr lang="fr-CA" sz="1450" b="1" spc="45">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a:extLst>
                <a:ext uri="{FF2B5EF4-FFF2-40B4-BE49-F238E27FC236}">
                  <a16:creationId xmlns:a16="http://schemas.microsoft.com/office/drawing/2014/main" id="{71AE5EC7-F62A-4D56-9D2B-081D6F32180D}"/>
                </a:ext>
              </a:extLst>
            </p:cNvPr>
            <p:cNvSpPr/>
            <p:nvPr/>
          </p:nvSpPr>
          <p:spPr>
            <a:xfrm>
              <a:off x="1055679" y="4474650"/>
              <a:ext cx="2461572" cy="298832"/>
            </a:xfrm>
            <a:prstGeom prst="rect">
              <a:avLst/>
            </a:prstGeom>
            <a:ln>
              <a:noFill/>
            </a:ln>
          </p:spPr>
          <p:txBody>
            <a:bodyPr vert="horz" lIns="0" tIns="0" rIns="0" bIns="0" rtlCol="0">
              <a:noAutofit/>
            </a:bodyPr>
            <a:lstStyle/>
            <a:p>
              <a:pPr>
                <a:lnSpc>
                  <a:spcPct val="107000"/>
                </a:lnSpc>
                <a:spcAft>
                  <a:spcPts val="800"/>
                </a:spcAft>
              </a:pP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DÈS</a:t>
              </a:r>
              <a:r>
                <a:rPr lang="fr-CA" sz="1450" b="1" spc="-1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MAINTENANT</a:t>
              </a:r>
              <a:r>
                <a:rPr lang="fr-CA" sz="1450" b="1" spc="-20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9C132CA0-9AF7-4D61-9F89-85E8BC15B078}"/>
                </a:ext>
              </a:extLst>
            </p:cNvPr>
            <p:cNvSpPr/>
            <p:nvPr/>
          </p:nvSpPr>
          <p:spPr>
            <a:xfrm>
              <a:off x="3148772" y="4289145"/>
              <a:ext cx="501812" cy="310810"/>
            </a:xfrm>
            <a:prstGeom prst="rect">
              <a:avLst/>
            </a:prstGeom>
            <a:ln>
              <a:noFill/>
            </a:ln>
          </p:spPr>
          <p:txBody>
            <a:bodyPr vert="horz" lIns="0" tIns="0" rIns="0" bIns="0" rtlCol="0">
              <a:noAutofit/>
            </a:bodyPr>
            <a:lstStyle/>
            <a:p>
              <a:pPr>
                <a:lnSpc>
                  <a:spcPct val="107000"/>
                </a:lnSpc>
                <a:spcAft>
                  <a:spcPts val="800"/>
                </a:spcAft>
              </a:pPr>
              <a:r>
                <a:rPr lang="fr-CA" sz="1550">
                  <a:solidFill>
                    <a:srgbClr val="181717"/>
                  </a:solidFill>
                  <a:effectLst/>
                  <a:latin typeface="Calibri" panose="020F0502020204030204" pitchFamily="34" charset="0"/>
                  <a:ea typeface="Calibri" panose="020F0502020204030204" pitchFamily="34" charset="0"/>
                  <a:cs typeface="Calibri" panose="020F0502020204030204" pitchFamily="34" charset="0"/>
                </a:rPr>
                <a:t>418</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F48C0F79-8542-49AA-8F7E-B9EFA4D1647C}"/>
                </a:ext>
              </a:extLst>
            </p:cNvPr>
            <p:cNvSpPr/>
            <p:nvPr/>
          </p:nvSpPr>
          <p:spPr>
            <a:xfrm>
              <a:off x="3526074" y="4289145"/>
              <a:ext cx="66412" cy="310810"/>
            </a:xfrm>
            <a:prstGeom prst="rect">
              <a:avLst/>
            </a:prstGeom>
            <a:ln>
              <a:noFill/>
            </a:ln>
          </p:spPr>
          <p:txBody>
            <a:bodyPr vert="horz" lIns="0" tIns="0" rIns="0" bIns="0" rtlCol="0">
              <a:noAutofit/>
            </a:bodyPr>
            <a:lstStyle/>
            <a:p>
              <a:pPr>
                <a:lnSpc>
                  <a:spcPct val="107000"/>
                </a:lnSpc>
                <a:spcAft>
                  <a:spcPts val="800"/>
                </a:spcAft>
              </a:pPr>
              <a:r>
                <a:rPr lang="fr-CA" sz="155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a:extLst>
                <a:ext uri="{FF2B5EF4-FFF2-40B4-BE49-F238E27FC236}">
                  <a16:creationId xmlns:a16="http://schemas.microsoft.com/office/drawing/2014/main" id="{F6E64AD1-9E6A-4D2A-8C57-3A7A94C226DE}"/>
                </a:ext>
              </a:extLst>
            </p:cNvPr>
            <p:cNvSpPr/>
            <p:nvPr/>
          </p:nvSpPr>
          <p:spPr>
            <a:xfrm>
              <a:off x="3576005" y="4288746"/>
              <a:ext cx="1464528" cy="319045"/>
            </a:xfrm>
            <a:prstGeom prst="rect">
              <a:avLst/>
            </a:prstGeom>
            <a:ln>
              <a:noFill/>
            </a:ln>
          </p:spPr>
          <p:txBody>
            <a:bodyPr vert="horz" lIns="0" tIns="0" rIns="0" bIns="0" rtlCol="0">
              <a:noAutofit/>
            </a:bodyPr>
            <a:lstStyle/>
            <a:p>
              <a:pPr>
                <a:lnSpc>
                  <a:spcPct val="107000"/>
                </a:lnSpc>
                <a:spcAft>
                  <a:spcPts val="800"/>
                </a:spcAft>
              </a:pPr>
              <a:r>
                <a:rPr lang="fr-CA" sz="1550" b="1">
                  <a:solidFill>
                    <a:srgbClr val="181717"/>
                  </a:solidFill>
                  <a:effectLst/>
                  <a:latin typeface="Calibri" panose="020F0502020204030204" pitchFamily="34" charset="0"/>
                  <a:ea typeface="Calibri" panose="020F0502020204030204" pitchFamily="34" charset="0"/>
                  <a:cs typeface="Calibri" panose="020F0502020204030204" pitchFamily="34" charset="0"/>
                </a:rPr>
                <a:t>686-8888</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7C97B268-5032-452B-95B5-73159BBAEF15}"/>
                </a:ext>
              </a:extLst>
            </p:cNvPr>
            <p:cNvSpPr/>
            <p:nvPr/>
          </p:nvSpPr>
          <p:spPr>
            <a:xfrm>
              <a:off x="3148772" y="4512108"/>
              <a:ext cx="2555598" cy="221438"/>
            </a:xfrm>
            <a:prstGeom prst="rect">
              <a:avLst/>
            </a:prstGeom>
            <a:ln>
              <a:noFill/>
            </a:ln>
          </p:spPr>
          <p:txBody>
            <a:bodyPr vert="horz" lIns="0" tIns="0" rIns="0" bIns="0" rtlCol="0">
              <a:noAutofit/>
            </a:bodyPr>
            <a:lstStyle/>
            <a:p>
              <a:pPr>
                <a:lnSpc>
                  <a:spcPct val="107000"/>
                </a:lnSpc>
                <a:spcAft>
                  <a:spcPts val="800"/>
                </a:spcAft>
              </a:pPr>
              <a:r>
                <a:rPr lang="fr-CA" sz="1100">
                  <a:solidFill>
                    <a:srgbClr val="181717"/>
                  </a:solidFill>
                  <a:effectLst/>
                  <a:latin typeface="Calibri" panose="020F0502020204030204" pitchFamily="34" charset="0"/>
                  <a:ea typeface="Calibri" panose="020F0502020204030204" pitchFamily="34" charset="0"/>
                  <a:cs typeface="Calibri" panose="020F0502020204030204" pitchFamily="34" charset="0"/>
                </a:rPr>
                <a:t>service@boulevardtoyota.com</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5" name="Shape 116">
              <a:extLst>
                <a:ext uri="{FF2B5EF4-FFF2-40B4-BE49-F238E27FC236}">
                  <a16:creationId xmlns:a16="http://schemas.microsoft.com/office/drawing/2014/main" id="{BF2FD74E-8D81-4B37-9FB6-843B54BF49F8}"/>
                </a:ext>
              </a:extLst>
            </p:cNvPr>
            <p:cNvSpPr/>
            <p:nvPr/>
          </p:nvSpPr>
          <p:spPr>
            <a:xfrm>
              <a:off x="5645846" y="672555"/>
              <a:ext cx="0" cy="3374136"/>
            </a:xfrm>
            <a:custGeom>
              <a:avLst/>
              <a:gdLst/>
              <a:ahLst/>
              <a:cxnLst/>
              <a:rect l="0" t="0" r="0" b="0"/>
              <a:pathLst>
                <a:path h="3374136">
                  <a:moveTo>
                    <a:pt x="0" y="0"/>
                  </a:moveTo>
                  <a:lnTo>
                    <a:pt x="0" y="3374136"/>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r-CA"/>
            </a:p>
          </p:txBody>
        </p:sp>
        <p:sp>
          <p:nvSpPr>
            <p:cNvPr id="66" name="Shape 117">
              <a:extLst>
                <a:ext uri="{FF2B5EF4-FFF2-40B4-BE49-F238E27FC236}">
                  <a16:creationId xmlns:a16="http://schemas.microsoft.com/office/drawing/2014/main" id="{C6D2CA2A-0874-4705-A2E2-E5D948F18275}"/>
                </a:ext>
              </a:extLst>
            </p:cNvPr>
            <p:cNvSpPr/>
            <p:nvPr/>
          </p:nvSpPr>
          <p:spPr>
            <a:xfrm>
              <a:off x="324038" y="4179856"/>
              <a:ext cx="5056632" cy="0"/>
            </a:xfrm>
            <a:custGeom>
              <a:avLst/>
              <a:gdLst/>
              <a:ahLst/>
              <a:cxnLst/>
              <a:rect l="0" t="0" r="0" b="0"/>
              <a:pathLst>
                <a:path w="5056632">
                  <a:moveTo>
                    <a:pt x="0" y="0"/>
                  </a:moveTo>
                  <a:lnTo>
                    <a:pt x="5056632" y="0"/>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r-CA"/>
            </a:p>
          </p:txBody>
        </p:sp>
        <p:sp>
          <p:nvSpPr>
            <p:cNvPr id="67" name="Rectangle 66">
              <a:extLst>
                <a:ext uri="{FF2B5EF4-FFF2-40B4-BE49-F238E27FC236}">
                  <a16:creationId xmlns:a16="http://schemas.microsoft.com/office/drawing/2014/main" id="{F056DDA7-E240-4701-AB9F-768E7BC42567}"/>
                </a:ext>
              </a:extLst>
            </p:cNvPr>
            <p:cNvSpPr/>
            <p:nvPr/>
          </p:nvSpPr>
          <p:spPr>
            <a:xfrm>
              <a:off x="926898" y="740046"/>
              <a:ext cx="5229950" cy="232171"/>
            </a:xfrm>
            <a:prstGeom prst="rect">
              <a:avLst/>
            </a:prstGeom>
            <a:ln>
              <a:noFill/>
            </a:ln>
          </p:spPr>
          <p:txBody>
            <a:bodyPr vert="horz" lIns="0" tIns="0" rIns="0" bIns="0" rtlCol="0">
              <a:noAutofit/>
            </a:bodyPr>
            <a:lstStyle/>
            <a:p>
              <a:pPr>
                <a:lnSpc>
                  <a:spcPct val="107000"/>
                </a:lnSpc>
                <a:spcAft>
                  <a:spcPts val="800"/>
                </a:spcAft>
              </a:pP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AVEC</a:t>
              </a:r>
              <a:r>
                <a:rPr lang="fr-CA" sz="1150" spc="4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TOUT</a:t>
              </a:r>
              <a:r>
                <a:rPr lang="fr-CA" sz="1150" spc="4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ACHAT</a:t>
              </a:r>
              <a:r>
                <a:rPr lang="fr-CA" sz="1150" spc="4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DE</a:t>
              </a:r>
              <a:r>
                <a:rPr lang="fr-CA" sz="1150" spc="3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100$</a:t>
              </a:r>
              <a:r>
                <a:rPr lang="fr-CA" sz="1150" spc="3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ET</a:t>
              </a:r>
              <a:r>
                <a:rPr lang="fr-CA" sz="1150" spc="4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PLUS</a:t>
              </a:r>
              <a:r>
                <a:rPr lang="fr-CA" sz="1150" spc="4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AU</a:t>
              </a:r>
              <a:r>
                <a:rPr lang="fr-CA" sz="1150" spc="4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SERVICE,</a:t>
              </a:r>
              <a:r>
                <a:rPr lang="fr-CA" sz="115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8" name="Rectangle 67">
              <a:extLst>
                <a:ext uri="{FF2B5EF4-FFF2-40B4-BE49-F238E27FC236}">
                  <a16:creationId xmlns:a16="http://schemas.microsoft.com/office/drawing/2014/main" id="{333E9813-C61C-49B7-A98F-CD44ED091658}"/>
                </a:ext>
              </a:extLst>
            </p:cNvPr>
            <p:cNvSpPr/>
            <p:nvPr/>
          </p:nvSpPr>
          <p:spPr>
            <a:xfrm>
              <a:off x="896129" y="887088"/>
              <a:ext cx="5260869" cy="456492"/>
            </a:xfrm>
            <a:prstGeom prst="rect">
              <a:avLst/>
            </a:prstGeom>
            <a:ln>
              <a:noFill/>
            </a:ln>
          </p:spPr>
          <p:txBody>
            <a:bodyPr vert="horz" lIns="0" tIns="0" rIns="0" bIns="0" rtlCol="0">
              <a:noAutofit/>
            </a:bodyPr>
            <a:lstStyle/>
            <a:p>
              <a:pPr>
                <a:lnSpc>
                  <a:spcPct val="107000"/>
                </a:lnSpc>
                <a:spcAft>
                  <a:spcPts val="800"/>
                </a:spcAft>
              </a:pPr>
              <a:r>
                <a:rPr lang="fr-CA" sz="2250" b="1">
                  <a:solidFill>
                    <a:srgbClr val="E43133"/>
                  </a:solidFill>
                  <a:effectLst/>
                  <a:latin typeface="Calibri" panose="020F0502020204030204" pitchFamily="34" charset="0"/>
                  <a:ea typeface="Calibri" panose="020F0502020204030204" pitchFamily="34" charset="0"/>
                  <a:cs typeface="Calibri" panose="020F0502020204030204" pitchFamily="34" charset="0"/>
                </a:rPr>
                <a:t>NOUS</a:t>
              </a:r>
              <a:r>
                <a:rPr lang="fr-CA" sz="2250" b="1" spc="85">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2250" b="1">
                  <a:solidFill>
                    <a:srgbClr val="E43133"/>
                  </a:solidFill>
                  <a:effectLst/>
                  <a:latin typeface="Calibri" panose="020F0502020204030204" pitchFamily="34" charset="0"/>
                  <a:ea typeface="Calibri" panose="020F0502020204030204" pitchFamily="34" charset="0"/>
                  <a:cs typeface="Calibri" panose="020F0502020204030204" pitchFamily="34" charset="0"/>
                </a:rPr>
                <a:t>PAYONS</a:t>
              </a:r>
              <a:r>
                <a:rPr lang="fr-CA" sz="2250" b="1" spc="85">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2250" b="1">
                  <a:solidFill>
                    <a:srgbClr val="E43133"/>
                  </a:solidFill>
                  <a:effectLst/>
                  <a:latin typeface="Calibri" panose="020F0502020204030204" pitchFamily="34" charset="0"/>
                  <a:ea typeface="Calibri" panose="020F0502020204030204" pitchFamily="34" charset="0"/>
                  <a:cs typeface="Calibri" panose="020F0502020204030204" pitchFamily="34" charset="0"/>
                </a:rPr>
                <a:t>LES</a:t>
              </a:r>
              <a:r>
                <a:rPr lang="fr-CA" sz="2250" b="1" spc="85">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2250" b="1">
                  <a:solidFill>
                    <a:srgbClr val="E43133"/>
                  </a:solidFill>
                  <a:effectLst/>
                  <a:latin typeface="Calibri" panose="020F0502020204030204" pitchFamily="34" charset="0"/>
                  <a:ea typeface="Calibri" panose="020F0502020204030204" pitchFamily="34" charset="0"/>
                  <a:cs typeface="Calibri" panose="020F0502020204030204" pitchFamily="34" charset="0"/>
                </a:rPr>
                <a:t>TAXES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13A54EAD-3A8A-4790-98DA-75D0B5210A2B}"/>
                </a:ext>
              </a:extLst>
            </p:cNvPr>
            <p:cNvSpPr/>
            <p:nvPr/>
          </p:nvSpPr>
          <p:spPr>
            <a:xfrm>
              <a:off x="4853596" y="1011541"/>
              <a:ext cx="49609" cy="232171"/>
            </a:xfrm>
            <a:prstGeom prst="rect">
              <a:avLst/>
            </a:prstGeom>
            <a:ln>
              <a:noFill/>
            </a:ln>
          </p:spPr>
          <p:txBody>
            <a:bodyPr vert="horz" lIns="0" tIns="0" rIns="0" bIns="0" rtlCol="0">
              <a:noAutofit/>
            </a:bodyPr>
            <a:lstStyle/>
            <a:p>
              <a:pPr>
                <a:lnSpc>
                  <a:spcPct val="107000"/>
                </a:lnSpc>
                <a:spcAft>
                  <a:spcPts val="800"/>
                </a:spcAft>
              </a:pPr>
              <a:r>
                <a:rPr lang="fr-CA" sz="115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A3AFD0D0-D73A-43D9-9324-75E3CEF374C0}"/>
                </a:ext>
              </a:extLst>
            </p:cNvPr>
            <p:cNvSpPr/>
            <p:nvPr/>
          </p:nvSpPr>
          <p:spPr>
            <a:xfrm>
              <a:off x="1325486" y="1190582"/>
              <a:ext cx="4120151" cy="232171"/>
            </a:xfrm>
            <a:prstGeom prst="rect">
              <a:avLst/>
            </a:prstGeom>
            <a:ln>
              <a:noFill/>
            </a:ln>
          </p:spPr>
          <p:txBody>
            <a:bodyPr vert="horz" lIns="0" tIns="0" rIns="0" bIns="0" rtlCol="0">
              <a:noAutofit/>
            </a:bodyPr>
            <a:lstStyle/>
            <a:p>
              <a:pPr>
                <a:lnSpc>
                  <a:spcPct val="107000"/>
                </a:lnSpc>
                <a:spcAft>
                  <a:spcPts val="800"/>
                </a:spcAft>
              </a:pPr>
              <a:r>
                <a:rPr lang="fr-CA" sz="115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SUR</a:t>
              </a:r>
              <a:r>
                <a:rPr lang="fr-CA" sz="115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LES</a:t>
              </a:r>
              <a:r>
                <a:rPr lang="fr-CA" sz="115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PIÈCES</a:t>
              </a:r>
              <a:r>
                <a:rPr lang="fr-CA" sz="115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ET</a:t>
              </a:r>
              <a:r>
                <a:rPr lang="fr-CA" sz="115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LA</a:t>
              </a:r>
              <a:r>
                <a:rPr lang="fr-CA" sz="115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MAIN</a:t>
              </a:r>
              <a:r>
                <a:rPr lang="fr-CA" sz="115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5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D’ŒUVRE.</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9EB52AAE-EE8E-4494-894B-B6E2C443E2C0}"/>
                </a:ext>
              </a:extLst>
            </p:cNvPr>
            <p:cNvSpPr/>
            <p:nvPr/>
          </p:nvSpPr>
          <p:spPr>
            <a:xfrm>
              <a:off x="1672842" y="1541582"/>
              <a:ext cx="3194718" cy="194560"/>
            </a:xfrm>
            <a:prstGeom prst="rect">
              <a:avLst/>
            </a:prstGeom>
            <a:ln>
              <a:noFill/>
            </a:ln>
          </p:spPr>
          <p:txBody>
            <a:bodyPr vert="horz" lIns="0" tIns="0" rIns="0" bIns="0" rtlCol="0">
              <a:noAutofit/>
            </a:bodyPr>
            <a:lstStyle/>
            <a:p>
              <a:pPr>
                <a:lnSpc>
                  <a:spcPct val="107000"/>
                </a:lnSpc>
                <a:spcAft>
                  <a:spcPts val="800"/>
                </a:spcAft>
              </a:pPr>
              <a:r>
                <a:rPr lang="fr-CA" sz="10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POUR</a:t>
              </a:r>
              <a:r>
                <a:rPr lang="fr-CA" sz="10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TOUS</a:t>
              </a:r>
              <a:r>
                <a:rPr lang="fr-CA" sz="10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TRAVAUX</a:t>
              </a:r>
              <a:r>
                <a:rPr lang="fr-CA" sz="10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MÉCANIQUES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2" name="Rectangle 71">
              <a:extLst>
                <a:ext uri="{FF2B5EF4-FFF2-40B4-BE49-F238E27FC236}">
                  <a16:creationId xmlns:a16="http://schemas.microsoft.com/office/drawing/2014/main" id="{87B1EE1E-FFDB-486E-AE01-1EC11F1B2D54}"/>
                </a:ext>
              </a:extLst>
            </p:cNvPr>
            <p:cNvSpPr/>
            <p:nvPr/>
          </p:nvSpPr>
          <p:spPr>
            <a:xfrm>
              <a:off x="4075760" y="1541582"/>
              <a:ext cx="41572" cy="194560"/>
            </a:xfrm>
            <a:prstGeom prst="rect">
              <a:avLst/>
            </a:prstGeom>
            <a:ln>
              <a:noFill/>
            </a:ln>
          </p:spPr>
          <p:txBody>
            <a:bodyPr vert="horz" lIns="0" tIns="0" rIns="0" bIns="0" rtlCol="0">
              <a:noAutofit/>
            </a:bodyPr>
            <a:lstStyle/>
            <a:p>
              <a:pPr>
                <a:lnSpc>
                  <a:spcPct val="107000"/>
                </a:lnSpc>
                <a:spcAft>
                  <a:spcPts val="800"/>
                </a:spcAft>
              </a:pPr>
              <a:r>
                <a:rPr lang="fr-CA" sz="100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3" name="Rectangle 72">
              <a:extLst>
                <a:ext uri="{FF2B5EF4-FFF2-40B4-BE49-F238E27FC236}">
                  <a16:creationId xmlns:a16="http://schemas.microsoft.com/office/drawing/2014/main" id="{1C22C0D0-CA79-40DC-8BB6-D224902F1CC2}"/>
                </a:ext>
              </a:extLst>
            </p:cNvPr>
            <p:cNvSpPr/>
            <p:nvPr/>
          </p:nvSpPr>
          <p:spPr>
            <a:xfrm>
              <a:off x="1747548" y="1691618"/>
              <a:ext cx="2997182" cy="194559"/>
            </a:xfrm>
            <a:prstGeom prst="rect">
              <a:avLst/>
            </a:prstGeom>
            <a:ln>
              <a:noFill/>
            </a:ln>
          </p:spPr>
          <p:txBody>
            <a:bodyPr vert="horz" lIns="0" tIns="0" rIns="0" bIns="0" rtlCol="0">
              <a:noAutofit/>
            </a:bodyPr>
            <a:lstStyle/>
            <a:p>
              <a:pPr>
                <a:lnSpc>
                  <a:spcPct val="107000"/>
                </a:lnSpc>
                <a:spcAft>
                  <a:spcPts val="800"/>
                </a:spcAft>
              </a:pPr>
              <a:r>
                <a:rPr lang="fr-CA" sz="1000">
                  <a:solidFill>
                    <a:srgbClr val="181717"/>
                  </a:solidFill>
                  <a:effectLst/>
                  <a:latin typeface="Calibri" panose="020F0502020204030204" pitchFamily="34" charset="0"/>
                  <a:ea typeface="Calibri" panose="020F0502020204030204" pitchFamily="34" charset="0"/>
                  <a:cs typeface="Calibri" panose="020F0502020204030204" pitchFamily="34" charset="0"/>
                </a:rPr>
                <a:t>RÉALISÉS</a:t>
              </a:r>
              <a:r>
                <a:rPr lang="fr-CA" sz="1000" spc="3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a:solidFill>
                    <a:srgbClr val="181717"/>
                  </a:solidFill>
                  <a:effectLst/>
                  <a:latin typeface="Calibri" panose="020F0502020204030204" pitchFamily="34" charset="0"/>
                  <a:ea typeface="Calibri" panose="020F0502020204030204" pitchFamily="34" charset="0"/>
                  <a:cs typeface="Calibri" panose="020F0502020204030204" pitchFamily="34" charset="0"/>
                </a:rPr>
                <a:t>AVANT</a:t>
              </a:r>
              <a:r>
                <a:rPr lang="fr-CA" sz="1000" spc="3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a:solidFill>
                    <a:srgbClr val="181717"/>
                  </a:solidFill>
                  <a:effectLst/>
                  <a:latin typeface="Calibri" panose="020F0502020204030204" pitchFamily="34" charset="0"/>
                  <a:ea typeface="Calibri" panose="020F0502020204030204" pitchFamily="34" charset="0"/>
                  <a:cs typeface="Calibri" panose="020F0502020204030204" pitchFamily="34" charset="0"/>
                </a:rPr>
                <a:t>LE</a:t>
              </a:r>
              <a:r>
                <a:rPr lang="fr-CA" sz="10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a:solidFill>
                    <a:srgbClr val="181717"/>
                  </a:solidFill>
                  <a:effectLst/>
                  <a:latin typeface="Calibri" panose="020F0502020204030204" pitchFamily="34" charset="0"/>
                  <a:ea typeface="Calibri" panose="020F0502020204030204" pitchFamily="34" charset="0"/>
                  <a:cs typeface="Calibri" panose="020F0502020204030204" pitchFamily="34" charset="0"/>
                </a:rPr>
                <a:t>30</a:t>
              </a:r>
              <a:r>
                <a:rPr lang="fr-CA" sz="10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a:solidFill>
                    <a:srgbClr val="181717"/>
                  </a:solidFill>
                  <a:effectLst/>
                  <a:latin typeface="Calibri" panose="020F0502020204030204" pitchFamily="34" charset="0"/>
                  <a:ea typeface="Calibri" panose="020F0502020204030204" pitchFamily="34" charset="0"/>
                  <a:cs typeface="Calibri" panose="020F0502020204030204" pitchFamily="34" charset="0"/>
                </a:rPr>
                <a:t>JUIN</a:t>
              </a:r>
              <a:r>
                <a:rPr lang="fr-CA" sz="10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000">
                  <a:solidFill>
                    <a:srgbClr val="181717"/>
                  </a:solidFill>
                  <a:effectLst/>
                  <a:latin typeface="Calibri" panose="020F0502020204030204" pitchFamily="34" charset="0"/>
                  <a:ea typeface="Calibri" panose="020F0502020204030204" pitchFamily="34" charset="0"/>
                  <a:cs typeface="Calibri" panose="020F0502020204030204" pitchFamily="34" charset="0"/>
                </a:rPr>
                <a:t>2017.</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4" name="Shape 125">
              <a:extLst>
                <a:ext uri="{FF2B5EF4-FFF2-40B4-BE49-F238E27FC236}">
                  <a16:creationId xmlns:a16="http://schemas.microsoft.com/office/drawing/2014/main" id="{E950700A-6AE0-4F18-A648-808370D286A8}"/>
                </a:ext>
              </a:extLst>
            </p:cNvPr>
            <p:cNvSpPr/>
            <p:nvPr/>
          </p:nvSpPr>
          <p:spPr>
            <a:xfrm>
              <a:off x="1169877" y="1445065"/>
              <a:ext cx="3407969" cy="0"/>
            </a:xfrm>
            <a:custGeom>
              <a:avLst/>
              <a:gdLst/>
              <a:ahLst/>
              <a:cxnLst/>
              <a:rect l="0" t="0" r="0" b="0"/>
              <a:pathLst>
                <a:path w="3407969">
                  <a:moveTo>
                    <a:pt x="0" y="0"/>
                  </a:moveTo>
                  <a:lnTo>
                    <a:pt x="3407969" y="0"/>
                  </a:lnTo>
                </a:path>
              </a:pathLst>
            </a:custGeom>
            <a:ln w="17856" cap="flat">
              <a:miter lim="100000"/>
            </a:ln>
          </p:spPr>
          <p:style>
            <a:lnRef idx="1">
              <a:srgbClr val="E43133"/>
            </a:lnRef>
            <a:fillRef idx="0">
              <a:srgbClr val="000000">
                <a:alpha val="0"/>
              </a:srgbClr>
            </a:fillRef>
            <a:effectRef idx="0">
              <a:scrgbClr r="0" g="0" b="0"/>
            </a:effectRef>
            <a:fontRef idx="none"/>
          </p:style>
          <p:txBody>
            <a:bodyPr/>
            <a:lstStyle/>
            <a:p>
              <a:endParaRPr lang="fr-CA"/>
            </a:p>
          </p:txBody>
        </p:sp>
        <p:sp>
          <p:nvSpPr>
            <p:cNvPr id="75" name="Rectangle 74">
              <a:extLst>
                <a:ext uri="{FF2B5EF4-FFF2-40B4-BE49-F238E27FC236}">
                  <a16:creationId xmlns:a16="http://schemas.microsoft.com/office/drawing/2014/main" id="{CE3FE714-D16C-4F8E-BA6C-EF6079525E7F}"/>
                </a:ext>
              </a:extLst>
            </p:cNvPr>
            <p:cNvSpPr/>
            <p:nvPr/>
          </p:nvSpPr>
          <p:spPr>
            <a:xfrm>
              <a:off x="2254535" y="2383814"/>
              <a:ext cx="355724" cy="365150"/>
            </a:xfrm>
            <a:prstGeom prst="rect">
              <a:avLst/>
            </a:prstGeom>
            <a:ln>
              <a:noFill/>
            </a:ln>
          </p:spPr>
          <p:txBody>
            <a:bodyPr vert="horz" lIns="0" tIns="0" rIns="0" bIns="0" rtlCol="0">
              <a:noAutofit/>
            </a:bodyPr>
            <a:lstStyle/>
            <a:p>
              <a:pPr>
                <a:lnSpc>
                  <a:spcPct val="107000"/>
                </a:lnSpc>
                <a:spcAft>
                  <a:spcPts val="800"/>
                </a:spcAft>
              </a:pPr>
              <a:r>
                <a:rPr lang="fr-CA" sz="1800" b="1">
                  <a:solidFill>
                    <a:srgbClr val="E43133"/>
                  </a:solidFill>
                  <a:effectLst/>
                  <a:latin typeface="Calibri" panose="020F0502020204030204" pitchFamily="34" charset="0"/>
                  <a:ea typeface="Calibri" panose="020F0502020204030204" pitchFamily="34" charset="0"/>
                  <a:cs typeface="Calibri" panose="020F0502020204030204" pitchFamily="34" charset="0"/>
                </a:rPr>
                <a:t>15</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5723CE1D-A556-44C5-9FFB-3AF1B1BBB164}"/>
                </a:ext>
              </a:extLst>
            </p:cNvPr>
            <p:cNvSpPr/>
            <p:nvPr/>
          </p:nvSpPr>
          <p:spPr>
            <a:xfrm>
              <a:off x="2521993" y="2394342"/>
              <a:ext cx="162365" cy="212882"/>
            </a:xfrm>
            <a:prstGeom prst="rect">
              <a:avLst/>
            </a:prstGeom>
            <a:ln>
              <a:noFill/>
            </a:ln>
          </p:spPr>
          <p:txBody>
            <a:bodyPr vert="horz" lIns="0" tIns="0" rIns="0" bIns="0" rtlCol="0">
              <a:noAutofit/>
            </a:bodyPr>
            <a:lstStyle/>
            <a:p>
              <a:pPr>
                <a:lnSpc>
                  <a:spcPct val="107000"/>
                </a:lnSpc>
                <a:spcAft>
                  <a:spcPts val="800"/>
                </a:spcAft>
              </a:pPr>
              <a:r>
                <a:rPr lang="fr-CA" sz="1050" b="1">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40672887-8B9A-4D48-BF3C-2C7BE69AD19E}"/>
                </a:ext>
              </a:extLst>
            </p:cNvPr>
            <p:cNvSpPr/>
            <p:nvPr/>
          </p:nvSpPr>
          <p:spPr>
            <a:xfrm>
              <a:off x="2644069" y="2383814"/>
              <a:ext cx="1857064" cy="365150"/>
            </a:xfrm>
            <a:prstGeom prst="rect">
              <a:avLst/>
            </a:prstGeom>
            <a:ln>
              <a:noFill/>
            </a:ln>
          </p:spPr>
          <p:txBody>
            <a:bodyPr vert="horz" lIns="0" tIns="0" rIns="0" bIns="0" rtlCol="0">
              <a:noAutofit/>
            </a:bodyPr>
            <a:lstStyle/>
            <a:p>
              <a:pPr>
                <a:lnSpc>
                  <a:spcPct val="107000"/>
                </a:lnSpc>
                <a:spcAft>
                  <a:spcPts val="800"/>
                </a:spcAft>
              </a:pPr>
              <a:r>
                <a:rPr lang="fr-CA" sz="1800" b="1" spc="55">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80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DE</a:t>
              </a:r>
              <a:r>
                <a:rPr lang="fr-CA" sz="1800" b="1" spc="45">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80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RABAIS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8" name="Rectangle 77">
              <a:extLst>
                <a:ext uri="{FF2B5EF4-FFF2-40B4-BE49-F238E27FC236}">
                  <a16:creationId xmlns:a16="http://schemas.microsoft.com/office/drawing/2014/main" id="{E9FA9618-01B7-4329-9575-86EE3F4BBA1E}"/>
                </a:ext>
              </a:extLst>
            </p:cNvPr>
            <p:cNvSpPr/>
            <p:nvPr/>
          </p:nvSpPr>
          <p:spPr>
            <a:xfrm>
              <a:off x="2254535" y="2632544"/>
              <a:ext cx="2827687" cy="217387"/>
            </a:xfrm>
            <a:prstGeom prst="rect">
              <a:avLst/>
            </a:prstGeom>
            <a:ln>
              <a:noFill/>
            </a:ln>
          </p:spPr>
          <p:txBody>
            <a:bodyPr vert="horz" lIns="0" tIns="0" rIns="0" bIns="0" rtlCol="0">
              <a:noAutofit/>
            </a:bodyPr>
            <a:lstStyle/>
            <a:p>
              <a:pPr>
                <a:lnSpc>
                  <a:spcPct val="107000"/>
                </a:lnSpc>
                <a:spcAft>
                  <a:spcPts val="800"/>
                </a:spcAft>
              </a:pPr>
              <a:r>
                <a:rPr lang="fr-CA" sz="1100">
                  <a:solidFill>
                    <a:srgbClr val="181717"/>
                  </a:solidFill>
                  <a:effectLst/>
                  <a:latin typeface="Calibri" panose="020F0502020204030204" pitchFamily="34" charset="0"/>
                  <a:ea typeface="Calibri" panose="020F0502020204030204" pitchFamily="34" charset="0"/>
                  <a:cs typeface="Calibri" panose="020F0502020204030204" pitchFamily="34" charset="0"/>
                </a:rPr>
                <a:t>sur</a:t>
              </a:r>
              <a:r>
                <a:rPr lang="fr-CA" sz="11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00">
                  <a:solidFill>
                    <a:srgbClr val="181717"/>
                  </a:solidFill>
                  <a:effectLst/>
                  <a:latin typeface="Calibri" panose="020F0502020204030204" pitchFamily="34" charset="0"/>
                  <a:ea typeface="Calibri" panose="020F0502020204030204" pitchFamily="34" charset="0"/>
                  <a:cs typeface="Calibri" panose="020F0502020204030204" pitchFamily="34" charset="0"/>
                </a:rPr>
                <a:t>tout</a:t>
              </a:r>
              <a:r>
                <a:rPr lang="fr-CA" sz="11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00">
                  <a:solidFill>
                    <a:srgbClr val="181717"/>
                  </a:solidFill>
                  <a:effectLst/>
                  <a:latin typeface="Calibri" panose="020F0502020204030204" pitchFamily="34" charset="0"/>
                  <a:ea typeface="Calibri" panose="020F0502020204030204" pitchFamily="34" charset="0"/>
                  <a:cs typeface="Calibri" panose="020F0502020204030204" pitchFamily="34" charset="0"/>
                </a:rPr>
                <a:t>service</a:t>
              </a:r>
              <a:r>
                <a:rPr lang="fr-CA" sz="11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1100">
                  <a:solidFill>
                    <a:srgbClr val="181717"/>
                  </a:solidFill>
                  <a:effectLst/>
                  <a:latin typeface="Calibri" panose="020F0502020204030204" pitchFamily="34" charset="0"/>
                  <a:ea typeface="Calibri" panose="020F0502020204030204" pitchFamily="34" charset="0"/>
                  <a:cs typeface="Calibri" panose="020F0502020204030204" pitchFamily="34" charset="0"/>
                </a:rPr>
                <a:t>d’esthétique</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9" name="Rectangle 78">
              <a:extLst>
                <a:ext uri="{FF2B5EF4-FFF2-40B4-BE49-F238E27FC236}">
                  <a16:creationId xmlns:a16="http://schemas.microsoft.com/office/drawing/2014/main" id="{61EE49D8-A2A9-4BC6-9216-0D1AC71BA802}"/>
                </a:ext>
              </a:extLst>
            </p:cNvPr>
            <p:cNvSpPr/>
            <p:nvPr/>
          </p:nvSpPr>
          <p:spPr>
            <a:xfrm>
              <a:off x="2631375" y="1706150"/>
              <a:ext cx="546553" cy="1094017"/>
            </a:xfrm>
            <a:prstGeom prst="rect">
              <a:avLst/>
            </a:prstGeom>
            <a:ln>
              <a:noFill/>
            </a:ln>
          </p:spPr>
          <p:txBody>
            <a:bodyPr vert="horz" lIns="0" tIns="0" rIns="0" bIns="0" rtlCol="0">
              <a:noAutofit/>
            </a:bodyPr>
            <a:lstStyle/>
            <a:p>
              <a:pPr>
                <a:lnSpc>
                  <a:spcPct val="107000"/>
                </a:lnSpc>
                <a:spcAft>
                  <a:spcPts val="800"/>
                </a:spcAft>
              </a:pPr>
              <a:r>
                <a:rPr lang="fr-CA" sz="5400" b="1">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3873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a:extLst>
              <a:ext uri="{FF2B5EF4-FFF2-40B4-BE49-F238E27FC236}">
                <a16:creationId xmlns:a16="http://schemas.microsoft.com/office/drawing/2014/main" id="{DE4DF8D3-8C66-4225-893E-9A4CB9D9A5C2}"/>
              </a:ext>
            </a:extLst>
          </p:cNvPr>
          <p:cNvGraphicFramePr>
            <a:graphicFrameLocks noChangeAspect="1"/>
          </p:cNvGraphicFramePr>
          <p:nvPr>
            <p:extLst>
              <p:ext uri="{D42A27DB-BD31-4B8C-83A1-F6EECF244321}">
                <p14:modId xmlns:p14="http://schemas.microsoft.com/office/powerpoint/2010/main" val="316970418"/>
              </p:ext>
            </p:extLst>
          </p:nvPr>
        </p:nvGraphicFramePr>
        <p:xfrm>
          <a:off x="2001452" y="744328"/>
          <a:ext cx="7932661" cy="4932915"/>
        </p:xfrm>
        <a:graphic>
          <a:graphicData uri="http://schemas.openxmlformats.org/presentationml/2006/ole">
            <mc:AlternateContent xmlns:mc="http://schemas.openxmlformats.org/markup-compatibility/2006">
              <mc:Choice xmlns:v="urn:schemas-microsoft-com:vml" Requires="v">
                <p:oleObj spid="_x0000_s3083" name="Acrobat Document" r:id="rId3" imgW="6800597" imgH="4229010" progId="AcroExch.Document.11">
                  <p:embed/>
                </p:oleObj>
              </mc:Choice>
              <mc:Fallback>
                <p:oleObj name="Acrobat Document" r:id="rId3" imgW="6800597" imgH="4229010" progId="AcroExch.Document.11">
                  <p:embed/>
                  <p:pic>
                    <p:nvPicPr>
                      <p:cNvPr id="0" name=""/>
                      <p:cNvPicPr/>
                      <p:nvPr/>
                    </p:nvPicPr>
                    <p:blipFill>
                      <a:blip r:embed="rId4"/>
                      <a:stretch>
                        <a:fillRect/>
                      </a:stretch>
                    </p:blipFill>
                    <p:spPr>
                      <a:xfrm>
                        <a:off x="2001452" y="744328"/>
                        <a:ext cx="7932661" cy="4932915"/>
                      </a:xfrm>
                      <a:prstGeom prst="rect">
                        <a:avLst/>
                      </a:prstGeom>
                    </p:spPr>
                  </p:pic>
                </p:oleObj>
              </mc:Fallback>
            </mc:AlternateContent>
          </a:graphicData>
        </a:graphic>
      </p:graphicFrame>
    </p:spTree>
    <p:extLst>
      <p:ext uri="{BB962C8B-B14F-4D97-AF65-F5344CB8AC3E}">
        <p14:creationId xmlns:p14="http://schemas.microsoft.com/office/powerpoint/2010/main" val="45919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530">
            <a:extLst>
              <a:ext uri="{FF2B5EF4-FFF2-40B4-BE49-F238E27FC236}">
                <a16:creationId xmlns:a16="http://schemas.microsoft.com/office/drawing/2014/main" id="{92D3E6A4-856F-4189-948A-B6ED1FE2F2BE}"/>
              </a:ext>
            </a:extLst>
          </p:cNvPr>
          <p:cNvGrpSpPr/>
          <p:nvPr/>
        </p:nvGrpSpPr>
        <p:grpSpPr>
          <a:xfrm>
            <a:off x="1038688" y="609600"/>
            <a:ext cx="7918881" cy="5638800"/>
            <a:chOff x="0" y="0"/>
            <a:chExt cx="6226048" cy="5638800"/>
          </a:xfrm>
        </p:grpSpPr>
        <p:pic>
          <p:nvPicPr>
            <p:cNvPr id="7" name="Picture 1631">
              <a:extLst>
                <a:ext uri="{FF2B5EF4-FFF2-40B4-BE49-F238E27FC236}">
                  <a16:creationId xmlns:a16="http://schemas.microsoft.com/office/drawing/2014/main" id="{AC9E57B3-B9D2-4122-B997-A170F9626142}"/>
                </a:ext>
              </a:extLst>
            </p:cNvPr>
            <p:cNvPicPr/>
            <p:nvPr/>
          </p:nvPicPr>
          <p:blipFill>
            <a:blip r:embed="rId2"/>
            <a:stretch>
              <a:fillRect/>
            </a:stretch>
          </p:blipFill>
          <p:spPr>
            <a:xfrm>
              <a:off x="608721" y="1312786"/>
              <a:ext cx="3459480" cy="2526792"/>
            </a:xfrm>
            <a:prstGeom prst="rect">
              <a:avLst/>
            </a:prstGeom>
          </p:spPr>
        </p:pic>
        <p:pic>
          <p:nvPicPr>
            <p:cNvPr id="8" name="Picture 1632">
              <a:extLst>
                <a:ext uri="{FF2B5EF4-FFF2-40B4-BE49-F238E27FC236}">
                  <a16:creationId xmlns:a16="http://schemas.microsoft.com/office/drawing/2014/main" id="{3C41EB8A-CEE1-4A9C-82AC-60E7B6FC68E3}"/>
                </a:ext>
              </a:extLst>
            </p:cNvPr>
            <p:cNvPicPr/>
            <p:nvPr/>
          </p:nvPicPr>
          <p:blipFill>
            <a:blip r:embed="rId3"/>
            <a:stretch>
              <a:fillRect/>
            </a:stretch>
          </p:blipFill>
          <p:spPr>
            <a:xfrm>
              <a:off x="4066032" y="1282192"/>
              <a:ext cx="1734312" cy="2414016"/>
            </a:xfrm>
            <a:prstGeom prst="rect">
              <a:avLst/>
            </a:prstGeom>
          </p:spPr>
        </p:pic>
        <p:pic>
          <p:nvPicPr>
            <p:cNvPr id="9" name="Picture 1633">
              <a:extLst>
                <a:ext uri="{FF2B5EF4-FFF2-40B4-BE49-F238E27FC236}">
                  <a16:creationId xmlns:a16="http://schemas.microsoft.com/office/drawing/2014/main" id="{1D1A514F-5AAA-4495-A692-40DA81EA8964}"/>
                </a:ext>
              </a:extLst>
            </p:cNvPr>
            <p:cNvPicPr/>
            <p:nvPr/>
          </p:nvPicPr>
          <p:blipFill>
            <a:blip r:embed="rId4"/>
            <a:stretch>
              <a:fillRect/>
            </a:stretch>
          </p:blipFill>
          <p:spPr>
            <a:xfrm>
              <a:off x="185928" y="1793240"/>
              <a:ext cx="438912" cy="1389888"/>
            </a:xfrm>
            <a:prstGeom prst="rect">
              <a:avLst/>
            </a:prstGeom>
          </p:spPr>
        </p:pic>
        <p:pic>
          <p:nvPicPr>
            <p:cNvPr id="10" name="Picture 1634">
              <a:extLst>
                <a:ext uri="{FF2B5EF4-FFF2-40B4-BE49-F238E27FC236}">
                  <a16:creationId xmlns:a16="http://schemas.microsoft.com/office/drawing/2014/main" id="{20A27610-C665-4191-BE3D-72D63D138A98}"/>
                </a:ext>
              </a:extLst>
            </p:cNvPr>
            <p:cNvPicPr/>
            <p:nvPr/>
          </p:nvPicPr>
          <p:blipFill>
            <a:blip r:embed="rId5"/>
            <a:stretch>
              <a:fillRect/>
            </a:stretch>
          </p:blipFill>
          <p:spPr>
            <a:xfrm>
              <a:off x="5790184" y="1840992"/>
              <a:ext cx="435864" cy="1295400"/>
            </a:xfrm>
            <a:prstGeom prst="rect">
              <a:avLst/>
            </a:prstGeom>
          </p:spPr>
        </p:pic>
        <p:sp>
          <p:nvSpPr>
            <p:cNvPr id="11" name="Rectangle 10">
              <a:extLst>
                <a:ext uri="{FF2B5EF4-FFF2-40B4-BE49-F238E27FC236}">
                  <a16:creationId xmlns:a16="http://schemas.microsoft.com/office/drawing/2014/main" id="{3A32F04F-CAEF-4690-A309-4B43DD141FEF}"/>
                </a:ext>
              </a:extLst>
            </p:cNvPr>
            <p:cNvSpPr/>
            <p:nvPr/>
          </p:nvSpPr>
          <p:spPr>
            <a:xfrm rot="-5399999">
              <a:off x="-1869916" y="2721438"/>
              <a:ext cx="4646309" cy="121615"/>
            </a:xfrm>
            <a:prstGeom prst="rect">
              <a:avLst/>
            </a:prstGeom>
            <a:ln>
              <a:noFill/>
            </a:ln>
          </p:spPr>
          <p:txBody>
            <a:bodyPr vert="horz" lIns="0" tIns="0" rIns="0" bIns="0" rtlCol="0">
              <a:noAutofit/>
            </a:bodyPr>
            <a:lstStyle/>
            <a:p>
              <a:pPr>
                <a:lnSpc>
                  <a:spcPct val="107000"/>
                </a:lnSpc>
                <a:spcAft>
                  <a:spcPts val="800"/>
                </a:spcAft>
              </a:pP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*Offre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en</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vigueur</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jusqu’au</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28</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février</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2017,</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sur</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présentation</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de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ce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carton.</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Ne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peut</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être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jumelée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à</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aucune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autre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offre.</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Certaines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E6C916D-3B11-4DC8-A8C9-1CA9024A2AE4}"/>
                </a:ext>
              </a:extLst>
            </p:cNvPr>
            <p:cNvSpPr/>
            <p:nvPr/>
          </p:nvSpPr>
          <p:spPr>
            <a:xfrm rot="-5399999">
              <a:off x="-243115" y="854774"/>
              <a:ext cx="1392707" cy="121615"/>
            </a:xfrm>
            <a:prstGeom prst="rect">
              <a:avLst/>
            </a:prstGeom>
            <a:ln>
              <a:noFill/>
            </a:ln>
          </p:spPr>
          <p:txBody>
            <a:bodyPr vert="horz" lIns="0" tIns="0" rIns="0" bIns="0" rtlCol="0">
              <a:noAutofit/>
            </a:bodyPr>
            <a:lstStyle/>
            <a:p>
              <a:pPr>
                <a:lnSpc>
                  <a:spcPct val="107000"/>
                </a:lnSpc>
                <a:spcAft>
                  <a:spcPts val="800"/>
                </a:spcAft>
              </a:pPr>
              <a:r>
                <a:rPr lang="fr-CA" sz="600" b="1" spc="-13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conditions</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s’appliquent.</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Taxes</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en</a:t>
              </a:r>
              <a:r>
                <a:rPr lang="fr-CA" sz="600" b="1" spc="-85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600" b="1">
                  <a:solidFill>
                    <a:srgbClr val="181717"/>
                  </a:solidFill>
                  <a:effectLst/>
                  <a:latin typeface="Calibri" panose="020F0502020204030204" pitchFamily="34" charset="0"/>
                  <a:ea typeface="Calibri" panose="020F0502020204030204" pitchFamily="34" charset="0"/>
                  <a:cs typeface="Calibri" panose="020F0502020204030204" pitchFamily="34" charset="0"/>
                </a:rPr>
                <a:t>sus.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Shape 196">
              <a:extLst>
                <a:ext uri="{FF2B5EF4-FFF2-40B4-BE49-F238E27FC236}">
                  <a16:creationId xmlns:a16="http://schemas.microsoft.com/office/drawing/2014/main" id="{E28F4516-2952-45CE-B1DB-6DA8974AA9A6}"/>
                </a:ext>
              </a:extLst>
            </p:cNvPr>
            <p:cNvSpPr/>
            <p:nvPr/>
          </p:nvSpPr>
          <p:spPr>
            <a:xfrm>
              <a:off x="2559102" y="605155"/>
              <a:ext cx="147638" cy="171844"/>
            </a:xfrm>
            <a:custGeom>
              <a:avLst/>
              <a:gdLst/>
              <a:ahLst/>
              <a:cxnLst/>
              <a:rect l="0" t="0" r="0" b="0"/>
              <a:pathLst>
                <a:path w="147638" h="171844">
                  <a:moveTo>
                    <a:pt x="0" y="0"/>
                  </a:moveTo>
                  <a:lnTo>
                    <a:pt x="147638" y="0"/>
                  </a:lnTo>
                  <a:lnTo>
                    <a:pt x="147638" y="32664"/>
                  </a:lnTo>
                  <a:lnTo>
                    <a:pt x="93142" y="32664"/>
                  </a:lnTo>
                  <a:lnTo>
                    <a:pt x="93142" y="171844"/>
                  </a:lnTo>
                  <a:lnTo>
                    <a:pt x="54483" y="171844"/>
                  </a:lnTo>
                  <a:lnTo>
                    <a:pt x="54496" y="32664"/>
                  </a:lnTo>
                  <a:lnTo>
                    <a:pt x="0" y="32664"/>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14" name="Shape 197">
              <a:extLst>
                <a:ext uri="{FF2B5EF4-FFF2-40B4-BE49-F238E27FC236}">
                  <a16:creationId xmlns:a16="http://schemas.microsoft.com/office/drawing/2014/main" id="{07B851C7-14F0-4ADF-80A6-4067B572057B}"/>
                </a:ext>
              </a:extLst>
            </p:cNvPr>
            <p:cNvSpPr/>
            <p:nvPr/>
          </p:nvSpPr>
          <p:spPr>
            <a:xfrm>
              <a:off x="2715391" y="600005"/>
              <a:ext cx="91072" cy="182131"/>
            </a:xfrm>
            <a:custGeom>
              <a:avLst/>
              <a:gdLst/>
              <a:ahLst/>
              <a:cxnLst/>
              <a:rect l="0" t="0" r="0" b="0"/>
              <a:pathLst>
                <a:path w="91072" h="182131">
                  <a:moveTo>
                    <a:pt x="91072" y="0"/>
                  </a:moveTo>
                  <a:lnTo>
                    <a:pt x="91072" y="33503"/>
                  </a:lnTo>
                  <a:cubicBezTo>
                    <a:pt x="88024" y="33503"/>
                    <a:pt x="85027" y="33757"/>
                    <a:pt x="82118" y="34290"/>
                  </a:cubicBezTo>
                  <a:cubicBezTo>
                    <a:pt x="65824" y="37160"/>
                    <a:pt x="52350" y="48450"/>
                    <a:pt x="46431" y="63487"/>
                  </a:cubicBezTo>
                  <a:cubicBezTo>
                    <a:pt x="43091" y="72034"/>
                    <a:pt x="41237" y="81343"/>
                    <a:pt x="41237" y="91084"/>
                  </a:cubicBezTo>
                  <a:cubicBezTo>
                    <a:pt x="41237" y="100813"/>
                    <a:pt x="43091" y="110122"/>
                    <a:pt x="46431" y="118631"/>
                  </a:cubicBezTo>
                  <a:cubicBezTo>
                    <a:pt x="52350" y="133680"/>
                    <a:pt x="65824" y="144958"/>
                    <a:pt x="82118" y="147866"/>
                  </a:cubicBezTo>
                  <a:cubicBezTo>
                    <a:pt x="85027" y="148361"/>
                    <a:pt x="88024" y="148641"/>
                    <a:pt x="91072" y="148641"/>
                  </a:cubicBezTo>
                  <a:lnTo>
                    <a:pt x="91072" y="182131"/>
                  </a:lnTo>
                  <a:cubicBezTo>
                    <a:pt x="40780" y="182131"/>
                    <a:pt x="0" y="141338"/>
                    <a:pt x="0" y="91084"/>
                  </a:cubicBezTo>
                  <a:cubicBezTo>
                    <a:pt x="0" y="40767"/>
                    <a:pt x="40780" y="0"/>
                    <a:pt x="91072" y="0"/>
                  </a:cubicBez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15" name="Shape 198">
              <a:extLst>
                <a:ext uri="{FF2B5EF4-FFF2-40B4-BE49-F238E27FC236}">
                  <a16:creationId xmlns:a16="http://schemas.microsoft.com/office/drawing/2014/main" id="{F9ACC1F7-3774-4C8A-AD9B-313AA51D7B35}"/>
                </a:ext>
              </a:extLst>
            </p:cNvPr>
            <p:cNvSpPr/>
            <p:nvPr/>
          </p:nvSpPr>
          <p:spPr>
            <a:xfrm>
              <a:off x="2806463" y="600005"/>
              <a:ext cx="91084" cy="182131"/>
            </a:xfrm>
            <a:custGeom>
              <a:avLst/>
              <a:gdLst/>
              <a:ahLst/>
              <a:cxnLst/>
              <a:rect l="0" t="0" r="0" b="0"/>
              <a:pathLst>
                <a:path w="91084" h="182131">
                  <a:moveTo>
                    <a:pt x="0" y="0"/>
                  </a:moveTo>
                  <a:cubicBezTo>
                    <a:pt x="50279" y="0"/>
                    <a:pt x="91084" y="40767"/>
                    <a:pt x="91084" y="91084"/>
                  </a:cubicBezTo>
                  <a:cubicBezTo>
                    <a:pt x="91084" y="141338"/>
                    <a:pt x="50279" y="182131"/>
                    <a:pt x="0" y="182131"/>
                  </a:cubicBezTo>
                  <a:lnTo>
                    <a:pt x="0" y="148641"/>
                  </a:lnTo>
                  <a:cubicBezTo>
                    <a:pt x="3048" y="148641"/>
                    <a:pt x="6071" y="148361"/>
                    <a:pt x="8979" y="147866"/>
                  </a:cubicBezTo>
                  <a:cubicBezTo>
                    <a:pt x="25286" y="144958"/>
                    <a:pt x="38735" y="133680"/>
                    <a:pt x="44628" y="118631"/>
                  </a:cubicBezTo>
                  <a:cubicBezTo>
                    <a:pt x="47993" y="110122"/>
                    <a:pt x="49835" y="100813"/>
                    <a:pt x="49835" y="91084"/>
                  </a:cubicBezTo>
                  <a:cubicBezTo>
                    <a:pt x="49835" y="81343"/>
                    <a:pt x="47993" y="72034"/>
                    <a:pt x="44628" y="63487"/>
                  </a:cubicBezTo>
                  <a:cubicBezTo>
                    <a:pt x="38735" y="48450"/>
                    <a:pt x="25286" y="37160"/>
                    <a:pt x="8979" y="34290"/>
                  </a:cubicBezTo>
                  <a:cubicBezTo>
                    <a:pt x="6071" y="33757"/>
                    <a:pt x="3048" y="33503"/>
                    <a:pt x="0" y="33503"/>
                  </a:cubicBez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16" name="Shape 199">
              <a:extLst>
                <a:ext uri="{FF2B5EF4-FFF2-40B4-BE49-F238E27FC236}">
                  <a16:creationId xmlns:a16="http://schemas.microsoft.com/office/drawing/2014/main" id="{20465254-F027-4A03-9974-801E0DCDB9AD}"/>
                </a:ext>
              </a:extLst>
            </p:cNvPr>
            <p:cNvSpPr/>
            <p:nvPr/>
          </p:nvSpPr>
          <p:spPr>
            <a:xfrm>
              <a:off x="2898145" y="605155"/>
              <a:ext cx="176124" cy="171844"/>
            </a:xfrm>
            <a:custGeom>
              <a:avLst/>
              <a:gdLst/>
              <a:ahLst/>
              <a:cxnLst/>
              <a:rect l="0" t="0" r="0" b="0"/>
              <a:pathLst>
                <a:path w="176124" h="171844">
                  <a:moveTo>
                    <a:pt x="0" y="0"/>
                  </a:moveTo>
                  <a:lnTo>
                    <a:pt x="45530" y="0"/>
                  </a:lnTo>
                  <a:lnTo>
                    <a:pt x="88062" y="73901"/>
                  </a:lnTo>
                  <a:lnTo>
                    <a:pt x="130594" y="0"/>
                  </a:lnTo>
                  <a:lnTo>
                    <a:pt x="176124" y="0"/>
                  </a:lnTo>
                  <a:lnTo>
                    <a:pt x="107366" y="108268"/>
                  </a:lnTo>
                  <a:lnTo>
                    <a:pt x="107366" y="171844"/>
                  </a:lnTo>
                  <a:lnTo>
                    <a:pt x="68732" y="171844"/>
                  </a:lnTo>
                  <a:lnTo>
                    <a:pt x="68732" y="108268"/>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17" name="Shape 200">
              <a:extLst>
                <a:ext uri="{FF2B5EF4-FFF2-40B4-BE49-F238E27FC236}">
                  <a16:creationId xmlns:a16="http://schemas.microsoft.com/office/drawing/2014/main" id="{C5E237BC-E1C5-4AD5-BFD7-A803E572D26B}"/>
                </a:ext>
              </a:extLst>
            </p:cNvPr>
            <p:cNvSpPr/>
            <p:nvPr/>
          </p:nvSpPr>
          <p:spPr>
            <a:xfrm>
              <a:off x="3074961" y="600001"/>
              <a:ext cx="91078" cy="182161"/>
            </a:xfrm>
            <a:custGeom>
              <a:avLst/>
              <a:gdLst/>
              <a:ahLst/>
              <a:cxnLst/>
              <a:rect l="0" t="0" r="0" b="0"/>
              <a:pathLst>
                <a:path w="91078" h="182161">
                  <a:moveTo>
                    <a:pt x="91078" y="0"/>
                  </a:moveTo>
                  <a:lnTo>
                    <a:pt x="91078" y="33513"/>
                  </a:lnTo>
                  <a:lnTo>
                    <a:pt x="82105" y="34299"/>
                  </a:lnTo>
                  <a:cubicBezTo>
                    <a:pt x="65811" y="37169"/>
                    <a:pt x="52349" y="48447"/>
                    <a:pt x="46469" y="63509"/>
                  </a:cubicBezTo>
                  <a:cubicBezTo>
                    <a:pt x="43104" y="72043"/>
                    <a:pt x="41224" y="81340"/>
                    <a:pt x="41224" y="91081"/>
                  </a:cubicBezTo>
                  <a:cubicBezTo>
                    <a:pt x="41224" y="100834"/>
                    <a:pt x="43104" y="110118"/>
                    <a:pt x="46469" y="118678"/>
                  </a:cubicBezTo>
                  <a:cubicBezTo>
                    <a:pt x="52349" y="133689"/>
                    <a:pt x="65811" y="144992"/>
                    <a:pt x="82105" y="147862"/>
                  </a:cubicBezTo>
                  <a:lnTo>
                    <a:pt x="91078" y="148648"/>
                  </a:lnTo>
                  <a:lnTo>
                    <a:pt x="91078" y="182161"/>
                  </a:lnTo>
                  <a:lnTo>
                    <a:pt x="55630" y="175005"/>
                  </a:lnTo>
                  <a:cubicBezTo>
                    <a:pt x="22932" y="161175"/>
                    <a:pt x="0" y="128800"/>
                    <a:pt x="0" y="91081"/>
                  </a:cubicBezTo>
                  <a:cubicBezTo>
                    <a:pt x="0" y="53352"/>
                    <a:pt x="22932" y="20981"/>
                    <a:pt x="55630" y="7154"/>
                  </a:cubicBezTo>
                  <a:lnTo>
                    <a:pt x="91078"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18" name="Shape 201">
              <a:extLst>
                <a:ext uri="{FF2B5EF4-FFF2-40B4-BE49-F238E27FC236}">
                  <a16:creationId xmlns:a16="http://schemas.microsoft.com/office/drawing/2014/main" id="{1DF4A87B-6EF4-449F-964D-635E079D4045}"/>
                </a:ext>
              </a:extLst>
            </p:cNvPr>
            <p:cNvSpPr/>
            <p:nvPr/>
          </p:nvSpPr>
          <p:spPr>
            <a:xfrm>
              <a:off x="3166039" y="599997"/>
              <a:ext cx="91053" cy="182169"/>
            </a:xfrm>
            <a:custGeom>
              <a:avLst/>
              <a:gdLst/>
              <a:ahLst/>
              <a:cxnLst/>
              <a:rect l="0" t="0" r="0" b="0"/>
              <a:pathLst>
                <a:path w="91053" h="182169">
                  <a:moveTo>
                    <a:pt x="19" y="0"/>
                  </a:moveTo>
                  <a:cubicBezTo>
                    <a:pt x="50285" y="0"/>
                    <a:pt x="91053" y="40780"/>
                    <a:pt x="91053" y="91084"/>
                  </a:cubicBezTo>
                  <a:cubicBezTo>
                    <a:pt x="91053" y="141376"/>
                    <a:pt x="50285" y="182169"/>
                    <a:pt x="19" y="182169"/>
                  </a:cubicBezTo>
                  <a:lnTo>
                    <a:pt x="0" y="182165"/>
                  </a:lnTo>
                  <a:lnTo>
                    <a:pt x="0" y="148652"/>
                  </a:lnTo>
                  <a:lnTo>
                    <a:pt x="19" y="148654"/>
                  </a:lnTo>
                  <a:cubicBezTo>
                    <a:pt x="3041" y="148654"/>
                    <a:pt x="6051" y="148374"/>
                    <a:pt x="8934" y="147866"/>
                  </a:cubicBezTo>
                  <a:cubicBezTo>
                    <a:pt x="25279" y="144996"/>
                    <a:pt x="38716" y="133693"/>
                    <a:pt x="44609" y="118682"/>
                  </a:cubicBezTo>
                  <a:cubicBezTo>
                    <a:pt x="47974" y="110122"/>
                    <a:pt x="49854" y="100838"/>
                    <a:pt x="49854" y="91084"/>
                  </a:cubicBezTo>
                  <a:cubicBezTo>
                    <a:pt x="49854" y="81344"/>
                    <a:pt x="47974" y="72047"/>
                    <a:pt x="44609" y="63513"/>
                  </a:cubicBezTo>
                  <a:cubicBezTo>
                    <a:pt x="38716" y="48451"/>
                    <a:pt x="25279" y="37173"/>
                    <a:pt x="8934" y="34303"/>
                  </a:cubicBezTo>
                  <a:cubicBezTo>
                    <a:pt x="6051" y="33807"/>
                    <a:pt x="3041" y="33515"/>
                    <a:pt x="19" y="33515"/>
                  </a:cubicBezTo>
                  <a:lnTo>
                    <a:pt x="0" y="33517"/>
                  </a:lnTo>
                  <a:lnTo>
                    <a:pt x="0" y="4"/>
                  </a:lnTo>
                  <a:lnTo>
                    <a:pt x="19"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19" name="Shape 202">
              <a:extLst>
                <a:ext uri="{FF2B5EF4-FFF2-40B4-BE49-F238E27FC236}">
                  <a16:creationId xmlns:a16="http://schemas.microsoft.com/office/drawing/2014/main" id="{84796F2F-AD8C-42B7-ABCA-86F7BC9BD5C5}"/>
                </a:ext>
              </a:extLst>
            </p:cNvPr>
            <p:cNvSpPr/>
            <p:nvPr/>
          </p:nvSpPr>
          <p:spPr>
            <a:xfrm>
              <a:off x="3401849" y="605057"/>
              <a:ext cx="93631" cy="171806"/>
            </a:xfrm>
            <a:custGeom>
              <a:avLst/>
              <a:gdLst/>
              <a:ahLst/>
              <a:cxnLst/>
              <a:rect l="0" t="0" r="0" b="0"/>
              <a:pathLst>
                <a:path w="93631" h="171806">
                  <a:moveTo>
                    <a:pt x="69583" y="0"/>
                  </a:moveTo>
                  <a:lnTo>
                    <a:pt x="93631" y="0"/>
                  </a:lnTo>
                  <a:lnTo>
                    <a:pt x="93631" y="36085"/>
                  </a:lnTo>
                  <a:lnTo>
                    <a:pt x="68301" y="103924"/>
                  </a:lnTo>
                  <a:lnTo>
                    <a:pt x="93631" y="103924"/>
                  </a:lnTo>
                  <a:lnTo>
                    <a:pt x="93631" y="134010"/>
                  </a:lnTo>
                  <a:lnTo>
                    <a:pt x="57061" y="134010"/>
                  </a:lnTo>
                  <a:lnTo>
                    <a:pt x="42964" y="171806"/>
                  </a:lnTo>
                  <a:lnTo>
                    <a:pt x="0" y="171806"/>
                  </a:lnTo>
                  <a:lnTo>
                    <a:pt x="69583"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0" name="Shape 203">
              <a:extLst>
                <a:ext uri="{FF2B5EF4-FFF2-40B4-BE49-F238E27FC236}">
                  <a16:creationId xmlns:a16="http://schemas.microsoft.com/office/drawing/2014/main" id="{18200631-1482-4630-9E7E-48B46A2C59FC}"/>
                </a:ext>
              </a:extLst>
            </p:cNvPr>
            <p:cNvSpPr/>
            <p:nvPr/>
          </p:nvSpPr>
          <p:spPr>
            <a:xfrm>
              <a:off x="3495480" y="605057"/>
              <a:ext cx="93668" cy="171806"/>
            </a:xfrm>
            <a:custGeom>
              <a:avLst/>
              <a:gdLst/>
              <a:ahLst/>
              <a:cxnLst/>
              <a:rect l="0" t="0" r="0" b="0"/>
              <a:pathLst>
                <a:path w="93668" h="171806">
                  <a:moveTo>
                    <a:pt x="0" y="0"/>
                  </a:moveTo>
                  <a:lnTo>
                    <a:pt x="24035" y="0"/>
                  </a:lnTo>
                  <a:lnTo>
                    <a:pt x="93668" y="171772"/>
                  </a:lnTo>
                  <a:lnTo>
                    <a:pt x="93668" y="171806"/>
                  </a:lnTo>
                  <a:lnTo>
                    <a:pt x="50692" y="171806"/>
                  </a:lnTo>
                  <a:lnTo>
                    <a:pt x="36557" y="134010"/>
                  </a:lnTo>
                  <a:lnTo>
                    <a:pt x="0" y="134010"/>
                  </a:lnTo>
                  <a:lnTo>
                    <a:pt x="0" y="103924"/>
                  </a:lnTo>
                  <a:lnTo>
                    <a:pt x="25330" y="103924"/>
                  </a:lnTo>
                  <a:lnTo>
                    <a:pt x="6" y="36068"/>
                  </a:lnTo>
                  <a:lnTo>
                    <a:pt x="0" y="36085"/>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1" name="Shape 204">
              <a:extLst>
                <a:ext uri="{FF2B5EF4-FFF2-40B4-BE49-F238E27FC236}">
                  <a16:creationId xmlns:a16="http://schemas.microsoft.com/office/drawing/2014/main" id="{9E58A185-4A55-40A2-A1FA-2B854BDAC3C9}"/>
                </a:ext>
              </a:extLst>
            </p:cNvPr>
            <p:cNvSpPr/>
            <p:nvPr/>
          </p:nvSpPr>
          <p:spPr>
            <a:xfrm>
              <a:off x="3265556" y="605155"/>
              <a:ext cx="147612" cy="171844"/>
            </a:xfrm>
            <a:custGeom>
              <a:avLst/>
              <a:gdLst/>
              <a:ahLst/>
              <a:cxnLst/>
              <a:rect l="0" t="0" r="0" b="0"/>
              <a:pathLst>
                <a:path w="147612" h="171844">
                  <a:moveTo>
                    <a:pt x="0" y="0"/>
                  </a:moveTo>
                  <a:lnTo>
                    <a:pt x="147612" y="0"/>
                  </a:lnTo>
                  <a:lnTo>
                    <a:pt x="147612" y="32664"/>
                  </a:lnTo>
                  <a:lnTo>
                    <a:pt x="93129" y="32664"/>
                  </a:lnTo>
                  <a:lnTo>
                    <a:pt x="93129" y="171844"/>
                  </a:lnTo>
                  <a:lnTo>
                    <a:pt x="54458" y="171844"/>
                  </a:lnTo>
                  <a:lnTo>
                    <a:pt x="54483" y="32664"/>
                  </a:lnTo>
                  <a:lnTo>
                    <a:pt x="0" y="32664"/>
                  </a:lnTo>
                  <a:lnTo>
                    <a:pt x="0" y="0"/>
                  </a:ln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22" name="Shape 205">
              <a:extLst>
                <a:ext uri="{FF2B5EF4-FFF2-40B4-BE49-F238E27FC236}">
                  <a16:creationId xmlns:a16="http://schemas.microsoft.com/office/drawing/2014/main" id="{B22EDE36-5F5E-4844-8E41-473382A2FCC5}"/>
                </a:ext>
              </a:extLst>
            </p:cNvPr>
            <p:cNvSpPr/>
            <p:nvPr/>
          </p:nvSpPr>
          <p:spPr>
            <a:xfrm>
              <a:off x="1140691" y="537971"/>
              <a:ext cx="84690" cy="239738"/>
            </a:xfrm>
            <a:custGeom>
              <a:avLst/>
              <a:gdLst/>
              <a:ahLst/>
              <a:cxnLst/>
              <a:rect l="0" t="0" r="0" b="0"/>
              <a:pathLst>
                <a:path w="84690" h="239738">
                  <a:moveTo>
                    <a:pt x="0" y="0"/>
                  </a:moveTo>
                  <a:lnTo>
                    <a:pt x="84690" y="0"/>
                  </a:lnTo>
                  <a:lnTo>
                    <a:pt x="84690" y="32664"/>
                  </a:lnTo>
                  <a:lnTo>
                    <a:pt x="36373" y="32664"/>
                  </a:lnTo>
                  <a:lnTo>
                    <a:pt x="36373" y="101359"/>
                  </a:lnTo>
                  <a:lnTo>
                    <a:pt x="84690" y="101359"/>
                  </a:lnTo>
                  <a:lnTo>
                    <a:pt x="84690" y="134010"/>
                  </a:lnTo>
                  <a:lnTo>
                    <a:pt x="36373" y="134010"/>
                  </a:lnTo>
                  <a:lnTo>
                    <a:pt x="36373" y="207074"/>
                  </a:lnTo>
                  <a:lnTo>
                    <a:pt x="84690" y="207074"/>
                  </a:lnTo>
                  <a:lnTo>
                    <a:pt x="84690" y="239738"/>
                  </a:lnTo>
                  <a:lnTo>
                    <a:pt x="0" y="239738"/>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23" name="Shape 206">
              <a:extLst>
                <a:ext uri="{FF2B5EF4-FFF2-40B4-BE49-F238E27FC236}">
                  <a16:creationId xmlns:a16="http://schemas.microsoft.com/office/drawing/2014/main" id="{9C8E13DA-0B68-425F-A349-72BD5238778D}"/>
                </a:ext>
              </a:extLst>
            </p:cNvPr>
            <p:cNvSpPr/>
            <p:nvPr/>
          </p:nvSpPr>
          <p:spPr>
            <a:xfrm>
              <a:off x="1225381" y="537971"/>
              <a:ext cx="84677" cy="239738"/>
            </a:xfrm>
            <a:custGeom>
              <a:avLst/>
              <a:gdLst/>
              <a:ahLst/>
              <a:cxnLst/>
              <a:rect l="0" t="0" r="0" b="0"/>
              <a:pathLst>
                <a:path w="84677" h="239738">
                  <a:moveTo>
                    <a:pt x="0" y="0"/>
                  </a:moveTo>
                  <a:lnTo>
                    <a:pt x="8579" y="0"/>
                  </a:lnTo>
                  <a:cubicBezTo>
                    <a:pt x="53029" y="0"/>
                    <a:pt x="80982" y="25260"/>
                    <a:pt x="80982" y="65659"/>
                  </a:cubicBezTo>
                  <a:cubicBezTo>
                    <a:pt x="80982" y="91580"/>
                    <a:pt x="64814" y="110109"/>
                    <a:pt x="48647" y="116497"/>
                  </a:cubicBezTo>
                  <a:cubicBezTo>
                    <a:pt x="67177" y="123901"/>
                    <a:pt x="84677" y="141757"/>
                    <a:pt x="84677" y="172060"/>
                  </a:cubicBezTo>
                  <a:cubicBezTo>
                    <a:pt x="84677" y="216179"/>
                    <a:pt x="54718" y="239738"/>
                    <a:pt x="12287" y="239738"/>
                  </a:cubicBezTo>
                  <a:lnTo>
                    <a:pt x="0" y="239738"/>
                  </a:lnTo>
                  <a:lnTo>
                    <a:pt x="0" y="207074"/>
                  </a:lnTo>
                  <a:lnTo>
                    <a:pt x="8922" y="207074"/>
                  </a:lnTo>
                  <a:cubicBezTo>
                    <a:pt x="34169" y="207074"/>
                    <a:pt x="48317" y="191592"/>
                    <a:pt x="48317" y="170383"/>
                  </a:cubicBezTo>
                  <a:cubicBezTo>
                    <a:pt x="48317" y="149162"/>
                    <a:pt x="34169" y="134010"/>
                    <a:pt x="8922" y="134010"/>
                  </a:cubicBezTo>
                  <a:lnTo>
                    <a:pt x="0" y="134010"/>
                  </a:lnTo>
                  <a:lnTo>
                    <a:pt x="0" y="101359"/>
                  </a:lnTo>
                  <a:lnTo>
                    <a:pt x="5556" y="101359"/>
                  </a:lnTo>
                  <a:cubicBezTo>
                    <a:pt x="28785" y="101359"/>
                    <a:pt x="44621" y="89230"/>
                    <a:pt x="44621" y="67005"/>
                  </a:cubicBezTo>
                  <a:cubicBezTo>
                    <a:pt x="44621" y="44780"/>
                    <a:pt x="28785" y="32664"/>
                    <a:pt x="5556" y="32664"/>
                  </a:cubicBezTo>
                  <a:lnTo>
                    <a:pt x="0" y="32664"/>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24" name="Shape 207">
              <a:extLst>
                <a:ext uri="{FF2B5EF4-FFF2-40B4-BE49-F238E27FC236}">
                  <a16:creationId xmlns:a16="http://schemas.microsoft.com/office/drawing/2014/main" id="{BD746128-4AC7-4BBD-BAF1-E17F5BF692F4}"/>
                </a:ext>
              </a:extLst>
            </p:cNvPr>
            <p:cNvSpPr/>
            <p:nvPr/>
          </p:nvSpPr>
          <p:spPr>
            <a:xfrm>
              <a:off x="1331600" y="604985"/>
              <a:ext cx="71222" cy="174739"/>
            </a:xfrm>
            <a:custGeom>
              <a:avLst/>
              <a:gdLst/>
              <a:ahLst/>
              <a:cxnLst/>
              <a:rect l="0" t="0" r="0" b="0"/>
              <a:pathLst>
                <a:path w="71222" h="174739">
                  <a:moveTo>
                    <a:pt x="71044" y="0"/>
                  </a:moveTo>
                  <a:lnTo>
                    <a:pt x="71222" y="34"/>
                  </a:lnTo>
                  <a:lnTo>
                    <a:pt x="71222" y="30664"/>
                  </a:lnTo>
                  <a:lnTo>
                    <a:pt x="71044" y="30632"/>
                  </a:lnTo>
                  <a:cubicBezTo>
                    <a:pt x="60947" y="30632"/>
                    <a:pt x="52527" y="33998"/>
                    <a:pt x="46139" y="40399"/>
                  </a:cubicBezTo>
                  <a:cubicBezTo>
                    <a:pt x="35687" y="50838"/>
                    <a:pt x="34354" y="68682"/>
                    <a:pt x="34354" y="87198"/>
                  </a:cubicBezTo>
                  <a:cubicBezTo>
                    <a:pt x="34354" y="105715"/>
                    <a:pt x="35687" y="123571"/>
                    <a:pt x="46139" y="134010"/>
                  </a:cubicBezTo>
                  <a:cubicBezTo>
                    <a:pt x="52527" y="140399"/>
                    <a:pt x="60947" y="144107"/>
                    <a:pt x="71044" y="144107"/>
                  </a:cubicBezTo>
                  <a:lnTo>
                    <a:pt x="71222" y="144073"/>
                  </a:lnTo>
                  <a:lnTo>
                    <a:pt x="71222" y="174705"/>
                  </a:lnTo>
                  <a:lnTo>
                    <a:pt x="71044" y="174739"/>
                  </a:lnTo>
                  <a:cubicBezTo>
                    <a:pt x="47815" y="174739"/>
                    <a:pt x="31318" y="165989"/>
                    <a:pt x="20206" y="154546"/>
                  </a:cubicBezTo>
                  <a:cubicBezTo>
                    <a:pt x="4039" y="137706"/>
                    <a:pt x="0" y="116154"/>
                    <a:pt x="0" y="87198"/>
                  </a:cubicBezTo>
                  <a:cubicBezTo>
                    <a:pt x="0" y="58585"/>
                    <a:pt x="4039" y="37033"/>
                    <a:pt x="20206" y="20193"/>
                  </a:cubicBezTo>
                  <a:cubicBezTo>
                    <a:pt x="31318" y="8750"/>
                    <a:pt x="47815" y="0"/>
                    <a:pt x="71044"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25" name="Shape 208">
              <a:extLst>
                <a:ext uri="{FF2B5EF4-FFF2-40B4-BE49-F238E27FC236}">
                  <a16:creationId xmlns:a16="http://schemas.microsoft.com/office/drawing/2014/main" id="{79AB78C8-92CF-4876-9C67-F372E7553941}"/>
                </a:ext>
              </a:extLst>
            </p:cNvPr>
            <p:cNvSpPr/>
            <p:nvPr/>
          </p:nvSpPr>
          <p:spPr>
            <a:xfrm>
              <a:off x="1402822" y="605019"/>
              <a:ext cx="71209" cy="174671"/>
            </a:xfrm>
            <a:custGeom>
              <a:avLst/>
              <a:gdLst/>
              <a:ahLst/>
              <a:cxnLst/>
              <a:rect l="0" t="0" r="0" b="0"/>
              <a:pathLst>
                <a:path w="71209" h="174671">
                  <a:moveTo>
                    <a:pt x="0" y="0"/>
                  </a:moveTo>
                  <a:lnTo>
                    <a:pt x="29963" y="5771"/>
                  </a:lnTo>
                  <a:cubicBezTo>
                    <a:pt x="38465" y="9389"/>
                    <a:pt x="45453" y="14437"/>
                    <a:pt x="51016" y="20159"/>
                  </a:cubicBezTo>
                  <a:cubicBezTo>
                    <a:pt x="67170" y="36999"/>
                    <a:pt x="71209" y="58551"/>
                    <a:pt x="71209" y="87164"/>
                  </a:cubicBezTo>
                  <a:cubicBezTo>
                    <a:pt x="71209" y="116120"/>
                    <a:pt x="67170" y="137672"/>
                    <a:pt x="51016" y="154512"/>
                  </a:cubicBezTo>
                  <a:cubicBezTo>
                    <a:pt x="45453" y="160233"/>
                    <a:pt x="38465" y="165282"/>
                    <a:pt x="29963" y="168900"/>
                  </a:cubicBezTo>
                  <a:lnTo>
                    <a:pt x="0" y="174671"/>
                  </a:lnTo>
                  <a:lnTo>
                    <a:pt x="0" y="144039"/>
                  </a:lnTo>
                  <a:lnTo>
                    <a:pt x="13843" y="141420"/>
                  </a:lnTo>
                  <a:cubicBezTo>
                    <a:pt x="18094" y="139694"/>
                    <a:pt x="21882" y="137170"/>
                    <a:pt x="25082" y="133976"/>
                  </a:cubicBezTo>
                  <a:cubicBezTo>
                    <a:pt x="35522" y="123537"/>
                    <a:pt x="36868" y="105681"/>
                    <a:pt x="36868" y="87164"/>
                  </a:cubicBezTo>
                  <a:cubicBezTo>
                    <a:pt x="36868" y="68647"/>
                    <a:pt x="35522" y="50804"/>
                    <a:pt x="25082" y="40364"/>
                  </a:cubicBezTo>
                  <a:cubicBezTo>
                    <a:pt x="21882" y="37164"/>
                    <a:pt x="18094" y="34722"/>
                    <a:pt x="13843" y="33081"/>
                  </a:cubicBezTo>
                  <a:lnTo>
                    <a:pt x="0" y="30630"/>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26" name="Shape 209">
              <a:extLst>
                <a:ext uri="{FF2B5EF4-FFF2-40B4-BE49-F238E27FC236}">
                  <a16:creationId xmlns:a16="http://schemas.microsoft.com/office/drawing/2014/main" id="{3A2B2DE8-F941-452F-BCB6-F54DCF412E2A}"/>
                </a:ext>
              </a:extLst>
            </p:cNvPr>
            <p:cNvSpPr/>
            <p:nvPr/>
          </p:nvSpPr>
          <p:spPr>
            <a:xfrm>
              <a:off x="1505346" y="606999"/>
              <a:ext cx="138379" cy="172733"/>
            </a:xfrm>
            <a:custGeom>
              <a:avLst/>
              <a:gdLst/>
              <a:ahLst/>
              <a:cxnLst/>
              <a:rect l="0" t="0" r="0" b="0"/>
              <a:pathLst>
                <a:path w="138379" h="172733">
                  <a:moveTo>
                    <a:pt x="0" y="0"/>
                  </a:moveTo>
                  <a:lnTo>
                    <a:pt x="34341" y="0"/>
                  </a:lnTo>
                  <a:lnTo>
                    <a:pt x="34341" y="104051"/>
                  </a:lnTo>
                  <a:cubicBezTo>
                    <a:pt x="34341" y="130645"/>
                    <a:pt x="49492" y="142088"/>
                    <a:pt x="68682" y="142088"/>
                  </a:cubicBezTo>
                  <a:cubicBezTo>
                    <a:pt x="87871" y="142088"/>
                    <a:pt x="104038" y="130315"/>
                    <a:pt x="104038" y="104051"/>
                  </a:cubicBezTo>
                  <a:lnTo>
                    <a:pt x="104038" y="0"/>
                  </a:lnTo>
                  <a:lnTo>
                    <a:pt x="138379" y="0"/>
                  </a:lnTo>
                  <a:lnTo>
                    <a:pt x="138379" y="170713"/>
                  </a:lnTo>
                  <a:lnTo>
                    <a:pt x="104712" y="170713"/>
                  </a:lnTo>
                  <a:lnTo>
                    <a:pt x="104712" y="153543"/>
                  </a:lnTo>
                  <a:cubicBezTo>
                    <a:pt x="92926" y="166332"/>
                    <a:pt x="76429" y="172733"/>
                    <a:pt x="59258" y="172733"/>
                  </a:cubicBezTo>
                  <a:cubicBezTo>
                    <a:pt x="41745" y="172733"/>
                    <a:pt x="27267" y="167005"/>
                    <a:pt x="17170" y="157251"/>
                  </a:cubicBezTo>
                  <a:cubicBezTo>
                    <a:pt x="4039" y="144450"/>
                    <a:pt x="0" y="128283"/>
                    <a:pt x="0" y="109093"/>
                  </a:cubicBez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27" name="Shape 210">
              <a:extLst>
                <a:ext uri="{FF2B5EF4-FFF2-40B4-BE49-F238E27FC236}">
                  <a16:creationId xmlns:a16="http://schemas.microsoft.com/office/drawing/2014/main" id="{3F959450-8789-4052-8C31-AB82E5ADFAF4}"/>
                </a:ext>
              </a:extLst>
            </p:cNvPr>
            <p:cNvSpPr/>
            <p:nvPr/>
          </p:nvSpPr>
          <p:spPr>
            <a:xfrm>
              <a:off x="1683794" y="537962"/>
              <a:ext cx="68008" cy="239751"/>
            </a:xfrm>
            <a:custGeom>
              <a:avLst/>
              <a:gdLst/>
              <a:ahLst/>
              <a:cxnLst/>
              <a:rect l="0" t="0" r="0" b="0"/>
              <a:pathLst>
                <a:path w="68008" h="239751">
                  <a:moveTo>
                    <a:pt x="0" y="0"/>
                  </a:moveTo>
                  <a:lnTo>
                    <a:pt x="34341" y="0"/>
                  </a:lnTo>
                  <a:lnTo>
                    <a:pt x="34341" y="190589"/>
                  </a:lnTo>
                  <a:cubicBezTo>
                    <a:pt x="34341" y="203721"/>
                    <a:pt x="39052" y="210464"/>
                    <a:pt x="52857" y="210464"/>
                  </a:cubicBezTo>
                  <a:lnTo>
                    <a:pt x="68008" y="210464"/>
                  </a:lnTo>
                  <a:lnTo>
                    <a:pt x="68008" y="239751"/>
                  </a:lnTo>
                  <a:lnTo>
                    <a:pt x="46799" y="239751"/>
                  </a:lnTo>
                  <a:cubicBezTo>
                    <a:pt x="14135" y="239751"/>
                    <a:pt x="0" y="217868"/>
                    <a:pt x="0" y="192608"/>
                  </a:cubicBez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28" name="Shape 211">
              <a:extLst>
                <a:ext uri="{FF2B5EF4-FFF2-40B4-BE49-F238E27FC236}">
                  <a16:creationId xmlns:a16="http://schemas.microsoft.com/office/drawing/2014/main" id="{F07C7BE0-2B1E-480A-B9FA-9F79E5902430}"/>
                </a:ext>
              </a:extLst>
            </p:cNvPr>
            <p:cNvSpPr/>
            <p:nvPr/>
          </p:nvSpPr>
          <p:spPr>
            <a:xfrm>
              <a:off x="1765610" y="604986"/>
              <a:ext cx="72384" cy="174075"/>
            </a:xfrm>
            <a:custGeom>
              <a:avLst/>
              <a:gdLst/>
              <a:ahLst/>
              <a:cxnLst/>
              <a:rect l="0" t="0" r="0" b="0"/>
              <a:pathLst>
                <a:path w="72384" h="174075">
                  <a:moveTo>
                    <a:pt x="72384" y="0"/>
                  </a:moveTo>
                  <a:lnTo>
                    <a:pt x="72384" y="28614"/>
                  </a:lnTo>
                  <a:lnTo>
                    <a:pt x="51341" y="34587"/>
                  </a:lnTo>
                  <a:cubicBezTo>
                    <a:pt x="45533" y="38375"/>
                    <a:pt x="41072" y="43763"/>
                    <a:pt x="38379" y="50164"/>
                  </a:cubicBezTo>
                  <a:cubicBezTo>
                    <a:pt x="35014" y="57898"/>
                    <a:pt x="34341" y="62953"/>
                    <a:pt x="33998" y="73392"/>
                  </a:cubicBezTo>
                  <a:lnTo>
                    <a:pt x="72384" y="73392"/>
                  </a:lnTo>
                  <a:lnTo>
                    <a:pt x="72384" y="97306"/>
                  </a:lnTo>
                  <a:lnTo>
                    <a:pt x="33998" y="97306"/>
                  </a:lnTo>
                  <a:cubicBezTo>
                    <a:pt x="33998" y="119280"/>
                    <a:pt x="42713" y="135190"/>
                    <a:pt x="58863" y="141771"/>
                  </a:cubicBezTo>
                  <a:lnTo>
                    <a:pt x="72384" y="144209"/>
                  </a:lnTo>
                  <a:lnTo>
                    <a:pt x="72384" y="174075"/>
                  </a:lnTo>
                  <a:lnTo>
                    <a:pt x="46731" y="170200"/>
                  </a:lnTo>
                  <a:cubicBezTo>
                    <a:pt x="19124" y="160813"/>
                    <a:pt x="0" y="135946"/>
                    <a:pt x="0" y="87197"/>
                  </a:cubicBezTo>
                  <a:cubicBezTo>
                    <a:pt x="0" y="45782"/>
                    <a:pt x="16095" y="17441"/>
                    <a:pt x="42611" y="5858"/>
                  </a:cubicBezTo>
                  <a:lnTo>
                    <a:pt x="72384"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29" name="Shape 212">
              <a:extLst>
                <a:ext uri="{FF2B5EF4-FFF2-40B4-BE49-F238E27FC236}">
                  <a16:creationId xmlns:a16="http://schemas.microsoft.com/office/drawing/2014/main" id="{7062666D-A88C-41A6-909B-FB9E4F8E3D6A}"/>
                </a:ext>
              </a:extLst>
            </p:cNvPr>
            <p:cNvSpPr/>
            <p:nvPr/>
          </p:nvSpPr>
          <p:spPr>
            <a:xfrm>
              <a:off x="1837994" y="732595"/>
              <a:ext cx="68358" cy="47130"/>
            </a:xfrm>
            <a:custGeom>
              <a:avLst/>
              <a:gdLst/>
              <a:ahLst/>
              <a:cxnLst/>
              <a:rect l="0" t="0" r="0" b="0"/>
              <a:pathLst>
                <a:path w="68358" h="47130">
                  <a:moveTo>
                    <a:pt x="46475" y="0"/>
                  </a:moveTo>
                  <a:lnTo>
                    <a:pt x="68358" y="20536"/>
                  </a:lnTo>
                  <a:cubicBezTo>
                    <a:pt x="50844" y="38049"/>
                    <a:pt x="34347" y="47130"/>
                    <a:pt x="4388" y="47130"/>
                  </a:cubicBezTo>
                  <a:lnTo>
                    <a:pt x="0" y="46467"/>
                  </a:lnTo>
                  <a:lnTo>
                    <a:pt x="0" y="16601"/>
                  </a:lnTo>
                  <a:lnTo>
                    <a:pt x="5061" y="17513"/>
                  </a:lnTo>
                  <a:cubicBezTo>
                    <a:pt x="24238" y="17513"/>
                    <a:pt x="34347" y="12116"/>
                    <a:pt x="46475"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0" name="Shape 213">
              <a:extLst>
                <a:ext uri="{FF2B5EF4-FFF2-40B4-BE49-F238E27FC236}">
                  <a16:creationId xmlns:a16="http://schemas.microsoft.com/office/drawing/2014/main" id="{19ADEB3D-3E56-4790-9A4E-D7189161A72E}"/>
                </a:ext>
              </a:extLst>
            </p:cNvPr>
            <p:cNvSpPr/>
            <p:nvPr/>
          </p:nvSpPr>
          <p:spPr>
            <a:xfrm>
              <a:off x="1837994" y="604985"/>
              <a:ext cx="72396" cy="97307"/>
            </a:xfrm>
            <a:custGeom>
              <a:avLst/>
              <a:gdLst/>
              <a:ahLst/>
              <a:cxnLst/>
              <a:rect l="0" t="0" r="0" b="0"/>
              <a:pathLst>
                <a:path w="72396" h="97307">
                  <a:moveTo>
                    <a:pt x="6" y="0"/>
                  </a:moveTo>
                  <a:cubicBezTo>
                    <a:pt x="45802" y="0"/>
                    <a:pt x="72396" y="33668"/>
                    <a:pt x="72396" y="82144"/>
                  </a:cubicBezTo>
                  <a:lnTo>
                    <a:pt x="72396" y="97307"/>
                  </a:lnTo>
                  <a:lnTo>
                    <a:pt x="0" y="97307"/>
                  </a:lnTo>
                  <a:lnTo>
                    <a:pt x="0" y="73393"/>
                  </a:lnTo>
                  <a:lnTo>
                    <a:pt x="38386" y="73393"/>
                  </a:lnTo>
                  <a:cubicBezTo>
                    <a:pt x="38055" y="62954"/>
                    <a:pt x="37039" y="57899"/>
                    <a:pt x="33674" y="50165"/>
                  </a:cubicBezTo>
                  <a:cubicBezTo>
                    <a:pt x="28289" y="37363"/>
                    <a:pt x="16161" y="28613"/>
                    <a:pt x="6" y="28613"/>
                  </a:cubicBezTo>
                  <a:lnTo>
                    <a:pt x="0" y="28615"/>
                  </a:lnTo>
                  <a:lnTo>
                    <a:pt x="0" y="1"/>
                  </a:lnTo>
                  <a:lnTo>
                    <a:pt x="6"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1" name="Shape 214">
              <a:extLst>
                <a:ext uri="{FF2B5EF4-FFF2-40B4-BE49-F238E27FC236}">
                  <a16:creationId xmlns:a16="http://schemas.microsoft.com/office/drawing/2014/main" id="{9A04E88A-646F-4019-89EF-E20224AEF363}"/>
                </a:ext>
              </a:extLst>
            </p:cNvPr>
            <p:cNvSpPr/>
            <p:nvPr/>
          </p:nvSpPr>
          <p:spPr>
            <a:xfrm>
              <a:off x="1921156" y="606999"/>
              <a:ext cx="153200" cy="170713"/>
            </a:xfrm>
            <a:custGeom>
              <a:avLst/>
              <a:gdLst/>
              <a:ahLst/>
              <a:cxnLst/>
              <a:rect l="0" t="0" r="0" b="0"/>
              <a:pathLst>
                <a:path w="153200" h="170713">
                  <a:moveTo>
                    <a:pt x="0" y="0"/>
                  </a:moveTo>
                  <a:lnTo>
                    <a:pt x="36360" y="0"/>
                  </a:lnTo>
                  <a:lnTo>
                    <a:pt x="76771" y="120206"/>
                  </a:lnTo>
                  <a:lnTo>
                    <a:pt x="116840" y="0"/>
                  </a:lnTo>
                  <a:lnTo>
                    <a:pt x="153200" y="0"/>
                  </a:lnTo>
                  <a:lnTo>
                    <a:pt x="90576" y="170713"/>
                  </a:lnTo>
                  <a:lnTo>
                    <a:pt x="62624" y="170713"/>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2" name="Shape 215">
              <a:extLst>
                <a:ext uri="{FF2B5EF4-FFF2-40B4-BE49-F238E27FC236}">
                  <a16:creationId xmlns:a16="http://schemas.microsoft.com/office/drawing/2014/main" id="{F27BE986-3CC8-48EE-904C-755ADB880BBB}"/>
                </a:ext>
              </a:extLst>
            </p:cNvPr>
            <p:cNvSpPr/>
            <p:nvPr/>
          </p:nvSpPr>
          <p:spPr>
            <a:xfrm>
              <a:off x="2081421" y="678389"/>
              <a:ext cx="68694" cy="101346"/>
            </a:xfrm>
            <a:custGeom>
              <a:avLst/>
              <a:gdLst/>
              <a:ahLst/>
              <a:cxnLst/>
              <a:rect l="0" t="0" r="0" b="0"/>
              <a:pathLst>
                <a:path w="68694" h="101346">
                  <a:moveTo>
                    <a:pt x="58928" y="0"/>
                  </a:moveTo>
                  <a:lnTo>
                    <a:pt x="68694" y="0"/>
                  </a:lnTo>
                  <a:lnTo>
                    <a:pt x="68694" y="23901"/>
                  </a:lnTo>
                  <a:lnTo>
                    <a:pt x="63983" y="23901"/>
                  </a:lnTo>
                  <a:cubicBezTo>
                    <a:pt x="43764" y="23901"/>
                    <a:pt x="33338" y="32995"/>
                    <a:pt x="33338" y="48476"/>
                  </a:cubicBezTo>
                  <a:cubicBezTo>
                    <a:pt x="33338" y="63970"/>
                    <a:pt x="43104" y="72720"/>
                    <a:pt x="64656" y="72720"/>
                  </a:cubicBezTo>
                  <a:lnTo>
                    <a:pt x="68694" y="72352"/>
                  </a:lnTo>
                  <a:lnTo>
                    <a:pt x="68694" y="99866"/>
                  </a:lnTo>
                  <a:lnTo>
                    <a:pt x="59271" y="101346"/>
                  </a:lnTo>
                  <a:cubicBezTo>
                    <a:pt x="38049" y="101346"/>
                    <a:pt x="23914" y="96291"/>
                    <a:pt x="13475" y="85852"/>
                  </a:cubicBezTo>
                  <a:cubicBezTo>
                    <a:pt x="4724" y="76759"/>
                    <a:pt x="0" y="63627"/>
                    <a:pt x="0" y="49149"/>
                  </a:cubicBezTo>
                  <a:cubicBezTo>
                    <a:pt x="0" y="20536"/>
                    <a:pt x="19875" y="0"/>
                    <a:pt x="58928"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3" name="Shape 216">
              <a:extLst>
                <a:ext uri="{FF2B5EF4-FFF2-40B4-BE49-F238E27FC236}">
                  <a16:creationId xmlns:a16="http://schemas.microsoft.com/office/drawing/2014/main" id="{FAE03D7F-6F89-4CD7-BBA7-94B37F1F7156}"/>
                </a:ext>
              </a:extLst>
            </p:cNvPr>
            <p:cNvSpPr/>
            <p:nvPr/>
          </p:nvSpPr>
          <p:spPr>
            <a:xfrm>
              <a:off x="2088164" y="604984"/>
              <a:ext cx="61951" cy="45783"/>
            </a:xfrm>
            <a:custGeom>
              <a:avLst/>
              <a:gdLst/>
              <a:ahLst/>
              <a:cxnLst/>
              <a:rect l="0" t="0" r="0" b="0"/>
              <a:pathLst>
                <a:path w="61951" h="45783">
                  <a:moveTo>
                    <a:pt x="61277" y="0"/>
                  </a:moveTo>
                  <a:lnTo>
                    <a:pt x="61951" y="81"/>
                  </a:lnTo>
                  <a:lnTo>
                    <a:pt x="61951" y="29520"/>
                  </a:lnTo>
                  <a:lnTo>
                    <a:pt x="59919" y="29286"/>
                  </a:lnTo>
                  <a:cubicBezTo>
                    <a:pt x="41072" y="29286"/>
                    <a:pt x="31979" y="33668"/>
                    <a:pt x="22555" y="45783"/>
                  </a:cubicBezTo>
                  <a:lnTo>
                    <a:pt x="0" y="24574"/>
                  </a:lnTo>
                  <a:cubicBezTo>
                    <a:pt x="16154" y="5715"/>
                    <a:pt x="32995" y="0"/>
                    <a:pt x="61277"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4" name="Shape 217">
              <a:extLst>
                <a:ext uri="{FF2B5EF4-FFF2-40B4-BE49-F238E27FC236}">
                  <a16:creationId xmlns:a16="http://schemas.microsoft.com/office/drawing/2014/main" id="{D1130793-18CA-433F-AD24-AC6682CEB6C7}"/>
                </a:ext>
              </a:extLst>
            </p:cNvPr>
            <p:cNvSpPr/>
            <p:nvPr/>
          </p:nvSpPr>
          <p:spPr>
            <a:xfrm>
              <a:off x="2150115" y="605065"/>
              <a:ext cx="69710" cy="173191"/>
            </a:xfrm>
            <a:custGeom>
              <a:avLst/>
              <a:gdLst/>
              <a:ahLst/>
              <a:cxnLst/>
              <a:rect l="0" t="0" r="0" b="0"/>
              <a:pathLst>
                <a:path w="69710" h="173191">
                  <a:moveTo>
                    <a:pt x="0" y="0"/>
                  </a:moveTo>
                  <a:lnTo>
                    <a:pt x="30068" y="3627"/>
                  </a:lnTo>
                  <a:cubicBezTo>
                    <a:pt x="56444" y="11029"/>
                    <a:pt x="69710" y="29462"/>
                    <a:pt x="69710" y="58504"/>
                  </a:cubicBezTo>
                  <a:lnTo>
                    <a:pt x="69710" y="172651"/>
                  </a:lnTo>
                  <a:lnTo>
                    <a:pt x="36030" y="172651"/>
                  </a:lnTo>
                  <a:lnTo>
                    <a:pt x="36030" y="157158"/>
                  </a:lnTo>
                  <a:cubicBezTo>
                    <a:pt x="29801" y="163387"/>
                    <a:pt x="23739" y="167765"/>
                    <a:pt x="16585" y="170586"/>
                  </a:cubicBezTo>
                  <a:lnTo>
                    <a:pt x="0" y="173191"/>
                  </a:lnTo>
                  <a:lnTo>
                    <a:pt x="0" y="145677"/>
                  </a:lnTo>
                  <a:lnTo>
                    <a:pt x="13465" y="144448"/>
                  </a:lnTo>
                  <a:cubicBezTo>
                    <a:pt x="18685" y="143102"/>
                    <a:pt x="23400" y="140660"/>
                    <a:pt x="27940" y="136279"/>
                  </a:cubicBezTo>
                  <a:cubicBezTo>
                    <a:pt x="32994" y="131224"/>
                    <a:pt x="35357" y="123160"/>
                    <a:pt x="35357" y="111031"/>
                  </a:cubicBezTo>
                  <a:lnTo>
                    <a:pt x="35357" y="97226"/>
                  </a:lnTo>
                  <a:lnTo>
                    <a:pt x="0" y="97226"/>
                  </a:lnTo>
                  <a:lnTo>
                    <a:pt x="0" y="73325"/>
                  </a:lnTo>
                  <a:lnTo>
                    <a:pt x="35357" y="73325"/>
                  </a:lnTo>
                  <a:lnTo>
                    <a:pt x="35357" y="61196"/>
                  </a:lnTo>
                  <a:cubicBezTo>
                    <a:pt x="35357" y="45032"/>
                    <a:pt x="29292" y="35119"/>
                    <a:pt x="15035" y="31173"/>
                  </a:cubicBezTo>
                  <a:lnTo>
                    <a:pt x="0" y="29439"/>
                  </a:lnTo>
                  <a:lnTo>
                    <a:pt x="0"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5" name="Shape 218">
              <a:extLst>
                <a:ext uri="{FF2B5EF4-FFF2-40B4-BE49-F238E27FC236}">
                  <a16:creationId xmlns:a16="http://schemas.microsoft.com/office/drawing/2014/main" id="{D8939212-7579-4BDB-8574-F71EED1C333C}"/>
                </a:ext>
              </a:extLst>
            </p:cNvPr>
            <p:cNvSpPr/>
            <p:nvPr/>
          </p:nvSpPr>
          <p:spPr>
            <a:xfrm>
              <a:off x="2252470" y="604977"/>
              <a:ext cx="119875" cy="172733"/>
            </a:xfrm>
            <a:custGeom>
              <a:avLst/>
              <a:gdLst/>
              <a:ahLst/>
              <a:cxnLst/>
              <a:rect l="0" t="0" r="0" b="0"/>
              <a:pathLst>
                <a:path w="119875" h="172733">
                  <a:moveTo>
                    <a:pt x="79134" y="0"/>
                  </a:moveTo>
                  <a:cubicBezTo>
                    <a:pt x="95631" y="0"/>
                    <a:pt x="108090" y="4381"/>
                    <a:pt x="119875" y="16154"/>
                  </a:cubicBezTo>
                  <a:lnTo>
                    <a:pt x="93942" y="42088"/>
                  </a:lnTo>
                  <a:cubicBezTo>
                    <a:pt x="86208" y="34353"/>
                    <a:pt x="80137" y="30632"/>
                    <a:pt x="68351" y="30632"/>
                  </a:cubicBezTo>
                  <a:cubicBezTo>
                    <a:pt x="49822" y="30632"/>
                    <a:pt x="34341" y="45453"/>
                    <a:pt x="34341" y="69024"/>
                  </a:cubicBezTo>
                  <a:lnTo>
                    <a:pt x="34341" y="172733"/>
                  </a:lnTo>
                  <a:lnTo>
                    <a:pt x="0" y="172733"/>
                  </a:lnTo>
                  <a:lnTo>
                    <a:pt x="0" y="2019"/>
                  </a:lnTo>
                  <a:lnTo>
                    <a:pt x="33668" y="2019"/>
                  </a:lnTo>
                  <a:lnTo>
                    <a:pt x="33668" y="20536"/>
                  </a:lnTo>
                  <a:cubicBezTo>
                    <a:pt x="42431" y="8420"/>
                    <a:pt x="59931" y="0"/>
                    <a:pt x="79134"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6" name="Shape 219">
              <a:extLst>
                <a:ext uri="{FF2B5EF4-FFF2-40B4-BE49-F238E27FC236}">
                  <a16:creationId xmlns:a16="http://schemas.microsoft.com/office/drawing/2014/main" id="{FCB13D5E-FA77-436D-B53D-0BDBB3301846}"/>
                </a:ext>
              </a:extLst>
            </p:cNvPr>
            <p:cNvSpPr/>
            <p:nvPr/>
          </p:nvSpPr>
          <p:spPr>
            <a:xfrm>
              <a:off x="2367953" y="604985"/>
              <a:ext cx="69869" cy="174739"/>
            </a:xfrm>
            <a:custGeom>
              <a:avLst/>
              <a:gdLst/>
              <a:ahLst/>
              <a:cxnLst/>
              <a:rect l="0" t="0" r="0" b="0"/>
              <a:pathLst>
                <a:path w="69869" h="174739">
                  <a:moveTo>
                    <a:pt x="60604" y="0"/>
                  </a:moveTo>
                  <a:lnTo>
                    <a:pt x="69869" y="1523"/>
                  </a:lnTo>
                  <a:lnTo>
                    <a:pt x="69869" y="30674"/>
                  </a:lnTo>
                  <a:lnTo>
                    <a:pt x="51395" y="35210"/>
                  </a:lnTo>
                  <a:cubicBezTo>
                    <a:pt x="36998" y="44017"/>
                    <a:pt x="34341" y="64472"/>
                    <a:pt x="34341" y="87198"/>
                  </a:cubicBezTo>
                  <a:cubicBezTo>
                    <a:pt x="34341" y="109934"/>
                    <a:pt x="36998" y="130577"/>
                    <a:pt x="51395" y="139478"/>
                  </a:cubicBezTo>
                  <a:lnTo>
                    <a:pt x="69869" y="144064"/>
                  </a:lnTo>
                  <a:lnTo>
                    <a:pt x="69869" y="173190"/>
                  </a:lnTo>
                  <a:lnTo>
                    <a:pt x="60947" y="174739"/>
                  </a:lnTo>
                  <a:cubicBezTo>
                    <a:pt x="43777" y="174739"/>
                    <a:pt x="28626" y="169024"/>
                    <a:pt x="19190" y="159601"/>
                  </a:cubicBezTo>
                  <a:cubicBezTo>
                    <a:pt x="2019" y="142431"/>
                    <a:pt x="0" y="113132"/>
                    <a:pt x="0" y="87198"/>
                  </a:cubicBezTo>
                  <a:cubicBezTo>
                    <a:pt x="0" y="61265"/>
                    <a:pt x="2019" y="32321"/>
                    <a:pt x="19190" y="15138"/>
                  </a:cubicBezTo>
                  <a:cubicBezTo>
                    <a:pt x="28626" y="5715"/>
                    <a:pt x="43447" y="0"/>
                    <a:pt x="60604" y="0"/>
                  </a:cubicBez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7" name="Shape 220">
              <a:extLst>
                <a:ext uri="{FF2B5EF4-FFF2-40B4-BE49-F238E27FC236}">
                  <a16:creationId xmlns:a16="http://schemas.microsoft.com/office/drawing/2014/main" id="{F593D938-B080-4438-AC8E-C34A5572BC3D}"/>
                </a:ext>
              </a:extLst>
            </p:cNvPr>
            <p:cNvSpPr/>
            <p:nvPr/>
          </p:nvSpPr>
          <p:spPr>
            <a:xfrm>
              <a:off x="2437822" y="537967"/>
              <a:ext cx="69869" cy="240208"/>
            </a:xfrm>
            <a:custGeom>
              <a:avLst/>
              <a:gdLst/>
              <a:ahLst/>
              <a:cxnLst/>
              <a:rect l="0" t="0" r="0" b="0"/>
              <a:pathLst>
                <a:path w="69869" h="240208">
                  <a:moveTo>
                    <a:pt x="35528" y="0"/>
                  </a:moveTo>
                  <a:lnTo>
                    <a:pt x="69869" y="0"/>
                  </a:lnTo>
                  <a:lnTo>
                    <a:pt x="69869" y="239738"/>
                  </a:lnTo>
                  <a:lnTo>
                    <a:pt x="36201" y="239738"/>
                  </a:lnTo>
                  <a:lnTo>
                    <a:pt x="36201" y="221564"/>
                  </a:lnTo>
                  <a:cubicBezTo>
                    <a:pt x="29801" y="229305"/>
                    <a:pt x="23152" y="234353"/>
                    <a:pt x="15788" y="237466"/>
                  </a:cubicBezTo>
                  <a:lnTo>
                    <a:pt x="0" y="240208"/>
                  </a:lnTo>
                  <a:lnTo>
                    <a:pt x="0" y="211082"/>
                  </a:lnTo>
                  <a:lnTo>
                    <a:pt x="172" y="211125"/>
                  </a:lnTo>
                  <a:cubicBezTo>
                    <a:pt x="31147" y="211125"/>
                    <a:pt x="35528" y="184531"/>
                    <a:pt x="35528" y="154216"/>
                  </a:cubicBezTo>
                  <a:cubicBezTo>
                    <a:pt x="35528" y="123914"/>
                    <a:pt x="31147" y="97650"/>
                    <a:pt x="172" y="97650"/>
                  </a:cubicBezTo>
                  <a:lnTo>
                    <a:pt x="0" y="97692"/>
                  </a:lnTo>
                  <a:lnTo>
                    <a:pt x="0" y="68541"/>
                  </a:lnTo>
                  <a:lnTo>
                    <a:pt x="15285" y="71053"/>
                  </a:lnTo>
                  <a:cubicBezTo>
                    <a:pt x="22651" y="73997"/>
                    <a:pt x="29299" y="78791"/>
                    <a:pt x="35528" y="86195"/>
                  </a:cubicBezTo>
                  <a:lnTo>
                    <a:pt x="35528" y="0"/>
                  </a:lnTo>
                  <a:close/>
                </a:path>
              </a:pathLst>
            </a:custGeom>
            <a:ln w="0" cap="flat">
              <a:miter lim="127000"/>
            </a:ln>
          </p:spPr>
          <p:style>
            <a:lnRef idx="0">
              <a:srgbClr val="000000">
                <a:alpha val="0"/>
              </a:srgbClr>
            </a:lnRef>
            <a:fillRef idx="1">
              <a:srgbClr val="0B0907"/>
            </a:fillRef>
            <a:effectRef idx="0">
              <a:scrgbClr r="0" g="0" b="0"/>
            </a:effectRef>
            <a:fontRef idx="none"/>
          </p:style>
          <p:txBody>
            <a:bodyPr/>
            <a:lstStyle/>
            <a:p>
              <a:endParaRPr lang="fr-CA"/>
            </a:p>
          </p:txBody>
        </p:sp>
        <p:sp>
          <p:nvSpPr>
            <p:cNvPr id="38" name="Shape 221">
              <a:extLst>
                <a:ext uri="{FF2B5EF4-FFF2-40B4-BE49-F238E27FC236}">
                  <a16:creationId xmlns:a16="http://schemas.microsoft.com/office/drawing/2014/main" id="{B7A91CBD-482D-4650-8F36-7577BCF43B9B}"/>
                </a:ext>
              </a:extLst>
            </p:cNvPr>
            <p:cNvSpPr/>
            <p:nvPr/>
          </p:nvSpPr>
          <p:spPr>
            <a:xfrm>
              <a:off x="854511" y="584727"/>
              <a:ext cx="165024" cy="163156"/>
            </a:xfrm>
            <a:custGeom>
              <a:avLst/>
              <a:gdLst/>
              <a:ahLst/>
              <a:cxnLst/>
              <a:rect l="0" t="0" r="0" b="0"/>
              <a:pathLst>
                <a:path w="165024" h="163156">
                  <a:moveTo>
                    <a:pt x="86920" y="112"/>
                  </a:moveTo>
                  <a:cubicBezTo>
                    <a:pt x="116450" y="447"/>
                    <a:pt x="141557" y="3924"/>
                    <a:pt x="149149" y="6057"/>
                  </a:cubicBezTo>
                  <a:cubicBezTo>
                    <a:pt x="159296" y="26225"/>
                    <a:pt x="165024" y="48996"/>
                    <a:pt x="165024" y="73126"/>
                  </a:cubicBezTo>
                  <a:cubicBezTo>
                    <a:pt x="165024" y="87070"/>
                    <a:pt x="163106" y="100558"/>
                    <a:pt x="159537" y="113372"/>
                  </a:cubicBezTo>
                  <a:cubicBezTo>
                    <a:pt x="157785" y="118909"/>
                    <a:pt x="155486" y="123773"/>
                    <a:pt x="152781" y="128015"/>
                  </a:cubicBezTo>
                  <a:cubicBezTo>
                    <a:pt x="130315" y="163156"/>
                    <a:pt x="77915" y="156044"/>
                    <a:pt x="59284" y="152564"/>
                  </a:cubicBezTo>
                  <a:cubicBezTo>
                    <a:pt x="20460" y="145300"/>
                    <a:pt x="0" y="116560"/>
                    <a:pt x="15812" y="70306"/>
                  </a:cubicBezTo>
                  <a:cubicBezTo>
                    <a:pt x="22123" y="51917"/>
                    <a:pt x="38367" y="25412"/>
                    <a:pt x="56401" y="990"/>
                  </a:cubicBezTo>
                  <a:cubicBezTo>
                    <a:pt x="66742" y="237"/>
                    <a:pt x="77076" y="0"/>
                    <a:pt x="86920" y="112"/>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39" name="Shape 222">
              <a:extLst>
                <a:ext uri="{FF2B5EF4-FFF2-40B4-BE49-F238E27FC236}">
                  <a16:creationId xmlns:a16="http://schemas.microsoft.com/office/drawing/2014/main" id="{938C2B9F-8608-4E19-9330-7DB2EF7914C7}"/>
                </a:ext>
              </a:extLst>
            </p:cNvPr>
            <p:cNvSpPr/>
            <p:nvPr/>
          </p:nvSpPr>
          <p:spPr>
            <a:xfrm>
              <a:off x="931866" y="534955"/>
              <a:ext cx="55347" cy="30112"/>
            </a:xfrm>
            <a:custGeom>
              <a:avLst/>
              <a:gdLst/>
              <a:ahLst/>
              <a:cxnLst/>
              <a:rect l="0" t="0" r="0" b="0"/>
              <a:pathLst>
                <a:path w="55347" h="30112">
                  <a:moveTo>
                    <a:pt x="23203" y="0"/>
                  </a:moveTo>
                  <a:cubicBezTo>
                    <a:pt x="35357" y="8420"/>
                    <a:pt x="46177" y="18555"/>
                    <a:pt x="55347" y="30112"/>
                  </a:cubicBezTo>
                  <a:cubicBezTo>
                    <a:pt x="36792" y="28016"/>
                    <a:pt x="18098" y="26048"/>
                    <a:pt x="0" y="24321"/>
                  </a:cubicBezTo>
                  <a:cubicBezTo>
                    <a:pt x="8242" y="14669"/>
                    <a:pt x="16243" y="6248"/>
                    <a:pt x="23203" y="0"/>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40" name="Shape 223">
              <a:extLst>
                <a:ext uri="{FF2B5EF4-FFF2-40B4-BE49-F238E27FC236}">
                  <a16:creationId xmlns:a16="http://schemas.microsoft.com/office/drawing/2014/main" id="{380A682C-1F70-4F41-9730-161AF75D3D92}"/>
                </a:ext>
              </a:extLst>
            </p:cNvPr>
            <p:cNvSpPr/>
            <p:nvPr/>
          </p:nvSpPr>
          <p:spPr>
            <a:xfrm>
              <a:off x="720856" y="508513"/>
              <a:ext cx="278562" cy="298661"/>
            </a:xfrm>
            <a:custGeom>
              <a:avLst/>
              <a:gdLst/>
              <a:ahLst/>
              <a:cxnLst/>
              <a:rect l="0" t="0" r="0" b="0"/>
              <a:pathLst>
                <a:path w="278562" h="298661">
                  <a:moveTo>
                    <a:pt x="149339" y="0"/>
                  </a:moveTo>
                  <a:cubicBezTo>
                    <a:pt x="177902" y="0"/>
                    <a:pt x="204597" y="8001"/>
                    <a:pt x="227254" y="21920"/>
                  </a:cubicBezTo>
                  <a:cubicBezTo>
                    <a:pt x="218719" y="27153"/>
                    <a:pt x="208001" y="36868"/>
                    <a:pt x="196494" y="49416"/>
                  </a:cubicBezTo>
                  <a:cubicBezTo>
                    <a:pt x="135788" y="44056"/>
                    <a:pt x="84366" y="42151"/>
                    <a:pt x="71882" y="49708"/>
                  </a:cubicBezTo>
                  <a:cubicBezTo>
                    <a:pt x="63170" y="54978"/>
                    <a:pt x="31852" y="88481"/>
                    <a:pt x="34328" y="91618"/>
                  </a:cubicBezTo>
                  <a:cubicBezTo>
                    <a:pt x="38024" y="96215"/>
                    <a:pt x="105626" y="84836"/>
                    <a:pt x="172275" y="78689"/>
                  </a:cubicBezTo>
                  <a:cubicBezTo>
                    <a:pt x="147853" y="110922"/>
                    <a:pt x="124219" y="150533"/>
                    <a:pt x="113474" y="183769"/>
                  </a:cubicBezTo>
                  <a:cubicBezTo>
                    <a:pt x="100813" y="222923"/>
                    <a:pt x="117310" y="271539"/>
                    <a:pt x="190767" y="270561"/>
                  </a:cubicBezTo>
                  <a:cubicBezTo>
                    <a:pt x="229984" y="270078"/>
                    <a:pt x="263982" y="239497"/>
                    <a:pt x="278562" y="224231"/>
                  </a:cubicBezTo>
                  <a:cubicBezTo>
                    <a:pt x="259169" y="257607"/>
                    <a:pt x="227217" y="282789"/>
                    <a:pt x="189174" y="293293"/>
                  </a:cubicBezTo>
                  <a:lnTo>
                    <a:pt x="149378" y="298661"/>
                  </a:lnTo>
                  <a:lnTo>
                    <a:pt x="149288" y="298661"/>
                  </a:lnTo>
                  <a:lnTo>
                    <a:pt x="119240" y="295632"/>
                  </a:lnTo>
                  <a:cubicBezTo>
                    <a:pt x="51184" y="281709"/>
                    <a:pt x="0" y="221504"/>
                    <a:pt x="0" y="149339"/>
                  </a:cubicBezTo>
                  <a:cubicBezTo>
                    <a:pt x="0" y="66853"/>
                    <a:pt x="66853" y="0"/>
                    <a:pt x="149339" y="0"/>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41" name="Shape 224">
              <a:extLst>
                <a:ext uri="{FF2B5EF4-FFF2-40B4-BE49-F238E27FC236}">
                  <a16:creationId xmlns:a16="http://schemas.microsoft.com/office/drawing/2014/main" id="{4461347B-8681-4552-B5C3-D9ED6656A607}"/>
                </a:ext>
              </a:extLst>
            </p:cNvPr>
            <p:cNvSpPr/>
            <p:nvPr/>
          </p:nvSpPr>
          <p:spPr>
            <a:xfrm>
              <a:off x="988652" y="523739"/>
              <a:ext cx="6839" cy="16523"/>
            </a:xfrm>
            <a:custGeom>
              <a:avLst/>
              <a:gdLst/>
              <a:ahLst/>
              <a:cxnLst/>
              <a:rect l="0" t="0" r="0" b="0"/>
              <a:pathLst>
                <a:path w="6839" h="16523">
                  <a:moveTo>
                    <a:pt x="0" y="0"/>
                  </a:moveTo>
                  <a:lnTo>
                    <a:pt x="6839" y="0"/>
                  </a:lnTo>
                  <a:lnTo>
                    <a:pt x="6839" y="3345"/>
                  </a:lnTo>
                  <a:lnTo>
                    <a:pt x="6769" y="3327"/>
                  </a:lnTo>
                  <a:lnTo>
                    <a:pt x="4686" y="3327"/>
                  </a:lnTo>
                  <a:lnTo>
                    <a:pt x="4686" y="6693"/>
                  </a:lnTo>
                  <a:lnTo>
                    <a:pt x="6693" y="6693"/>
                  </a:lnTo>
                  <a:lnTo>
                    <a:pt x="6839" y="6664"/>
                  </a:lnTo>
                  <a:lnTo>
                    <a:pt x="6839" y="11061"/>
                  </a:lnTo>
                  <a:lnTo>
                    <a:pt x="6261" y="10198"/>
                  </a:lnTo>
                  <a:cubicBezTo>
                    <a:pt x="5931" y="9969"/>
                    <a:pt x="5550" y="9804"/>
                    <a:pt x="5131" y="9804"/>
                  </a:cubicBezTo>
                  <a:lnTo>
                    <a:pt x="4686" y="9804"/>
                  </a:lnTo>
                  <a:lnTo>
                    <a:pt x="4686" y="16523"/>
                  </a:lnTo>
                  <a:lnTo>
                    <a:pt x="0" y="16523"/>
                  </a:lnTo>
                  <a:lnTo>
                    <a:pt x="0" y="0"/>
                  </a:ln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42" name="Shape 225">
              <a:extLst>
                <a:ext uri="{FF2B5EF4-FFF2-40B4-BE49-F238E27FC236}">
                  <a16:creationId xmlns:a16="http://schemas.microsoft.com/office/drawing/2014/main" id="{4D31F8D4-8330-46AF-94DD-302609D6E2AE}"/>
                </a:ext>
              </a:extLst>
            </p:cNvPr>
            <p:cNvSpPr/>
            <p:nvPr/>
          </p:nvSpPr>
          <p:spPr>
            <a:xfrm>
              <a:off x="995491" y="523739"/>
              <a:ext cx="8096" cy="16523"/>
            </a:xfrm>
            <a:custGeom>
              <a:avLst/>
              <a:gdLst/>
              <a:ahLst/>
              <a:cxnLst/>
              <a:rect l="0" t="0" r="0" b="0"/>
              <a:pathLst>
                <a:path w="8096" h="16523">
                  <a:moveTo>
                    <a:pt x="0" y="0"/>
                  </a:moveTo>
                  <a:lnTo>
                    <a:pt x="959" y="0"/>
                  </a:lnTo>
                  <a:cubicBezTo>
                    <a:pt x="2432" y="0"/>
                    <a:pt x="3537" y="140"/>
                    <a:pt x="4312" y="419"/>
                  </a:cubicBezTo>
                  <a:cubicBezTo>
                    <a:pt x="5074" y="673"/>
                    <a:pt x="5696" y="1156"/>
                    <a:pt x="6178" y="1905"/>
                  </a:cubicBezTo>
                  <a:cubicBezTo>
                    <a:pt x="6636" y="2654"/>
                    <a:pt x="6877" y="3543"/>
                    <a:pt x="6877" y="4585"/>
                  </a:cubicBezTo>
                  <a:cubicBezTo>
                    <a:pt x="6877" y="5499"/>
                    <a:pt x="6687" y="6274"/>
                    <a:pt x="6344" y="6960"/>
                  </a:cubicBezTo>
                  <a:cubicBezTo>
                    <a:pt x="5975" y="7633"/>
                    <a:pt x="5467" y="8179"/>
                    <a:pt x="4832" y="8572"/>
                  </a:cubicBezTo>
                  <a:cubicBezTo>
                    <a:pt x="4439" y="8826"/>
                    <a:pt x="3892" y="9055"/>
                    <a:pt x="3181" y="9233"/>
                  </a:cubicBezTo>
                  <a:cubicBezTo>
                    <a:pt x="3753" y="9461"/>
                    <a:pt x="4159" y="9627"/>
                    <a:pt x="4413" y="9855"/>
                  </a:cubicBezTo>
                  <a:cubicBezTo>
                    <a:pt x="4591" y="9995"/>
                    <a:pt x="4832" y="10287"/>
                    <a:pt x="5175" y="10719"/>
                  </a:cubicBezTo>
                  <a:cubicBezTo>
                    <a:pt x="5480" y="11138"/>
                    <a:pt x="5709" y="11481"/>
                    <a:pt x="5823" y="11735"/>
                  </a:cubicBezTo>
                  <a:lnTo>
                    <a:pt x="8096" y="16523"/>
                  </a:lnTo>
                  <a:lnTo>
                    <a:pt x="2775" y="16523"/>
                  </a:lnTo>
                  <a:lnTo>
                    <a:pt x="273" y="11468"/>
                  </a:lnTo>
                  <a:lnTo>
                    <a:pt x="0" y="11061"/>
                  </a:lnTo>
                  <a:lnTo>
                    <a:pt x="0" y="6664"/>
                  </a:lnTo>
                  <a:lnTo>
                    <a:pt x="1086" y="6452"/>
                  </a:lnTo>
                  <a:cubicBezTo>
                    <a:pt x="1403" y="6401"/>
                    <a:pt x="1645" y="6236"/>
                    <a:pt x="1848" y="5944"/>
                  </a:cubicBezTo>
                  <a:cubicBezTo>
                    <a:pt x="2051" y="5677"/>
                    <a:pt x="2153" y="5359"/>
                    <a:pt x="2153" y="5004"/>
                  </a:cubicBezTo>
                  <a:cubicBezTo>
                    <a:pt x="2153" y="4470"/>
                    <a:pt x="1987" y="4051"/>
                    <a:pt x="1695" y="3759"/>
                  </a:cubicBezTo>
                  <a:lnTo>
                    <a:pt x="0" y="3345"/>
                  </a:lnTo>
                  <a:lnTo>
                    <a:pt x="0" y="0"/>
                  </a:ln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43" name="Shape 226">
              <a:extLst>
                <a:ext uri="{FF2B5EF4-FFF2-40B4-BE49-F238E27FC236}">
                  <a16:creationId xmlns:a16="http://schemas.microsoft.com/office/drawing/2014/main" id="{4C182BC7-9CD9-411C-9806-C549723DF3E7}"/>
                </a:ext>
              </a:extLst>
            </p:cNvPr>
            <p:cNvSpPr/>
            <p:nvPr/>
          </p:nvSpPr>
          <p:spPr>
            <a:xfrm>
              <a:off x="978463" y="515884"/>
              <a:ext cx="16574" cy="33147"/>
            </a:xfrm>
            <a:custGeom>
              <a:avLst/>
              <a:gdLst/>
              <a:ahLst/>
              <a:cxnLst/>
              <a:rect l="0" t="0" r="0" b="0"/>
              <a:pathLst>
                <a:path w="16574" h="33147">
                  <a:moveTo>
                    <a:pt x="16561" y="0"/>
                  </a:moveTo>
                  <a:lnTo>
                    <a:pt x="16574" y="5"/>
                  </a:lnTo>
                  <a:lnTo>
                    <a:pt x="16574" y="3320"/>
                  </a:lnTo>
                  <a:lnTo>
                    <a:pt x="16561" y="3315"/>
                  </a:lnTo>
                  <a:cubicBezTo>
                    <a:pt x="9271" y="3315"/>
                    <a:pt x="3327" y="9246"/>
                    <a:pt x="3327" y="16548"/>
                  </a:cubicBezTo>
                  <a:cubicBezTo>
                    <a:pt x="3327" y="23876"/>
                    <a:pt x="9271" y="29807"/>
                    <a:pt x="16561" y="29807"/>
                  </a:cubicBezTo>
                  <a:lnTo>
                    <a:pt x="16574" y="29802"/>
                  </a:lnTo>
                  <a:lnTo>
                    <a:pt x="16574" y="33142"/>
                  </a:lnTo>
                  <a:lnTo>
                    <a:pt x="16561" y="33147"/>
                  </a:lnTo>
                  <a:cubicBezTo>
                    <a:pt x="7429" y="33147"/>
                    <a:pt x="0" y="25705"/>
                    <a:pt x="0" y="16548"/>
                  </a:cubicBezTo>
                  <a:cubicBezTo>
                    <a:pt x="0" y="7379"/>
                    <a:pt x="7429" y="0"/>
                    <a:pt x="16561" y="0"/>
                  </a:cubicBez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44" name="Shape 227">
              <a:extLst>
                <a:ext uri="{FF2B5EF4-FFF2-40B4-BE49-F238E27FC236}">
                  <a16:creationId xmlns:a16="http://schemas.microsoft.com/office/drawing/2014/main" id="{50D8BAAD-F10E-4DA1-91D2-F0340752C6F0}"/>
                </a:ext>
              </a:extLst>
            </p:cNvPr>
            <p:cNvSpPr/>
            <p:nvPr/>
          </p:nvSpPr>
          <p:spPr>
            <a:xfrm>
              <a:off x="995036" y="515889"/>
              <a:ext cx="16586" cy="33136"/>
            </a:xfrm>
            <a:custGeom>
              <a:avLst/>
              <a:gdLst/>
              <a:ahLst/>
              <a:cxnLst/>
              <a:rect l="0" t="0" r="0" b="0"/>
              <a:pathLst>
                <a:path w="16586" h="33136">
                  <a:moveTo>
                    <a:pt x="0" y="0"/>
                  </a:moveTo>
                  <a:lnTo>
                    <a:pt x="11725" y="4830"/>
                  </a:lnTo>
                  <a:cubicBezTo>
                    <a:pt x="14729" y="7821"/>
                    <a:pt x="16586" y="11958"/>
                    <a:pt x="16586" y="16543"/>
                  </a:cubicBezTo>
                  <a:cubicBezTo>
                    <a:pt x="16586" y="21121"/>
                    <a:pt x="14729" y="25271"/>
                    <a:pt x="11725" y="28276"/>
                  </a:cubicBezTo>
                  <a:lnTo>
                    <a:pt x="0" y="33136"/>
                  </a:lnTo>
                  <a:lnTo>
                    <a:pt x="0" y="29796"/>
                  </a:lnTo>
                  <a:lnTo>
                    <a:pt x="9360" y="25920"/>
                  </a:lnTo>
                  <a:cubicBezTo>
                    <a:pt x="11760" y="23522"/>
                    <a:pt x="13246" y="20207"/>
                    <a:pt x="13246" y="16543"/>
                  </a:cubicBezTo>
                  <a:cubicBezTo>
                    <a:pt x="13246" y="12892"/>
                    <a:pt x="11760" y="9583"/>
                    <a:pt x="9360" y="7188"/>
                  </a:cubicBezTo>
                  <a:lnTo>
                    <a:pt x="0" y="3315"/>
                  </a:lnTo>
                  <a:lnTo>
                    <a:pt x="0" y="0"/>
                  </a:lnTo>
                  <a:close/>
                </a:path>
              </a:pathLst>
            </a:custGeom>
            <a:ln w="0" cap="flat">
              <a:miter lim="127000"/>
            </a:ln>
          </p:spPr>
          <p:style>
            <a:lnRef idx="0">
              <a:srgbClr val="000000">
                <a:alpha val="0"/>
              </a:srgbClr>
            </a:lnRef>
            <a:fillRef idx="1">
              <a:srgbClr val="D0332C"/>
            </a:fillRef>
            <a:effectRef idx="0">
              <a:scrgbClr r="0" g="0" b="0"/>
            </a:effectRef>
            <a:fontRef idx="none"/>
          </p:style>
          <p:txBody>
            <a:bodyPr/>
            <a:lstStyle/>
            <a:p>
              <a:endParaRPr lang="fr-CA"/>
            </a:p>
          </p:txBody>
        </p:sp>
        <p:sp>
          <p:nvSpPr>
            <p:cNvPr id="45" name="Rectangle 44">
              <a:extLst>
                <a:ext uri="{FF2B5EF4-FFF2-40B4-BE49-F238E27FC236}">
                  <a16:creationId xmlns:a16="http://schemas.microsoft.com/office/drawing/2014/main" id="{28E6EE06-2C7E-47A3-9281-0462CF0FBFF3}"/>
                </a:ext>
              </a:extLst>
            </p:cNvPr>
            <p:cNvSpPr/>
            <p:nvPr/>
          </p:nvSpPr>
          <p:spPr>
            <a:xfrm>
              <a:off x="3979151" y="546570"/>
              <a:ext cx="1193030" cy="177862"/>
            </a:xfrm>
            <a:prstGeom prst="rect">
              <a:avLst/>
            </a:prstGeom>
            <a:ln>
              <a:noFill/>
            </a:ln>
          </p:spPr>
          <p:txBody>
            <a:bodyPr vert="horz" lIns="0" tIns="0" rIns="0" bIns="0" rtlCol="0">
              <a:noAutofit/>
            </a:bodyPr>
            <a:lstStyle/>
            <a:p>
              <a:pPr>
                <a:lnSpc>
                  <a:spcPct val="107000"/>
                </a:lnSpc>
                <a:spcAft>
                  <a:spcPts val="800"/>
                </a:spcAft>
              </a:pP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rue</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du</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Marais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4726EC2D-4239-4992-95B2-6C4DD7F4E810}"/>
                </a:ext>
              </a:extLst>
            </p:cNvPr>
            <p:cNvSpPr/>
            <p:nvPr/>
          </p:nvSpPr>
          <p:spPr>
            <a:xfrm>
              <a:off x="3765296" y="546570"/>
              <a:ext cx="285036" cy="177862"/>
            </a:xfrm>
            <a:prstGeom prst="rect">
              <a:avLst/>
            </a:prstGeom>
            <a:ln>
              <a:noFill/>
            </a:ln>
          </p:spPr>
          <p:txBody>
            <a:bodyPr vert="horz" lIns="0" tIns="0" rIns="0" bIns="0" rtlCol="0">
              <a:noAutofit/>
            </a:bodyPr>
            <a:lstStyle/>
            <a:p>
              <a:pPr>
                <a:lnSpc>
                  <a:spcPct val="107000"/>
                </a:lnSpc>
                <a:spcAft>
                  <a:spcPts val="800"/>
                </a:spcAft>
              </a:pP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120</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AD1CAB93-1736-42E1-B5A1-84D160DFF30D}"/>
                </a:ext>
              </a:extLst>
            </p:cNvPr>
            <p:cNvSpPr/>
            <p:nvPr/>
          </p:nvSpPr>
          <p:spPr>
            <a:xfrm>
              <a:off x="3765296" y="683730"/>
              <a:ext cx="2108184" cy="177862"/>
            </a:xfrm>
            <a:prstGeom prst="rect">
              <a:avLst/>
            </a:prstGeom>
            <a:ln>
              <a:noFill/>
            </a:ln>
          </p:spPr>
          <p:txBody>
            <a:bodyPr vert="horz" lIns="0" tIns="0" rIns="0" bIns="0" rtlCol="0">
              <a:noAutofit/>
            </a:bodyPr>
            <a:lstStyle/>
            <a:p>
              <a:pPr>
                <a:lnSpc>
                  <a:spcPct val="107000"/>
                </a:lnSpc>
                <a:spcAft>
                  <a:spcPts val="800"/>
                </a:spcAft>
              </a:pP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Québec</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(Québec)</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G1M</a:t>
              </a:r>
              <a:r>
                <a:rPr lang="fr-CA" sz="9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900">
                  <a:solidFill>
                    <a:srgbClr val="181717"/>
                  </a:solidFill>
                  <a:effectLst/>
                  <a:latin typeface="Calibri" panose="020F0502020204030204" pitchFamily="34" charset="0"/>
                  <a:ea typeface="Calibri" panose="020F0502020204030204" pitchFamily="34" charset="0"/>
                  <a:cs typeface="Calibri" panose="020F0502020204030204" pitchFamily="34" charset="0"/>
                </a:rPr>
                <a:t>3G2</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D04D97EF-2BC9-4563-AB43-C5BFE6C27E8A}"/>
                </a:ext>
              </a:extLst>
            </p:cNvPr>
            <p:cNvSpPr/>
            <p:nvPr/>
          </p:nvSpPr>
          <p:spPr>
            <a:xfrm>
              <a:off x="670201" y="4743048"/>
              <a:ext cx="3139606" cy="298832"/>
            </a:xfrm>
            <a:prstGeom prst="rect">
              <a:avLst/>
            </a:prstGeom>
            <a:ln>
              <a:noFill/>
            </a:ln>
          </p:spPr>
          <p:txBody>
            <a:bodyPr vert="horz" lIns="0" tIns="0" rIns="0" bIns="0" rtlCol="0">
              <a:noAutofit/>
            </a:bodyPr>
            <a:lstStyle/>
            <a:p>
              <a:pPr>
                <a:lnSpc>
                  <a:spcPct val="107000"/>
                </a:lnSpc>
                <a:spcAft>
                  <a:spcPts val="800"/>
                </a:spcAft>
              </a:pP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PRENEZ</a:t>
              </a:r>
              <a:r>
                <a:rPr lang="fr-CA" sz="1450" b="1" spc="-1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RENDEZ-VOUS</a:t>
              </a:r>
              <a:r>
                <a:rPr lang="fr-CA" sz="1450" b="1" spc="45">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6EFE95F6-542F-4CA6-8020-65C78FF83DA3}"/>
                </a:ext>
              </a:extLst>
            </p:cNvPr>
            <p:cNvSpPr/>
            <p:nvPr/>
          </p:nvSpPr>
          <p:spPr>
            <a:xfrm>
              <a:off x="1133230" y="4934433"/>
              <a:ext cx="2461573" cy="298832"/>
            </a:xfrm>
            <a:prstGeom prst="rect">
              <a:avLst/>
            </a:prstGeom>
            <a:ln>
              <a:noFill/>
            </a:ln>
          </p:spPr>
          <p:txBody>
            <a:bodyPr vert="horz" lIns="0" tIns="0" rIns="0" bIns="0" rtlCol="0">
              <a:noAutofit/>
            </a:bodyPr>
            <a:lstStyle/>
            <a:p>
              <a:pPr>
                <a:lnSpc>
                  <a:spcPct val="107000"/>
                </a:lnSpc>
                <a:spcAft>
                  <a:spcPts val="800"/>
                </a:spcAft>
              </a:pP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DÈS</a:t>
              </a:r>
              <a:r>
                <a:rPr lang="fr-CA" sz="1450" b="1" spc="-1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MAINTENANT</a:t>
              </a:r>
              <a:r>
                <a:rPr lang="fr-CA" sz="1450" b="1" spc="-20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1450" b="1" spc="-25">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30C338C3-A430-4D15-AB19-4724C9A92102}"/>
                </a:ext>
              </a:extLst>
            </p:cNvPr>
            <p:cNvSpPr/>
            <p:nvPr/>
          </p:nvSpPr>
          <p:spPr>
            <a:xfrm>
              <a:off x="3226308" y="4748922"/>
              <a:ext cx="501810" cy="310808"/>
            </a:xfrm>
            <a:prstGeom prst="rect">
              <a:avLst/>
            </a:prstGeom>
            <a:ln>
              <a:noFill/>
            </a:ln>
          </p:spPr>
          <p:txBody>
            <a:bodyPr vert="horz" lIns="0" tIns="0" rIns="0" bIns="0" rtlCol="0">
              <a:noAutofit/>
            </a:bodyPr>
            <a:lstStyle/>
            <a:p>
              <a:pPr>
                <a:lnSpc>
                  <a:spcPct val="107000"/>
                </a:lnSpc>
                <a:spcAft>
                  <a:spcPts val="800"/>
                </a:spcAft>
              </a:pPr>
              <a:r>
                <a:rPr lang="fr-CA" sz="1550">
                  <a:solidFill>
                    <a:srgbClr val="181717"/>
                  </a:solidFill>
                  <a:effectLst/>
                  <a:latin typeface="Calibri" panose="020F0502020204030204" pitchFamily="34" charset="0"/>
                  <a:ea typeface="Calibri" panose="020F0502020204030204" pitchFamily="34" charset="0"/>
                  <a:cs typeface="Calibri" panose="020F0502020204030204" pitchFamily="34" charset="0"/>
                </a:rPr>
                <a:t>418</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EE46B728-1143-4B04-A552-4FEED01408B1}"/>
                </a:ext>
              </a:extLst>
            </p:cNvPr>
            <p:cNvSpPr/>
            <p:nvPr/>
          </p:nvSpPr>
          <p:spPr>
            <a:xfrm>
              <a:off x="3603608" y="4748922"/>
              <a:ext cx="66412" cy="310808"/>
            </a:xfrm>
            <a:prstGeom prst="rect">
              <a:avLst/>
            </a:prstGeom>
            <a:ln>
              <a:noFill/>
            </a:ln>
          </p:spPr>
          <p:txBody>
            <a:bodyPr vert="horz" lIns="0" tIns="0" rIns="0" bIns="0" rtlCol="0">
              <a:noAutofit/>
            </a:bodyPr>
            <a:lstStyle/>
            <a:p>
              <a:pPr>
                <a:lnSpc>
                  <a:spcPct val="107000"/>
                </a:lnSpc>
                <a:spcAft>
                  <a:spcPts val="800"/>
                </a:spcAft>
              </a:pPr>
              <a:r>
                <a:rPr lang="fr-CA" sz="155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355E8C87-1B65-4D67-BF7A-38403DC32FDA}"/>
                </a:ext>
              </a:extLst>
            </p:cNvPr>
            <p:cNvSpPr/>
            <p:nvPr/>
          </p:nvSpPr>
          <p:spPr>
            <a:xfrm>
              <a:off x="3653542" y="4748522"/>
              <a:ext cx="1464518" cy="319043"/>
            </a:xfrm>
            <a:prstGeom prst="rect">
              <a:avLst/>
            </a:prstGeom>
            <a:ln>
              <a:noFill/>
            </a:ln>
          </p:spPr>
          <p:txBody>
            <a:bodyPr vert="horz" lIns="0" tIns="0" rIns="0" bIns="0" rtlCol="0">
              <a:noAutofit/>
            </a:bodyPr>
            <a:lstStyle/>
            <a:p>
              <a:pPr>
                <a:lnSpc>
                  <a:spcPct val="107000"/>
                </a:lnSpc>
                <a:spcAft>
                  <a:spcPts val="800"/>
                </a:spcAft>
              </a:pPr>
              <a:r>
                <a:rPr lang="fr-CA" sz="1550" b="1">
                  <a:solidFill>
                    <a:srgbClr val="181717"/>
                  </a:solidFill>
                  <a:effectLst/>
                  <a:latin typeface="Calibri" panose="020F0502020204030204" pitchFamily="34" charset="0"/>
                  <a:ea typeface="Calibri" panose="020F0502020204030204" pitchFamily="34" charset="0"/>
                  <a:cs typeface="Calibri" panose="020F0502020204030204" pitchFamily="34" charset="0"/>
                </a:rPr>
                <a:t>686-8888</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9B542442-99B6-4780-AE1A-293371ECCB70}"/>
                </a:ext>
              </a:extLst>
            </p:cNvPr>
            <p:cNvSpPr/>
            <p:nvPr/>
          </p:nvSpPr>
          <p:spPr>
            <a:xfrm>
              <a:off x="3226308" y="4971884"/>
              <a:ext cx="2555580" cy="221436"/>
            </a:xfrm>
            <a:prstGeom prst="rect">
              <a:avLst/>
            </a:prstGeom>
            <a:ln>
              <a:noFill/>
            </a:ln>
          </p:spPr>
          <p:txBody>
            <a:bodyPr vert="horz" lIns="0" tIns="0" rIns="0" bIns="0" rtlCol="0">
              <a:noAutofit/>
            </a:bodyPr>
            <a:lstStyle/>
            <a:p>
              <a:pPr>
                <a:lnSpc>
                  <a:spcPct val="107000"/>
                </a:lnSpc>
                <a:spcAft>
                  <a:spcPts val="800"/>
                </a:spcAft>
              </a:pPr>
              <a:r>
                <a:rPr lang="fr-CA" sz="1100">
                  <a:solidFill>
                    <a:srgbClr val="181717"/>
                  </a:solidFill>
                  <a:effectLst/>
                  <a:latin typeface="Calibri" panose="020F0502020204030204" pitchFamily="34" charset="0"/>
                  <a:ea typeface="Calibri" panose="020F0502020204030204" pitchFamily="34" charset="0"/>
                  <a:cs typeface="Calibri" panose="020F0502020204030204" pitchFamily="34" charset="0"/>
                </a:rPr>
                <a:t>service@boulevardtoyota.com</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4" name="Shape 236">
              <a:extLst>
                <a:ext uri="{FF2B5EF4-FFF2-40B4-BE49-F238E27FC236}">
                  <a16:creationId xmlns:a16="http://schemas.microsoft.com/office/drawing/2014/main" id="{94149E1F-88BF-4C28-B680-1724F8B9150F}"/>
                </a:ext>
              </a:extLst>
            </p:cNvPr>
            <p:cNvSpPr/>
            <p:nvPr/>
          </p:nvSpPr>
          <p:spPr>
            <a:xfrm>
              <a:off x="1648117" y="1570532"/>
              <a:ext cx="109487" cy="355117"/>
            </a:xfrm>
            <a:custGeom>
              <a:avLst/>
              <a:gdLst/>
              <a:ahLst/>
              <a:cxnLst/>
              <a:rect l="0" t="0" r="0" b="0"/>
              <a:pathLst>
                <a:path w="109487" h="355117">
                  <a:moveTo>
                    <a:pt x="93091" y="0"/>
                  </a:moveTo>
                  <a:lnTo>
                    <a:pt x="109487" y="4267"/>
                  </a:lnTo>
                  <a:lnTo>
                    <a:pt x="16561" y="355117"/>
                  </a:lnTo>
                  <a:cubicBezTo>
                    <a:pt x="10249" y="353758"/>
                    <a:pt x="4636" y="352527"/>
                    <a:pt x="0" y="351536"/>
                  </a:cubicBezTo>
                  <a:lnTo>
                    <a:pt x="93091" y="0"/>
                  </a:lnTo>
                  <a:close/>
                </a:path>
              </a:pathLst>
            </a:custGeom>
            <a:ln w="0" cap="flat">
              <a:miter lim="127000"/>
            </a:ln>
          </p:spPr>
          <p:style>
            <a:lnRef idx="0">
              <a:srgbClr val="000000">
                <a:alpha val="0"/>
              </a:srgbClr>
            </a:lnRef>
            <a:fillRef idx="1">
              <a:srgbClr val="857C76"/>
            </a:fillRef>
            <a:effectRef idx="0">
              <a:scrgbClr r="0" g="0" b="0"/>
            </a:effectRef>
            <a:fontRef idx="none"/>
          </p:style>
          <p:txBody>
            <a:bodyPr/>
            <a:lstStyle/>
            <a:p>
              <a:endParaRPr lang="fr-CA"/>
            </a:p>
          </p:txBody>
        </p:sp>
        <p:sp>
          <p:nvSpPr>
            <p:cNvPr id="55" name="Shape 237">
              <a:extLst>
                <a:ext uri="{FF2B5EF4-FFF2-40B4-BE49-F238E27FC236}">
                  <a16:creationId xmlns:a16="http://schemas.microsoft.com/office/drawing/2014/main" id="{5087B4FB-3A04-40E7-8FB7-3E7971B37A1F}"/>
                </a:ext>
              </a:extLst>
            </p:cNvPr>
            <p:cNvSpPr/>
            <p:nvPr/>
          </p:nvSpPr>
          <p:spPr>
            <a:xfrm>
              <a:off x="1595145" y="1567200"/>
              <a:ext cx="175578" cy="542760"/>
            </a:xfrm>
            <a:custGeom>
              <a:avLst/>
              <a:gdLst/>
              <a:ahLst/>
              <a:cxnLst/>
              <a:rect l="0" t="0" r="0" b="0"/>
              <a:pathLst>
                <a:path w="175578" h="542760">
                  <a:moveTo>
                    <a:pt x="132652" y="0"/>
                  </a:moveTo>
                  <a:lnTo>
                    <a:pt x="146914" y="3696"/>
                  </a:lnTo>
                  <a:lnTo>
                    <a:pt x="59093" y="334912"/>
                  </a:lnTo>
                  <a:cubicBezTo>
                    <a:pt x="63170" y="335775"/>
                    <a:pt x="68110" y="336817"/>
                    <a:pt x="73673" y="337985"/>
                  </a:cubicBezTo>
                  <a:lnTo>
                    <a:pt x="161328" y="7442"/>
                  </a:lnTo>
                  <a:lnTo>
                    <a:pt x="175578" y="11151"/>
                  </a:lnTo>
                  <a:lnTo>
                    <a:pt x="83299" y="339992"/>
                  </a:lnTo>
                  <a:lnTo>
                    <a:pt x="34366" y="523342"/>
                  </a:lnTo>
                  <a:cubicBezTo>
                    <a:pt x="34366" y="523342"/>
                    <a:pt x="25019" y="542760"/>
                    <a:pt x="12103" y="539394"/>
                  </a:cubicBezTo>
                  <a:cubicBezTo>
                    <a:pt x="0" y="536245"/>
                    <a:pt x="1803" y="512534"/>
                    <a:pt x="1803" y="512534"/>
                  </a:cubicBezTo>
                  <a:lnTo>
                    <a:pt x="47765" y="332524"/>
                  </a:lnTo>
                  <a:lnTo>
                    <a:pt x="132652" y="0"/>
                  </a:lnTo>
                  <a:close/>
                </a:path>
              </a:pathLst>
            </a:custGeom>
            <a:ln w="0" cap="flat">
              <a:miter lim="127000"/>
            </a:ln>
          </p:spPr>
          <p:style>
            <a:lnRef idx="0">
              <a:srgbClr val="000000">
                <a:alpha val="0"/>
              </a:srgbClr>
            </a:lnRef>
            <a:fillRef idx="1">
              <a:srgbClr val="6B635D"/>
            </a:fillRef>
            <a:effectRef idx="0">
              <a:scrgbClr r="0" g="0" b="0"/>
            </a:effectRef>
            <a:fontRef idx="none"/>
          </p:style>
          <p:txBody>
            <a:bodyPr/>
            <a:lstStyle/>
            <a:p>
              <a:endParaRPr lang="fr-CA"/>
            </a:p>
          </p:txBody>
        </p:sp>
        <p:sp>
          <p:nvSpPr>
            <p:cNvPr id="56" name="Shape 238">
              <a:extLst>
                <a:ext uri="{FF2B5EF4-FFF2-40B4-BE49-F238E27FC236}">
                  <a16:creationId xmlns:a16="http://schemas.microsoft.com/office/drawing/2014/main" id="{11682FD9-FA44-45B0-9DF8-54F3EE86BEA8}"/>
                </a:ext>
              </a:extLst>
            </p:cNvPr>
            <p:cNvSpPr/>
            <p:nvPr/>
          </p:nvSpPr>
          <p:spPr>
            <a:xfrm>
              <a:off x="1740573" y="1131709"/>
              <a:ext cx="130645" cy="444208"/>
            </a:xfrm>
            <a:custGeom>
              <a:avLst/>
              <a:gdLst/>
              <a:ahLst/>
              <a:cxnLst/>
              <a:rect l="0" t="0" r="0" b="0"/>
              <a:pathLst>
                <a:path w="130645" h="444208">
                  <a:moveTo>
                    <a:pt x="114351" y="0"/>
                  </a:moveTo>
                  <a:lnTo>
                    <a:pt x="130645" y="4242"/>
                  </a:lnTo>
                  <a:lnTo>
                    <a:pt x="16294" y="444208"/>
                  </a:lnTo>
                  <a:lnTo>
                    <a:pt x="0" y="439979"/>
                  </a:lnTo>
                  <a:lnTo>
                    <a:pt x="114351" y="0"/>
                  </a:lnTo>
                  <a:close/>
                </a:path>
              </a:pathLst>
            </a:custGeom>
            <a:ln w="0" cap="flat">
              <a:miter lim="127000"/>
            </a:ln>
          </p:spPr>
          <p:style>
            <a:lnRef idx="0">
              <a:srgbClr val="000000">
                <a:alpha val="0"/>
              </a:srgbClr>
            </a:lnRef>
            <a:fillRef idx="1">
              <a:srgbClr val="3E3833"/>
            </a:fillRef>
            <a:effectRef idx="0">
              <a:scrgbClr r="0" g="0" b="0"/>
            </a:effectRef>
            <a:fontRef idx="none"/>
          </p:style>
          <p:txBody>
            <a:bodyPr/>
            <a:lstStyle/>
            <a:p>
              <a:endParaRPr lang="fr-CA"/>
            </a:p>
          </p:txBody>
        </p:sp>
        <p:sp>
          <p:nvSpPr>
            <p:cNvPr id="57" name="Shape 239">
              <a:extLst>
                <a:ext uri="{FF2B5EF4-FFF2-40B4-BE49-F238E27FC236}">
                  <a16:creationId xmlns:a16="http://schemas.microsoft.com/office/drawing/2014/main" id="{2892960E-2B0B-4FAD-BE7E-622129F3316D}"/>
                </a:ext>
              </a:extLst>
            </p:cNvPr>
            <p:cNvSpPr/>
            <p:nvPr/>
          </p:nvSpPr>
          <p:spPr>
            <a:xfrm>
              <a:off x="1723291" y="1127056"/>
              <a:ext cx="166141" cy="453796"/>
            </a:xfrm>
            <a:custGeom>
              <a:avLst/>
              <a:gdLst/>
              <a:ahLst/>
              <a:cxnLst/>
              <a:rect l="0" t="0" r="0" b="0"/>
              <a:pathLst>
                <a:path w="166141" h="453796">
                  <a:moveTo>
                    <a:pt x="114364" y="0"/>
                  </a:moveTo>
                  <a:lnTo>
                    <a:pt x="166141" y="13589"/>
                  </a:lnTo>
                  <a:lnTo>
                    <a:pt x="51753" y="453796"/>
                  </a:lnTo>
                  <a:lnTo>
                    <a:pt x="32982" y="448653"/>
                  </a:lnTo>
                  <a:lnTo>
                    <a:pt x="132398" y="66116"/>
                  </a:lnTo>
                  <a:lnTo>
                    <a:pt x="117983" y="62370"/>
                  </a:lnTo>
                  <a:lnTo>
                    <a:pt x="18567" y="444906"/>
                  </a:lnTo>
                  <a:lnTo>
                    <a:pt x="0" y="440080"/>
                  </a:lnTo>
                  <a:lnTo>
                    <a:pt x="114364" y="0"/>
                  </a:ln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58" name="Shape 240">
              <a:extLst>
                <a:ext uri="{FF2B5EF4-FFF2-40B4-BE49-F238E27FC236}">
                  <a16:creationId xmlns:a16="http://schemas.microsoft.com/office/drawing/2014/main" id="{E89A53E7-8D41-4DE9-B1C3-FF764B063332}"/>
                </a:ext>
              </a:extLst>
            </p:cNvPr>
            <p:cNvSpPr/>
            <p:nvPr/>
          </p:nvSpPr>
          <p:spPr>
            <a:xfrm>
              <a:off x="1775930" y="887879"/>
              <a:ext cx="120325" cy="259337"/>
            </a:xfrm>
            <a:custGeom>
              <a:avLst/>
              <a:gdLst/>
              <a:ahLst/>
              <a:cxnLst/>
              <a:rect l="0" t="0" r="0" b="0"/>
              <a:pathLst>
                <a:path w="120325" h="259337">
                  <a:moveTo>
                    <a:pt x="36957" y="0"/>
                  </a:moveTo>
                  <a:lnTo>
                    <a:pt x="120325" y="16411"/>
                  </a:lnTo>
                  <a:lnTo>
                    <a:pt x="120325" y="68259"/>
                  </a:lnTo>
                  <a:lnTo>
                    <a:pt x="51270" y="50686"/>
                  </a:lnTo>
                  <a:cubicBezTo>
                    <a:pt x="51270" y="50686"/>
                    <a:pt x="48784" y="49292"/>
                    <a:pt x="45768" y="49959"/>
                  </a:cubicBezTo>
                  <a:cubicBezTo>
                    <a:pt x="42751" y="50625"/>
                    <a:pt x="39205" y="53353"/>
                    <a:pt x="37084" y="61595"/>
                  </a:cubicBezTo>
                  <a:cubicBezTo>
                    <a:pt x="36233" y="64935"/>
                    <a:pt x="28626" y="95644"/>
                    <a:pt x="27534" y="107544"/>
                  </a:cubicBezTo>
                  <a:cubicBezTo>
                    <a:pt x="25121" y="133985"/>
                    <a:pt x="39357" y="183540"/>
                    <a:pt x="85369" y="195504"/>
                  </a:cubicBezTo>
                  <a:lnTo>
                    <a:pt x="120325" y="200017"/>
                  </a:lnTo>
                  <a:lnTo>
                    <a:pt x="120325" y="255720"/>
                  </a:lnTo>
                  <a:lnTo>
                    <a:pt x="106519" y="258809"/>
                  </a:lnTo>
                  <a:cubicBezTo>
                    <a:pt x="97616" y="259337"/>
                    <a:pt x="88306" y="258431"/>
                    <a:pt x="78587" y="255905"/>
                  </a:cubicBezTo>
                  <a:cubicBezTo>
                    <a:pt x="10427" y="238188"/>
                    <a:pt x="0" y="137592"/>
                    <a:pt x="20307" y="44679"/>
                  </a:cubicBezTo>
                  <a:lnTo>
                    <a:pt x="20041" y="44615"/>
                  </a:lnTo>
                  <a:lnTo>
                    <a:pt x="20701" y="42926"/>
                  </a:lnTo>
                  <a:cubicBezTo>
                    <a:pt x="21793" y="38036"/>
                    <a:pt x="22962" y="33185"/>
                    <a:pt x="24206" y="28372"/>
                  </a:cubicBezTo>
                  <a:cubicBezTo>
                    <a:pt x="27699" y="14922"/>
                    <a:pt x="33172" y="9868"/>
                    <a:pt x="36957" y="0"/>
                  </a:cubicBez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59" name="Shape 241">
              <a:extLst>
                <a:ext uri="{FF2B5EF4-FFF2-40B4-BE49-F238E27FC236}">
                  <a16:creationId xmlns:a16="http://schemas.microsoft.com/office/drawing/2014/main" id="{7263C5C3-33AB-4104-AA25-71C9B98E8E83}"/>
                </a:ext>
              </a:extLst>
            </p:cNvPr>
            <p:cNvSpPr/>
            <p:nvPr/>
          </p:nvSpPr>
          <p:spPr>
            <a:xfrm>
              <a:off x="1896255" y="904289"/>
              <a:ext cx="121254" cy="239309"/>
            </a:xfrm>
            <a:custGeom>
              <a:avLst/>
              <a:gdLst/>
              <a:ahLst/>
              <a:cxnLst/>
              <a:rect l="0" t="0" r="0" b="0"/>
              <a:pathLst>
                <a:path w="121254" h="239309">
                  <a:moveTo>
                    <a:pt x="0" y="0"/>
                  </a:moveTo>
                  <a:lnTo>
                    <a:pt x="11602" y="2284"/>
                  </a:lnTo>
                  <a:lnTo>
                    <a:pt x="119324" y="33958"/>
                  </a:lnTo>
                  <a:lnTo>
                    <a:pt x="119095" y="36193"/>
                  </a:lnTo>
                  <a:cubicBezTo>
                    <a:pt x="118206" y="47204"/>
                    <a:pt x="121254" y="56513"/>
                    <a:pt x="117330" y="71600"/>
                  </a:cubicBezTo>
                  <a:cubicBezTo>
                    <a:pt x="116326" y="75410"/>
                    <a:pt x="115298" y="79233"/>
                    <a:pt x="114218" y="83018"/>
                  </a:cubicBezTo>
                  <a:lnTo>
                    <a:pt x="114129" y="83919"/>
                  </a:lnTo>
                  <a:lnTo>
                    <a:pt x="113977" y="83894"/>
                  </a:lnTo>
                  <a:cubicBezTo>
                    <a:pt x="94184" y="153169"/>
                    <a:pt x="60225" y="217422"/>
                    <a:pt x="11682" y="236695"/>
                  </a:cubicBezTo>
                  <a:lnTo>
                    <a:pt x="0" y="239309"/>
                  </a:lnTo>
                  <a:lnTo>
                    <a:pt x="0" y="183606"/>
                  </a:lnTo>
                  <a:lnTo>
                    <a:pt x="4764" y="184221"/>
                  </a:lnTo>
                  <a:cubicBezTo>
                    <a:pt x="42382" y="183357"/>
                    <a:pt x="72667" y="163507"/>
                    <a:pt x="86392" y="115568"/>
                  </a:cubicBezTo>
                  <a:cubicBezTo>
                    <a:pt x="86392" y="115568"/>
                    <a:pt x="93162" y="93470"/>
                    <a:pt x="93047" y="86815"/>
                  </a:cubicBezTo>
                  <a:cubicBezTo>
                    <a:pt x="92971" y="82611"/>
                    <a:pt x="89796" y="74699"/>
                    <a:pt x="89796" y="74699"/>
                  </a:cubicBezTo>
                  <a:lnTo>
                    <a:pt x="0" y="51848"/>
                  </a:lnTo>
                  <a:lnTo>
                    <a:pt x="0" y="0"/>
                  </a:ln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60" name="Shape 242">
              <a:extLst>
                <a:ext uri="{FF2B5EF4-FFF2-40B4-BE49-F238E27FC236}">
                  <a16:creationId xmlns:a16="http://schemas.microsoft.com/office/drawing/2014/main" id="{CEE818EA-C0CE-437C-BBB6-26A1883F231E}"/>
                </a:ext>
              </a:extLst>
            </p:cNvPr>
            <p:cNvSpPr/>
            <p:nvPr/>
          </p:nvSpPr>
          <p:spPr>
            <a:xfrm>
              <a:off x="1263383" y="2016206"/>
              <a:ext cx="512598" cy="660984"/>
            </a:xfrm>
            <a:custGeom>
              <a:avLst/>
              <a:gdLst/>
              <a:ahLst/>
              <a:cxnLst/>
              <a:rect l="0" t="0" r="0" b="0"/>
              <a:pathLst>
                <a:path w="512598" h="660984">
                  <a:moveTo>
                    <a:pt x="349060" y="127"/>
                  </a:moveTo>
                  <a:cubicBezTo>
                    <a:pt x="349060" y="127"/>
                    <a:pt x="350812" y="0"/>
                    <a:pt x="351396" y="1550"/>
                  </a:cubicBezTo>
                  <a:cubicBezTo>
                    <a:pt x="353263" y="6414"/>
                    <a:pt x="356641" y="17920"/>
                    <a:pt x="364325" y="19685"/>
                  </a:cubicBezTo>
                  <a:cubicBezTo>
                    <a:pt x="370396" y="21082"/>
                    <a:pt x="378435" y="12598"/>
                    <a:pt x="382435" y="9068"/>
                  </a:cubicBezTo>
                  <a:cubicBezTo>
                    <a:pt x="384035" y="7658"/>
                    <a:pt x="384861" y="9157"/>
                    <a:pt x="384861" y="9157"/>
                  </a:cubicBezTo>
                  <a:lnTo>
                    <a:pt x="367208" y="124282"/>
                  </a:lnTo>
                  <a:cubicBezTo>
                    <a:pt x="367208" y="124282"/>
                    <a:pt x="364655" y="133287"/>
                    <a:pt x="368300" y="141199"/>
                  </a:cubicBezTo>
                  <a:cubicBezTo>
                    <a:pt x="372555" y="150381"/>
                    <a:pt x="375958" y="153911"/>
                    <a:pt x="380086" y="156388"/>
                  </a:cubicBezTo>
                  <a:cubicBezTo>
                    <a:pt x="388049" y="161150"/>
                    <a:pt x="414122" y="171145"/>
                    <a:pt x="414122" y="171145"/>
                  </a:cubicBezTo>
                  <a:cubicBezTo>
                    <a:pt x="415519" y="169126"/>
                    <a:pt x="419024" y="168250"/>
                    <a:pt x="422707" y="169202"/>
                  </a:cubicBezTo>
                  <a:cubicBezTo>
                    <a:pt x="426999" y="170320"/>
                    <a:pt x="429895" y="173495"/>
                    <a:pt x="429158" y="176301"/>
                  </a:cubicBezTo>
                  <a:cubicBezTo>
                    <a:pt x="429108" y="176505"/>
                    <a:pt x="429031" y="176721"/>
                    <a:pt x="428930" y="176898"/>
                  </a:cubicBezTo>
                  <a:lnTo>
                    <a:pt x="447942" y="184303"/>
                  </a:lnTo>
                  <a:cubicBezTo>
                    <a:pt x="449351" y="182321"/>
                    <a:pt x="452844" y="181509"/>
                    <a:pt x="456502" y="182448"/>
                  </a:cubicBezTo>
                  <a:cubicBezTo>
                    <a:pt x="460794" y="183579"/>
                    <a:pt x="463690" y="186703"/>
                    <a:pt x="462978" y="189446"/>
                  </a:cubicBezTo>
                  <a:cubicBezTo>
                    <a:pt x="462915" y="189675"/>
                    <a:pt x="462839" y="189865"/>
                    <a:pt x="462750" y="190056"/>
                  </a:cubicBezTo>
                  <a:cubicBezTo>
                    <a:pt x="462750" y="190056"/>
                    <a:pt x="482752" y="196748"/>
                    <a:pt x="488594" y="200571"/>
                  </a:cubicBezTo>
                  <a:cubicBezTo>
                    <a:pt x="493903" y="204038"/>
                    <a:pt x="500977" y="211938"/>
                    <a:pt x="503682" y="217056"/>
                  </a:cubicBezTo>
                  <a:cubicBezTo>
                    <a:pt x="512598" y="233921"/>
                    <a:pt x="508521" y="249161"/>
                    <a:pt x="508521" y="249161"/>
                  </a:cubicBezTo>
                  <a:lnTo>
                    <a:pt x="429158" y="648805"/>
                  </a:lnTo>
                  <a:cubicBezTo>
                    <a:pt x="429158" y="648805"/>
                    <a:pt x="426758" y="654266"/>
                    <a:pt x="422377" y="657530"/>
                  </a:cubicBezTo>
                  <a:cubicBezTo>
                    <a:pt x="418846" y="660159"/>
                    <a:pt x="413512" y="660679"/>
                    <a:pt x="411074" y="660908"/>
                  </a:cubicBezTo>
                  <a:cubicBezTo>
                    <a:pt x="410248" y="660984"/>
                    <a:pt x="409359" y="660959"/>
                    <a:pt x="408457" y="660832"/>
                  </a:cubicBezTo>
                  <a:cubicBezTo>
                    <a:pt x="408229" y="634975"/>
                    <a:pt x="407924" y="503974"/>
                    <a:pt x="422681" y="432880"/>
                  </a:cubicBezTo>
                  <a:cubicBezTo>
                    <a:pt x="430721" y="394157"/>
                    <a:pt x="452717" y="289789"/>
                    <a:pt x="459194" y="259067"/>
                  </a:cubicBezTo>
                  <a:cubicBezTo>
                    <a:pt x="459511" y="257518"/>
                    <a:pt x="459791" y="224409"/>
                    <a:pt x="443116" y="214414"/>
                  </a:cubicBezTo>
                  <a:cubicBezTo>
                    <a:pt x="400812" y="189027"/>
                    <a:pt x="340500" y="172860"/>
                    <a:pt x="340500" y="172860"/>
                  </a:cubicBezTo>
                  <a:cubicBezTo>
                    <a:pt x="340500" y="172860"/>
                    <a:pt x="255740" y="151321"/>
                    <a:pt x="206413" y="152895"/>
                  </a:cubicBezTo>
                  <a:cubicBezTo>
                    <a:pt x="187007" y="153518"/>
                    <a:pt x="171120" y="182563"/>
                    <a:pt x="170650" y="184087"/>
                  </a:cubicBezTo>
                  <a:cubicBezTo>
                    <a:pt x="161354" y="214071"/>
                    <a:pt x="129743" y="315938"/>
                    <a:pt x="117907" y="353670"/>
                  </a:cubicBezTo>
                  <a:cubicBezTo>
                    <a:pt x="96698" y="421335"/>
                    <a:pt x="34265" y="531584"/>
                    <a:pt x="19494" y="557682"/>
                  </a:cubicBezTo>
                  <a:cubicBezTo>
                    <a:pt x="15697" y="557213"/>
                    <a:pt x="13233" y="556654"/>
                    <a:pt x="10897" y="555066"/>
                  </a:cubicBezTo>
                  <a:cubicBezTo>
                    <a:pt x="9081" y="553822"/>
                    <a:pt x="4191" y="551028"/>
                    <a:pt x="2502" y="547421"/>
                  </a:cubicBezTo>
                  <a:cubicBezTo>
                    <a:pt x="0" y="542087"/>
                    <a:pt x="1003" y="535699"/>
                    <a:pt x="1003" y="535699"/>
                  </a:cubicBezTo>
                  <a:lnTo>
                    <a:pt x="126251" y="147968"/>
                  </a:lnTo>
                  <a:cubicBezTo>
                    <a:pt x="126251" y="147968"/>
                    <a:pt x="130112" y="132690"/>
                    <a:pt x="146113" y="122288"/>
                  </a:cubicBezTo>
                  <a:cubicBezTo>
                    <a:pt x="150965" y="119139"/>
                    <a:pt x="160985" y="115684"/>
                    <a:pt x="167310" y="115252"/>
                  </a:cubicBezTo>
                  <a:cubicBezTo>
                    <a:pt x="174269" y="114745"/>
                    <a:pt x="195009" y="118631"/>
                    <a:pt x="195009" y="118631"/>
                  </a:cubicBezTo>
                  <a:cubicBezTo>
                    <a:pt x="195021" y="118427"/>
                    <a:pt x="195047" y="118199"/>
                    <a:pt x="195097" y="117996"/>
                  </a:cubicBezTo>
                  <a:cubicBezTo>
                    <a:pt x="195809" y="115252"/>
                    <a:pt x="199873" y="113932"/>
                    <a:pt x="204165" y="115037"/>
                  </a:cubicBezTo>
                  <a:cubicBezTo>
                    <a:pt x="207823" y="115989"/>
                    <a:pt x="210464" y="118402"/>
                    <a:pt x="210718" y="120803"/>
                  </a:cubicBezTo>
                  <a:lnTo>
                    <a:pt x="230949" y="123622"/>
                  </a:lnTo>
                  <a:cubicBezTo>
                    <a:pt x="230962" y="123393"/>
                    <a:pt x="230975" y="123190"/>
                    <a:pt x="231026" y="122974"/>
                  </a:cubicBezTo>
                  <a:cubicBezTo>
                    <a:pt x="231762" y="120155"/>
                    <a:pt x="235839" y="118796"/>
                    <a:pt x="240119" y="119901"/>
                  </a:cubicBezTo>
                  <a:cubicBezTo>
                    <a:pt x="243815" y="120866"/>
                    <a:pt x="246443" y="123342"/>
                    <a:pt x="246685" y="125794"/>
                  </a:cubicBezTo>
                  <a:cubicBezTo>
                    <a:pt x="246685" y="125794"/>
                    <a:pt x="274333" y="129769"/>
                    <a:pt x="283591" y="129477"/>
                  </a:cubicBezTo>
                  <a:cubicBezTo>
                    <a:pt x="288404" y="129324"/>
                    <a:pt x="293103" y="127889"/>
                    <a:pt x="301282" y="121933"/>
                  </a:cubicBezTo>
                  <a:cubicBezTo>
                    <a:pt x="308318" y="116815"/>
                    <a:pt x="310477" y="107709"/>
                    <a:pt x="310477" y="107709"/>
                  </a:cubicBezTo>
                  <a:lnTo>
                    <a:pt x="349060" y="127"/>
                  </a:lnTo>
                  <a:close/>
                </a:path>
              </a:pathLst>
            </a:custGeom>
            <a:ln w="0" cap="flat">
              <a:miter lim="127000"/>
            </a:ln>
          </p:spPr>
          <p:style>
            <a:lnRef idx="0">
              <a:srgbClr val="000000">
                <a:alpha val="0"/>
              </a:srgbClr>
            </a:lnRef>
            <a:fillRef idx="1">
              <a:srgbClr val="B72D2D"/>
            </a:fillRef>
            <a:effectRef idx="0">
              <a:scrgbClr r="0" g="0" b="0"/>
            </a:effectRef>
            <a:fontRef idx="none"/>
          </p:style>
          <p:txBody>
            <a:bodyPr/>
            <a:lstStyle/>
            <a:p>
              <a:endParaRPr lang="fr-CA"/>
            </a:p>
          </p:txBody>
        </p:sp>
        <p:sp>
          <p:nvSpPr>
            <p:cNvPr id="61" name="Shape 243">
              <a:extLst>
                <a:ext uri="{FF2B5EF4-FFF2-40B4-BE49-F238E27FC236}">
                  <a16:creationId xmlns:a16="http://schemas.microsoft.com/office/drawing/2014/main" id="{AA01860A-186D-4301-99FC-D2321DA5A4B4}"/>
                </a:ext>
              </a:extLst>
            </p:cNvPr>
            <p:cNvSpPr/>
            <p:nvPr/>
          </p:nvSpPr>
          <p:spPr>
            <a:xfrm>
              <a:off x="1281720" y="2164878"/>
              <a:ext cx="441719" cy="512153"/>
            </a:xfrm>
            <a:custGeom>
              <a:avLst/>
              <a:gdLst/>
              <a:ahLst/>
              <a:cxnLst/>
              <a:rect l="0" t="0" r="0" b="0"/>
              <a:pathLst>
                <a:path w="441719" h="512153">
                  <a:moveTo>
                    <a:pt x="187046" y="1588"/>
                  </a:moveTo>
                  <a:cubicBezTo>
                    <a:pt x="236626" y="0"/>
                    <a:pt x="312915" y="17196"/>
                    <a:pt x="312915" y="17196"/>
                  </a:cubicBezTo>
                  <a:cubicBezTo>
                    <a:pt x="312915" y="17196"/>
                    <a:pt x="382448" y="37897"/>
                    <a:pt x="424980" y="63424"/>
                  </a:cubicBezTo>
                  <a:cubicBezTo>
                    <a:pt x="441719" y="73470"/>
                    <a:pt x="441439" y="106756"/>
                    <a:pt x="441135" y="108293"/>
                  </a:cubicBezTo>
                  <a:cubicBezTo>
                    <a:pt x="434620" y="139192"/>
                    <a:pt x="412509" y="244094"/>
                    <a:pt x="404432" y="283007"/>
                  </a:cubicBezTo>
                  <a:cubicBezTo>
                    <a:pt x="389585" y="354470"/>
                    <a:pt x="389903" y="486143"/>
                    <a:pt x="390131" y="512153"/>
                  </a:cubicBezTo>
                  <a:cubicBezTo>
                    <a:pt x="378511" y="510832"/>
                    <a:pt x="361061" y="496075"/>
                    <a:pt x="350660" y="493763"/>
                  </a:cubicBezTo>
                  <a:cubicBezTo>
                    <a:pt x="337922" y="490931"/>
                    <a:pt x="311264" y="495059"/>
                    <a:pt x="298488" y="492404"/>
                  </a:cubicBezTo>
                  <a:cubicBezTo>
                    <a:pt x="284582" y="489521"/>
                    <a:pt x="259626" y="474561"/>
                    <a:pt x="245834" y="471208"/>
                  </a:cubicBezTo>
                  <a:cubicBezTo>
                    <a:pt x="232194" y="467919"/>
                    <a:pt x="191986" y="465074"/>
                    <a:pt x="191986" y="465074"/>
                  </a:cubicBezTo>
                  <a:cubicBezTo>
                    <a:pt x="191986" y="465074"/>
                    <a:pt x="189065" y="464134"/>
                    <a:pt x="188646" y="463982"/>
                  </a:cubicBezTo>
                  <a:cubicBezTo>
                    <a:pt x="173330" y="458597"/>
                    <a:pt x="152337" y="445313"/>
                    <a:pt x="138811" y="441566"/>
                  </a:cubicBezTo>
                  <a:cubicBezTo>
                    <a:pt x="125146" y="437756"/>
                    <a:pt x="96050" y="438671"/>
                    <a:pt x="82512" y="434429"/>
                  </a:cubicBezTo>
                  <a:cubicBezTo>
                    <a:pt x="70066" y="430517"/>
                    <a:pt x="48793" y="413931"/>
                    <a:pt x="36271" y="410223"/>
                  </a:cubicBezTo>
                  <a:cubicBezTo>
                    <a:pt x="27978" y="407759"/>
                    <a:pt x="11621" y="410159"/>
                    <a:pt x="0" y="408775"/>
                  </a:cubicBezTo>
                  <a:cubicBezTo>
                    <a:pt x="14859" y="382549"/>
                    <a:pt x="76772" y="271424"/>
                    <a:pt x="98095" y="203391"/>
                  </a:cubicBezTo>
                  <a:cubicBezTo>
                    <a:pt x="109982" y="165468"/>
                    <a:pt x="141745" y="63081"/>
                    <a:pt x="151105" y="32931"/>
                  </a:cubicBezTo>
                  <a:cubicBezTo>
                    <a:pt x="151575" y="31420"/>
                    <a:pt x="167538" y="2210"/>
                    <a:pt x="187046" y="1588"/>
                  </a:cubicBez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62" name="Shape 244">
              <a:extLst>
                <a:ext uri="{FF2B5EF4-FFF2-40B4-BE49-F238E27FC236}">
                  <a16:creationId xmlns:a16="http://schemas.microsoft.com/office/drawing/2014/main" id="{D68B544D-46B9-4A80-ABA9-E4AEF75A74AC}"/>
                </a:ext>
              </a:extLst>
            </p:cNvPr>
            <p:cNvSpPr/>
            <p:nvPr/>
          </p:nvSpPr>
          <p:spPr>
            <a:xfrm>
              <a:off x="1194050" y="2507089"/>
              <a:ext cx="629539" cy="254949"/>
            </a:xfrm>
            <a:custGeom>
              <a:avLst/>
              <a:gdLst/>
              <a:ahLst/>
              <a:cxnLst/>
              <a:rect l="0" t="0" r="0" b="0"/>
              <a:pathLst>
                <a:path w="629539" h="254949">
                  <a:moveTo>
                    <a:pt x="137412" y="1705"/>
                  </a:moveTo>
                  <a:cubicBezTo>
                    <a:pt x="181581" y="3410"/>
                    <a:pt x="218002" y="12278"/>
                    <a:pt x="228333" y="26133"/>
                  </a:cubicBezTo>
                  <a:cubicBezTo>
                    <a:pt x="280759" y="13827"/>
                    <a:pt x="420510" y="31214"/>
                    <a:pt x="441617" y="58976"/>
                  </a:cubicBezTo>
                  <a:cubicBezTo>
                    <a:pt x="464007" y="45412"/>
                    <a:pt x="499631" y="68768"/>
                    <a:pt x="493522" y="84706"/>
                  </a:cubicBezTo>
                  <a:cubicBezTo>
                    <a:pt x="522021" y="87195"/>
                    <a:pt x="629539" y="117828"/>
                    <a:pt x="626466" y="152867"/>
                  </a:cubicBezTo>
                  <a:cubicBezTo>
                    <a:pt x="623392" y="187932"/>
                    <a:pt x="582193" y="254949"/>
                    <a:pt x="582193" y="254949"/>
                  </a:cubicBezTo>
                  <a:lnTo>
                    <a:pt x="45809" y="132115"/>
                  </a:lnTo>
                  <a:lnTo>
                    <a:pt x="0" y="20253"/>
                  </a:lnTo>
                  <a:cubicBezTo>
                    <a:pt x="41326" y="5458"/>
                    <a:pt x="93243" y="0"/>
                    <a:pt x="137412" y="1705"/>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fr-CA"/>
            </a:p>
          </p:txBody>
        </p:sp>
        <p:sp>
          <p:nvSpPr>
            <p:cNvPr id="63" name="Shape 270">
              <a:extLst>
                <a:ext uri="{FF2B5EF4-FFF2-40B4-BE49-F238E27FC236}">
                  <a16:creationId xmlns:a16="http://schemas.microsoft.com/office/drawing/2014/main" id="{F23B6016-B40E-4186-A7E1-712557577C3F}"/>
                </a:ext>
              </a:extLst>
            </p:cNvPr>
            <p:cNvSpPr/>
            <p:nvPr/>
          </p:nvSpPr>
          <p:spPr>
            <a:xfrm>
              <a:off x="2822266" y="1772882"/>
              <a:ext cx="75108" cy="316852"/>
            </a:xfrm>
            <a:custGeom>
              <a:avLst/>
              <a:gdLst/>
              <a:ahLst/>
              <a:cxnLst/>
              <a:rect l="0" t="0" r="0" b="0"/>
              <a:pathLst>
                <a:path w="75108" h="316852">
                  <a:moveTo>
                    <a:pt x="16650" y="0"/>
                  </a:moveTo>
                  <a:lnTo>
                    <a:pt x="75108" y="313068"/>
                  </a:lnTo>
                  <a:cubicBezTo>
                    <a:pt x="68821" y="314516"/>
                    <a:pt x="63221" y="315785"/>
                    <a:pt x="58585" y="316852"/>
                  </a:cubicBezTo>
                  <a:lnTo>
                    <a:pt x="0" y="3111"/>
                  </a:lnTo>
                  <a:lnTo>
                    <a:pt x="16650" y="0"/>
                  </a:lnTo>
                  <a:close/>
                </a:path>
              </a:pathLst>
            </a:custGeom>
            <a:ln w="0" cap="flat">
              <a:miter lim="127000"/>
            </a:ln>
          </p:spPr>
          <p:style>
            <a:lnRef idx="0">
              <a:srgbClr val="000000">
                <a:alpha val="0"/>
              </a:srgbClr>
            </a:lnRef>
            <a:fillRef idx="1">
              <a:srgbClr val="857C76"/>
            </a:fillRef>
            <a:effectRef idx="0">
              <a:scrgbClr r="0" g="0" b="0"/>
            </a:effectRef>
            <a:fontRef idx="none"/>
          </p:style>
          <p:txBody>
            <a:bodyPr/>
            <a:lstStyle/>
            <a:p>
              <a:endParaRPr lang="fr-CA"/>
            </a:p>
          </p:txBody>
        </p:sp>
        <p:sp>
          <p:nvSpPr>
            <p:cNvPr id="64" name="Shape 271">
              <a:extLst>
                <a:ext uri="{FF2B5EF4-FFF2-40B4-BE49-F238E27FC236}">
                  <a16:creationId xmlns:a16="http://schemas.microsoft.com/office/drawing/2014/main" id="{022E093C-1B76-4B08-BC84-01DE155733AA}"/>
                </a:ext>
              </a:extLst>
            </p:cNvPr>
            <p:cNvSpPr/>
            <p:nvPr/>
          </p:nvSpPr>
          <p:spPr>
            <a:xfrm>
              <a:off x="2808723" y="1770530"/>
              <a:ext cx="126873" cy="505917"/>
            </a:xfrm>
            <a:custGeom>
              <a:avLst/>
              <a:gdLst/>
              <a:ahLst/>
              <a:cxnLst/>
              <a:rect l="0" t="0" r="0" b="0"/>
              <a:pathLst>
                <a:path w="126873" h="505917">
                  <a:moveTo>
                    <a:pt x="43599" y="0"/>
                  </a:moveTo>
                  <a:lnTo>
                    <a:pt x="93294" y="292875"/>
                  </a:lnTo>
                  <a:lnTo>
                    <a:pt x="126873" y="479641"/>
                  </a:lnTo>
                  <a:cubicBezTo>
                    <a:pt x="126873" y="479641"/>
                    <a:pt x="126644" y="501180"/>
                    <a:pt x="113525" y="503606"/>
                  </a:cubicBezTo>
                  <a:cubicBezTo>
                    <a:pt x="101232" y="505917"/>
                    <a:pt x="92786" y="483679"/>
                    <a:pt x="92786" y="483679"/>
                  </a:cubicBezTo>
                  <a:lnTo>
                    <a:pt x="57925" y="301193"/>
                  </a:lnTo>
                  <a:lnTo>
                    <a:pt x="0" y="8141"/>
                  </a:lnTo>
                  <a:lnTo>
                    <a:pt x="14465" y="5436"/>
                  </a:lnTo>
                  <a:lnTo>
                    <a:pt x="69215" y="298552"/>
                  </a:lnTo>
                  <a:cubicBezTo>
                    <a:pt x="73266" y="297586"/>
                    <a:pt x="78194" y="296443"/>
                    <a:pt x="83706" y="295135"/>
                  </a:cubicBezTo>
                  <a:lnTo>
                    <a:pt x="29096" y="2705"/>
                  </a:lnTo>
                  <a:lnTo>
                    <a:pt x="43599" y="0"/>
                  </a:lnTo>
                  <a:close/>
                </a:path>
              </a:pathLst>
            </a:custGeom>
            <a:ln w="0" cap="flat">
              <a:miter lim="127000"/>
            </a:ln>
          </p:spPr>
          <p:style>
            <a:lnRef idx="0">
              <a:srgbClr val="000000">
                <a:alpha val="0"/>
              </a:srgbClr>
            </a:lnRef>
            <a:fillRef idx="1">
              <a:srgbClr val="6B635D"/>
            </a:fillRef>
            <a:effectRef idx="0">
              <a:scrgbClr r="0" g="0" b="0"/>
            </a:effectRef>
            <a:fontRef idx="none"/>
          </p:style>
          <p:txBody>
            <a:bodyPr/>
            <a:lstStyle/>
            <a:p>
              <a:endParaRPr lang="fr-CA"/>
            </a:p>
          </p:txBody>
        </p:sp>
        <p:sp>
          <p:nvSpPr>
            <p:cNvPr id="65" name="Shape 272">
              <a:extLst>
                <a:ext uri="{FF2B5EF4-FFF2-40B4-BE49-F238E27FC236}">
                  <a16:creationId xmlns:a16="http://schemas.microsoft.com/office/drawing/2014/main" id="{CDFCD9D7-ED2F-4B26-B702-F8D0306D76D8}"/>
                </a:ext>
              </a:extLst>
            </p:cNvPr>
            <p:cNvSpPr/>
            <p:nvPr/>
          </p:nvSpPr>
          <p:spPr>
            <a:xfrm>
              <a:off x="2738796" y="1327343"/>
              <a:ext cx="99949" cy="449961"/>
            </a:xfrm>
            <a:custGeom>
              <a:avLst/>
              <a:gdLst/>
              <a:ahLst/>
              <a:cxnLst/>
              <a:rect l="0" t="0" r="0" b="0"/>
              <a:pathLst>
                <a:path w="99949" h="449961">
                  <a:moveTo>
                    <a:pt x="16548" y="0"/>
                  </a:moveTo>
                  <a:lnTo>
                    <a:pt x="99949" y="446862"/>
                  </a:lnTo>
                  <a:lnTo>
                    <a:pt x="83401" y="449961"/>
                  </a:lnTo>
                  <a:lnTo>
                    <a:pt x="0" y="3086"/>
                  </a:lnTo>
                  <a:lnTo>
                    <a:pt x="16548" y="0"/>
                  </a:lnTo>
                  <a:close/>
                </a:path>
              </a:pathLst>
            </a:custGeom>
            <a:ln w="0" cap="flat">
              <a:miter lim="127000"/>
            </a:ln>
          </p:spPr>
          <p:style>
            <a:lnRef idx="0">
              <a:srgbClr val="000000">
                <a:alpha val="0"/>
              </a:srgbClr>
            </a:lnRef>
            <a:fillRef idx="1">
              <a:srgbClr val="3E3833"/>
            </a:fillRef>
            <a:effectRef idx="0">
              <a:scrgbClr r="0" g="0" b="0"/>
            </a:effectRef>
            <a:fontRef idx="none"/>
          </p:style>
          <p:txBody>
            <a:bodyPr/>
            <a:lstStyle/>
            <a:p>
              <a:endParaRPr lang="fr-CA"/>
            </a:p>
          </p:txBody>
        </p:sp>
        <p:sp>
          <p:nvSpPr>
            <p:cNvPr id="66" name="Shape 273">
              <a:extLst>
                <a:ext uri="{FF2B5EF4-FFF2-40B4-BE49-F238E27FC236}">
                  <a16:creationId xmlns:a16="http://schemas.microsoft.com/office/drawing/2014/main" id="{383E7194-404A-4228-824F-560C0E8FD977}"/>
                </a:ext>
              </a:extLst>
            </p:cNvPr>
            <p:cNvSpPr/>
            <p:nvPr/>
          </p:nvSpPr>
          <p:spPr>
            <a:xfrm>
              <a:off x="2721188" y="1323878"/>
              <a:ext cx="136080" cy="456654"/>
            </a:xfrm>
            <a:custGeom>
              <a:avLst/>
              <a:gdLst/>
              <a:ahLst/>
              <a:cxnLst/>
              <a:rect l="0" t="0" r="0" b="0"/>
              <a:pathLst>
                <a:path w="136080" h="456654">
                  <a:moveTo>
                    <a:pt x="52654" y="0"/>
                  </a:moveTo>
                  <a:lnTo>
                    <a:pt x="136080" y="447103"/>
                  </a:lnTo>
                  <a:lnTo>
                    <a:pt x="116904" y="450406"/>
                  </a:lnTo>
                  <a:lnTo>
                    <a:pt x="44399" y="61874"/>
                  </a:lnTo>
                  <a:lnTo>
                    <a:pt x="29769" y="64605"/>
                  </a:lnTo>
                  <a:lnTo>
                    <a:pt x="102273" y="453136"/>
                  </a:lnTo>
                  <a:lnTo>
                    <a:pt x="83414" y="456654"/>
                  </a:lnTo>
                  <a:lnTo>
                    <a:pt x="0" y="9677"/>
                  </a:lnTo>
                  <a:lnTo>
                    <a:pt x="52654" y="0"/>
                  </a:ln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67" name="Shape 274">
              <a:extLst>
                <a:ext uri="{FF2B5EF4-FFF2-40B4-BE49-F238E27FC236}">
                  <a16:creationId xmlns:a16="http://schemas.microsoft.com/office/drawing/2014/main" id="{2D29D40B-39EF-4D48-9618-B544A826C946}"/>
                </a:ext>
              </a:extLst>
            </p:cNvPr>
            <p:cNvSpPr/>
            <p:nvPr/>
          </p:nvSpPr>
          <p:spPr>
            <a:xfrm>
              <a:off x="2595117" y="1100322"/>
              <a:ext cx="120684" cy="240674"/>
            </a:xfrm>
            <a:custGeom>
              <a:avLst/>
              <a:gdLst/>
              <a:ahLst/>
              <a:cxnLst/>
              <a:rect l="0" t="0" r="0" b="0"/>
              <a:pathLst>
                <a:path w="120684" h="240674">
                  <a:moveTo>
                    <a:pt x="120684" y="0"/>
                  </a:moveTo>
                  <a:lnTo>
                    <a:pt x="120684" y="50881"/>
                  </a:lnTo>
                  <a:lnTo>
                    <a:pt x="36538" y="67033"/>
                  </a:lnTo>
                  <a:cubicBezTo>
                    <a:pt x="36538" y="67033"/>
                    <a:pt x="25159" y="66208"/>
                    <a:pt x="28334" y="82946"/>
                  </a:cubicBezTo>
                  <a:cubicBezTo>
                    <a:pt x="28969" y="86324"/>
                    <a:pt x="35128" y="117351"/>
                    <a:pt x="39192" y="128590"/>
                  </a:cubicBezTo>
                  <a:cubicBezTo>
                    <a:pt x="45983" y="147316"/>
                    <a:pt x="66762" y="173829"/>
                    <a:pt x="96455" y="182234"/>
                  </a:cubicBezTo>
                  <a:lnTo>
                    <a:pt x="120684" y="183286"/>
                  </a:lnTo>
                  <a:lnTo>
                    <a:pt x="120684" y="240674"/>
                  </a:lnTo>
                  <a:lnTo>
                    <a:pt x="99945" y="233684"/>
                  </a:lnTo>
                  <a:cubicBezTo>
                    <a:pt x="55074" y="210422"/>
                    <a:pt x="21768" y="144306"/>
                    <a:pt x="5956" y="74755"/>
                  </a:cubicBezTo>
                  <a:lnTo>
                    <a:pt x="5690" y="74793"/>
                  </a:lnTo>
                  <a:lnTo>
                    <a:pt x="5562" y="73002"/>
                  </a:lnTo>
                  <a:cubicBezTo>
                    <a:pt x="4458" y="68113"/>
                    <a:pt x="3467" y="63210"/>
                    <a:pt x="2553" y="58334"/>
                  </a:cubicBezTo>
                  <a:cubicBezTo>
                    <a:pt x="0" y="44681"/>
                    <a:pt x="2794" y="37760"/>
                    <a:pt x="2045" y="27231"/>
                  </a:cubicBezTo>
                  <a:lnTo>
                    <a:pt x="95948" y="3813"/>
                  </a:lnTo>
                  <a:lnTo>
                    <a:pt x="120684" y="0"/>
                  </a:ln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68" name="Shape 275">
              <a:extLst>
                <a:ext uri="{FF2B5EF4-FFF2-40B4-BE49-F238E27FC236}">
                  <a16:creationId xmlns:a16="http://schemas.microsoft.com/office/drawing/2014/main" id="{75F82CBE-E884-48A0-AA98-5F94BBB72BF2}"/>
                </a:ext>
              </a:extLst>
            </p:cNvPr>
            <p:cNvSpPr/>
            <p:nvPr/>
          </p:nvSpPr>
          <p:spPr>
            <a:xfrm>
              <a:off x="2715800" y="1087027"/>
              <a:ext cx="117975" cy="256169"/>
            </a:xfrm>
            <a:custGeom>
              <a:avLst/>
              <a:gdLst/>
              <a:ahLst/>
              <a:cxnLst/>
              <a:rect l="0" t="0" r="0" b="0"/>
              <a:pathLst>
                <a:path w="117975" h="256169">
                  <a:moveTo>
                    <a:pt x="86250" y="0"/>
                  </a:moveTo>
                  <a:lnTo>
                    <a:pt x="86987" y="2146"/>
                  </a:lnTo>
                  <a:cubicBezTo>
                    <a:pt x="90873" y="12471"/>
                    <a:pt x="97566" y="19609"/>
                    <a:pt x="100436" y="34950"/>
                  </a:cubicBezTo>
                  <a:cubicBezTo>
                    <a:pt x="101160" y="38824"/>
                    <a:pt x="101833" y="42710"/>
                    <a:pt x="102468" y="46609"/>
                  </a:cubicBezTo>
                  <a:lnTo>
                    <a:pt x="102773" y="47460"/>
                  </a:lnTo>
                  <a:lnTo>
                    <a:pt x="102608" y="47485"/>
                  </a:lnTo>
                  <a:cubicBezTo>
                    <a:pt x="117975" y="142316"/>
                    <a:pt x="106723" y="239763"/>
                    <a:pt x="27767" y="254495"/>
                  </a:cubicBezTo>
                  <a:cubicBezTo>
                    <a:pt x="19113" y="256110"/>
                    <a:pt x="10726" y="256169"/>
                    <a:pt x="2633" y="254855"/>
                  </a:cubicBezTo>
                  <a:lnTo>
                    <a:pt x="0" y="253968"/>
                  </a:lnTo>
                  <a:lnTo>
                    <a:pt x="0" y="196581"/>
                  </a:lnTo>
                  <a:lnTo>
                    <a:pt x="8247" y="196939"/>
                  </a:lnTo>
                  <a:cubicBezTo>
                    <a:pt x="64406" y="186449"/>
                    <a:pt x="101693" y="153530"/>
                    <a:pt x="91114" y="87897"/>
                  </a:cubicBezTo>
                  <a:cubicBezTo>
                    <a:pt x="91114" y="87897"/>
                    <a:pt x="87838" y="65011"/>
                    <a:pt x="84917" y="59030"/>
                  </a:cubicBezTo>
                  <a:cubicBezTo>
                    <a:pt x="83063" y="55245"/>
                    <a:pt x="76827" y="49428"/>
                    <a:pt x="76827" y="49428"/>
                  </a:cubicBezTo>
                  <a:lnTo>
                    <a:pt x="0" y="64176"/>
                  </a:lnTo>
                  <a:lnTo>
                    <a:pt x="0" y="13294"/>
                  </a:lnTo>
                  <a:lnTo>
                    <a:pt x="86250" y="0"/>
                  </a:ln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69" name="Shape 276">
              <a:extLst>
                <a:ext uri="{FF2B5EF4-FFF2-40B4-BE49-F238E27FC236}">
                  <a16:creationId xmlns:a16="http://schemas.microsoft.com/office/drawing/2014/main" id="{72D1BF69-C245-4112-BB16-BACCCE958FF7}"/>
                </a:ext>
              </a:extLst>
            </p:cNvPr>
            <p:cNvSpPr/>
            <p:nvPr/>
          </p:nvSpPr>
          <p:spPr>
            <a:xfrm>
              <a:off x="2746715" y="2182197"/>
              <a:ext cx="490106" cy="654520"/>
            </a:xfrm>
            <a:custGeom>
              <a:avLst/>
              <a:gdLst/>
              <a:ahLst/>
              <a:cxnLst/>
              <a:rect l="0" t="0" r="0" b="0"/>
              <a:pathLst>
                <a:path w="490106" h="654520">
                  <a:moveTo>
                    <a:pt x="178143" y="1016"/>
                  </a:moveTo>
                  <a:lnTo>
                    <a:pt x="211061" y="112725"/>
                  </a:lnTo>
                  <a:cubicBezTo>
                    <a:pt x="211061" y="112725"/>
                    <a:pt x="212585" y="121958"/>
                    <a:pt x="219253" y="127571"/>
                  </a:cubicBezTo>
                  <a:cubicBezTo>
                    <a:pt x="226987" y="134074"/>
                    <a:pt x="231572" y="135826"/>
                    <a:pt x="236360" y="136309"/>
                  </a:cubicBezTo>
                  <a:cubicBezTo>
                    <a:pt x="245593" y="137262"/>
                    <a:pt x="273456" y="135230"/>
                    <a:pt x="273456" y="135230"/>
                  </a:cubicBezTo>
                  <a:cubicBezTo>
                    <a:pt x="273863" y="132791"/>
                    <a:pt x="276657" y="130518"/>
                    <a:pt x="280391" y="129807"/>
                  </a:cubicBezTo>
                  <a:cubicBezTo>
                    <a:pt x="284747" y="128994"/>
                    <a:pt x="288709" y="130645"/>
                    <a:pt x="289242" y="133502"/>
                  </a:cubicBezTo>
                  <a:cubicBezTo>
                    <a:pt x="289293" y="133731"/>
                    <a:pt x="289306" y="133934"/>
                    <a:pt x="289306" y="134150"/>
                  </a:cubicBezTo>
                  <a:lnTo>
                    <a:pt x="309651" y="132766"/>
                  </a:lnTo>
                  <a:cubicBezTo>
                    <a:pt x="310083" y="130378"/>
                    <a:pt x="312890" y="128156"/>
                    <a:pt x="316611" y="127457"/>
                  </a:cubicBezTo>
                  <a:cubicBezTo>
                    <a:pt x="320967" y="126644"/>
                    <a:pt x="324930" y="128245"/>
                    <a:pt x="325463" y="131039"/>
                  </a:cubicBezTo>
                  <a:cubicBezTo>
                    <a:pt x="325488" y="131242"/>
                    <a:pt x="325488" y="131470"/>
                    <a:pt x="325501" y="131686"/>
                  </a:cubicBezTo>
                  <a:cubicBezTo>
                    <a:pt x="325501" y="131686"/>
                    <a:pt x="346456" y="129248"/>
                    <a:pt x="353352" y="130238"/>
                  </a:cubicBezTo>
                  <a:cubicBezTo>
                    <a:pt x="359626" y="131127"/>
                    <a:pt x="369392" y="135242"/>
                    <a:pt x="374015" y="138735"/>
                  </a:cubicBezTo>
                  <a:cubicBezTo>
                    <a:pt x="389255" y="150215"/>
                    <a:pt x="392036" y="165722"/>
                    <a:pt x="392036" y="165722"/>
                  </a:cubicBezTo>
                  <a:lnTo>
                    <a:pt x="489966" y="561251"/>
                  </a:lnTo>
                  <a:cubicBezTo>
                    <a:pt x="489966" y="561251"/>
                    <a:pt x="490106" y="567220"/>
                    <a:pt x="487528" y="572033"/>
                  </a:cubicBezTo>
                  <a:cubicBezTo>
                    <a:pt x="485445" y="575920"/>
                    <a:pt x="480847" y="578663"/>
                    <a:pt x="478752" y="579882"/>
                  </a:cubicBezTo>
                  <a:cubicBezTo>
                    <a:pt x="478015" y="580301"/>
                    <a:pt x="477215" y="580657"/>
                    <a:pt x="476339" y="580936"/>
                  </a:cubicBezTo>
                  <a:cubicBezTo>
                    <a:pt x="465150" y="557619"/>
                    <a:pt x="409207" y="439166"/>
                    <a:pt x="392367" y="368528"/>
                  </a:cubicBezTo>
                  <a:cubicBezTo>
                    <a:pt x="383210" y="330048"/>
                    <a:pt x="358788" y="226225"/>
                    <a:pt x="351599" y="195669"/>
                  </a:cubicBezTo>
                  <a:cubicBezTo>
                    <a:pt x="351231" y="194132"/>
                    <a:pt x="337414" y="164020"/>
                    <a:pt x="318071" y="162065"/>
                  </a:cubicBezTo>
                  <a:cubicBezTo>
                    <a:pt x="268999" y="157061"/>
                    <a:pt x="207518" y="168059"/>
                    <a:pt x="207518" y="168059"/>
                  </a:cubicBezTo>
                  <a:cubicBezTo>
                    <a:pt x="207518" y="168059"/>
                    <a:pt x="121641" y="184544"/>
                    <a:pt x="77673" y="206934"/>
                  </a:cubicBezTo>
                  <a:cubicBezTo>
                    <a:pt x="60338" y="215735"/>
                    <a:pt x="58319" y="248793"/>
                    <a:pt x="58522" y="250355"/>
                  </a:cubicBezTo>
                  <a:cubicBezTo>
                    <a:pt x="62852" y="281457"/>
                    <a:pt x="77508" y="387109"/>
                    <a:pt x="82829" y="426288"/>
                  </a:cubicBezTo>
                  <a:cubicBezTo>
                    <a:pt x="92380" y="496557"/>
                    <a:pt x="82690" y="622884"/>
                    <a:pt x="80378" y="652780"/>
                  </a:cubicBezTo>
                  <a:cubicBezTo>
                    <a:pt x="76746" y="653974"/>
                    <a:pt x="74270" y="654520"/>
                    <a:pt x="71501" y="654063"/>
                  </a:cubicBezTo>
                  <a:cubicBezTo>
                    <a:pt x="69317" y="653732"/>
                    <a:pt x="63716" y="653250"/>
                    <a:pt x="60655" y="650697"/>
                  </a:cubicBezTo>
                  <a:cubicBezTo>
                    <a:pt x="56121" y="646951"/>
                    <a:pt x="54305" y="640740"/>
                    <a:pt x="54305" y="640740"/>
                  </a:cubicBezTo>
                  <a:lnTo>
                    <a:pt x="2997" y="236538"/>
                  </a:lnTo>
                  <a:cubicBezTo>
                    <a:pt x="2997" y="236538"/>
                    <a:pt x="0" y="221056"/>
                    <a:pt x="10058" y="204838"/>
                  </a:cubicBezTo>
                  <a:cubicBezTo>
                    <a:pt x="13106" y="199923"/>
                    <a:pt x="20726" y="192557"/>
                    <a:pt x="26251" y="189471"/>
                  </a:cubicBezTo>
                  <a:cubicBezTo>
                    <a:pt x="32347" y="186055"/>
                    <a:pt x="52768" y="180759"/>
                    <a:pt x="52768" y="180759"/>
                  </a:cubicBezTo>
                  <a:cubicBezTo>
                    <a:pt x="52705" y="180581"/>
                    <a:pt x="52629" y="180365"/>
                    <a:pt x="52591" y="180137"/>
                  </a:cubicBezTo>
                  <a:cubicBezTo>
                    <a:pt x="52070" y="177355"/>
                    <a:pt x="55182" y="174434"/>
                    <a:pt x="59538" y="173622"/>
                  </a:cubicBezTo>
                  <a:cubicBezTo>
                    <a:pt x="63259" y="172936"/>
                    <a:pt x="66675" y="173990"/>
                    <a:pt x="67932" y="176060"/>
                  </a:cubicBezTo>
                  <a:lnTo>
                    <a:pt x="87414" y="170002"/>
                  </a:lnTo>
                  <a:cubicBezTo>
                    <a:pt x="87351" y="169812"/>
                    <a:pt x="87262" y="169596"/>
                    <a:pt x="87236" y="169405"/>
                  </a:cubicBezTo>
                  <a:cubicBezTo>
                    <a:pt x="86703" y="166548"/>
                    <a:pt x="89814" y="163563"/>
                    <a:pt x="94158" y="162763"/>
                  </a:cubicBezTo>
                  <a:cubicBezTo>
                    <a:pt x="97904" y="162052"/>
                    <a:pt x="101333" y="163182"/>
                    <a:pt x="102591" y="165291"/>
                  </a:cubicBezTo>
                  <a:cubicBezTo>
                    <a:pt x="102591" y="165291"/>
                    <a:pt x="129311" y="157137"/>
                    <a:pt x="137579" y="152933"/>
                  </a:cubicBezTo>
                  <a:cubicBezTo>
                    <a:pt x="141872" y="150762"/>
                    <a:pt x="145517" y="147472"/>
                    <a:pt x="150381" y="138608"/>
                  </a:cubicBezTo>
                  <a:cubicBezTo>
                    <a:pt x="154584" y="130975"/>
                    <a:pt x="152679" y="121818"/>
                    <a:pt x="152679" y="121818"/>
                  </a:cubicBezTo>
                  <a:lnTo>
                    <a:pt x="141897" y="8039"/>
                  </a:lnTo>
                  <a:cubicBezTo>
                    <a:pt x="141897" y="8039"/>
                    <a:pt x="143421" y="7188"/>
                    <a:pt x="144615" y="8331"/>
                  </a:cubicBezTo>
                  <a:cubicBezTo>
                    <a:pt x="148374" y="11951"/>
                    <a:pt x="156312" y="20930"/>
                    <a:pt x="164008" y="19266"/>
                  </a:cubicBezTo>
                  <a:cubicBezTo>
                    <a:pt x="170117" y="17958"/>
                    <a:pt x="173787" y="6858"/>
                    <a:pt x="175920" y="1956"/>
                  </a:cubicBezTo>
                  <a:cubicBezTo>
                    <a:pt x="176771" y="0"/>
                    <a:pt x="178143" y="1016"/>
                    <a:pt x="178143" y="1016"/>
                  </a:cubicBezTo>
                  <a:close/>
                </a:path>
              </a:pathLst>
            </a:custGeom>
            <a:ln w="0" cap="flat">
              <a:miter lim="127000"/>
            </a:ln>
          </p:spPr>
          <p:style>
            <a:lnRef idx="0">
              <a:srgbClr val="000000">
                <a:alpha val="0"/>
              </a:srgbClr>
            </a:lnRef>
            <a:fillRef idx="1">
              <a:srgbClr val="B72D2D"/>
            </a:fillRef>
            <a:effectRef idx="0">
              <a:scrgbClr r="0" g="0" b="0"/>
            </a:effectRef>
            <a:fontRef idx="none"/>
          </p:style>
          <p:txBody>
            <a:bodyPr/>
            <a:lstStyle/>
            <a:p>
              <a:endParaRPr lang="fr-CA"/>
            </a:p>
          </p:txBody>
        </p:sp>
        <p:sp>
          <p:nvSpPr>
            <p:cNvPr id="70" name="Shape 277">
              <a:extLst>
                <a:ext uri="{FF2B5EF4-FFF2-40B4-BE49-F238E27FC236}">
                  <a16:creationId xmlns:a16="http://schemas.microsoft.com/office/drawing/2014/main" id="{EB961DA7-39F4-469C-AE84-9ADD5A340277}"/>
                </a:ext>
              </a:extLst>
            </p:cNvPr>
            <p:cNvSpPr/>
            <p:nvPr/>
          </p:nvSpPr>
          <p:spPr>
            <a:xfrm>
              <a:off x="2802876" y="2340558"/>
              <a:ext cx="420179" cy="494699"/>
            </a:xfrm>
            <a:custGeom>
              <a:avLst/>
              <a:gdLst/>
              <a:ahLst/>
              <a:cxnLst/>
              <a:rect l="0" t="0" r="0" b="0"/>
              <a:pathLst>
                <a:path w="420179" h="494699">
                  <a:moveTo>
                    <a:pt x="221360" y="307"/>
                  </a:moveTo>
                  <a:cubicBezTo>
                    <a:pt x="235022" y="0"/>
                    <a:pt x="248755" y="266"/>
                    <a:pt x="261086" y="1520"/>
                  </a:cubicBezTo>
                  <a:cubicBezTo>
                    <a:pt x="280543" y="3514"/>
                    <a:pt x="294424" y="33753"/>
                    <a:pt x="294780" y="35302"/>
                  </a:cubicBezTo>
                  <a:cubicBezTo>
                    <a:pt x="302019" y="66023"/>
                    <a:pt x="326568" y="170379"/>
                    <a:pt x="335775" y="209038"/>
                  </a:cubicBezTo>
                  <a:cubicBezTo>
                    <a:pt x="352717" y="280057"/>
                    <a:pt x="408940" y="399119"/>
                    <a:pt x="420179" y="422563"/>
                  </a:cubicBezTo>
                  <a:cubicBezTo>
                    <a:pt x="409105" y="426297"/>
                    <a:pt x="387032" y="420366"/>
                    <a:pt x="376631" y="422678"/>
                  </a:cubicBezTo>
                  <a:cubicBezTo>
                    <a:pt x="363893" y="425522"/>
                    <a:pt x="341503" y="440572"/>
                    <a:pt x="328828" y="443620"/>
                  </a:cubicBezTo>
                  <a:cubicBezTo>
                    <a:pt x="315023" y="446896"/>
                    <a:pt x="286055" y="443975"/>
                    <a:pt x="272174" y="446795"/>
                  </a:cubicBezTo>
                  <a:cubicBezTo>
                    <a:pt x="258420" y="449614"/>
                    <a:pt x="220802" y="464105"/>
                    <a:pt x="220802" y="464105"/>
                  </a:cubicBezTo>
                  <a:cubicBezTo>
                    <a:pt x="220802" y="464105"/>
                    <a:pt x="217754" y="464486"/>
                    <a:pt x="217310" y="464549"/>
                  </a:cubicBezTo>
                  <a:cubicBezTo>
                    <a:pt x="201168" y="466188"/>
                    <a:pt x="176505" y="463063"/>
                    <a:pt x="162674" y="465413"/>
                  </a:cubicBezTo>
                  <a:cubicBezTo>
                    <a:pt x="148692" y="467775"/>
                    <a:pt x="122745" y="480970"/>
                    <a:pt x="108674" y="482888"/>
                  </a:cubicBezTo>
                  <a:cubicBezTo>
                    <a:pt x="95758" y="484628"/>
                    <a:pt x="69443" y="478646"/>
                    <a:pt x="56528" y="480602"/>
                  </a:cubicBezTo>
                  <a:cubicBezTo>
                    <a:pt x="47980" y="481885"/>
                    <a:pt x="34214" y="491029"/>
                    <a:pt x="23089" y="494699"/>
                  </a:cubicBezTo>
                  <a:cubicBezTo>
                    <a:pt x="25400" y="464638"/>
                    <a:pt x="34226" y="337740"/>
                    <a:pt x="24638" y="267103"/>
                  </a:cubicBezTo>
                  <a:cubicBezTo>
                    <a:pt x="19291" y="227720"/>
                    <a:pt x="4559" y="121535"/>
                    <a:pt x="228" y="90268"/>
                  </a:cubicBezTo>
                  <a:cubicBezTo>
                    <a:pt x="0" y="88693"/>
                    <a:pt x="2057" y="55482"/>
                    <a:pt x="19444" y="46630"/>
                  </a:cubicBezTo>
                  <a:cubicBezTo>
                    <a:pt x="63652" y="24126"/>
                    <a:pt x="140017" y="7299"/>
                    <a:pt x="140017" y="7299"/>
                  </a:cubicBezTo>
                  <a:cubicBezTo>
                    <a:pt x="140017" y="7299"/>
                    <a:pt x="180373" y="1226"/>
                    <a:pt x="221360" y="307"/>
                  </a:cubicBez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71" name="Shape 278">
              <a:extLst>
                <a:ext uri="{FF2B5EF4-FFF2-40B4-BE49-F238E27FC236}">
                  <a16:creationId xmlns:a16="http://schemas.microsoft.com/office/drawing/2014/main" id="{EE47766A-931D-47E4-9B4F-B82CD4A7223E}"/>
                </a:ext>
              </a:extLst>
            </p:cNvPr>
            <p:cNvSpPr/>
            <p:nvPr/>
          </p:nvSpPr>
          <p:spPr>
            <a:xfrm>
              <a:off x="2726920" y="2651481"/>
              <a:ext cx="635572" cy="260896"/>
            </a:xfrm>
            <a:custGeom>
              <a:avLst/>
              <a:gdLst/>
              <a:ahLst/>
              <a:cxnLst/>
              <a:rect l="0" t="0" r="0" b="0"/>
              <a:pathLst>
                <a:path w="635572" h="260896">
                  <a:moveTo>
                    <a:pt x="450166" y="12617"/>
                  </a:moveTo>
                  <a:cubicBezTo>
                    <a:pt x="462677" y="13526"/>
                    <a:pt x="473532" y="19285"/>
                    <a:pt x="474155" y="27800"/>
                  </a:cubicBezTo>
                  <a:cubicBezTo>
                    <a:pt x="501028" y="17958"/>
                    <a:pt x="611352" y="0"/>
                    <a:pt x="623468" y="33045"/>
                  </a:cubicBezTo>
                  <a:cubicBezTo>
                    <a:pt x="635572" y="66066"/>
                    <a:pt x="626770" y="144234"/>
                    <a:pt x="626770" y="144234"/>
                  </a:cubicBezTo>
                  <a:lnTo>
                    <a:pt x="88989" y="260896"/>
                  </a:lnTo>
                  <a:lnTo>
                    <a:pt x="0" y="179095"/>
                  </a:lnTo>
                  <a:cubicBezTo>
                    <a:pt x="62243" y="117196"/>
                    <a:pt x="178740" y="71120"/>
                    <a:pt x="209207" y="87440"/>
                  </a:cubicBezTo>
                  <a:cubicBezTo>
                    <a:pt x="251435" y="54013"/>
                    <a:pt x="385331" y="10401"/>
                    <a:pt x="416243" y="26543"/>
                  </a:cubicBezTo>
                  <a:cubicBezTo>
                    <a:pt x="423488" y="15653"/>
                    <a:pt x="437655" y="11710"/>
                    <a:pt x="450166" y="12617"/>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fr-CA"/>
            </a:p>
          </p:txBody>
        </p:sp>
        <p:sp>
          <p:nvSpPr>
            <p:cNvPr id="72" name="Shape 280">
              <a:extLst>
                <a:ext uri="{FF2B5EF4-FFF2-40B4-BE49-F238E27FC236}">
                  <a16:creationId xmlns:a16="http://schemas.microsoft.com/office/drawing/2014/main" id="{0672A32A-7521-43F5-9AB4-8886DF390FE7}"/>
                </a:ext>
              </a:extLst>
            </p:cNvPr>
            <p:cNvSpPr/>
            <p:nvPr/>
          </p:nvSpPr>
          <p:spPr>
            <a:xfrm>
              <a:off x="5412362" y="1591052"/>
              <a:ext cx="49276" cy="459651"/>
            </a:xfrm>
            <a:custGeom>
              <a:avLst/>
              <a:gdLst/>
              <a:ahLst/>
              <a:cxnLst/>
              <a:rect l="0" t="0" r="0" b="0"/>
              <a:pathLst>
                <a:path w="49276" h="459651">
                  <a:moveTo>
                    <a:pt x="32385" y="0"/>
                  </a:moveTo>
                  <a:lnTo>
                    <a:pt x="49276" y="1181"/>
                  </a:lnTo>
                  <a:lnTo>
                    <a:pt x="16929" y="459651"/>
                  </a:lnTo>
                  <a:cubicBezTo>
                    <a:pt x="10490" y="459473"/>
                    <a:pt x="4750" y="459296"/>
                    <a:pt x="0" y="459156"/>
                  </a:cubicBezTo>
                  <a:lnTo>
                    <a:pt x="32385" y="0"/>
                  </a:lnTo>
                  <a:close/>
                </a:path>
              </a:pathLst>
            </a:custGeom>
            <a:ln w="0" cap="flat">
              <a:miter lim="127000"/>
            </a:ln>
          </p:spPr>
          <p:style>
            <a:lnRef idx="0">
              <a:srgbClr val="000000">
                <a:alpha val="0"/>
              </a:srgbClr>
            </a:lnRef>
            <a:fillRef idx="1">
              <a:srgbClr val="857C76"/>
            </a:fillRef>
            <a:effectRef idx="0">
              <a:scrgbClr r="0" g="0" b="0"/>
            </a:effectRef>
            <a:fontRef idx="none"/>
          </p:style>
          <p:txBody>
            <a:bodyPr/>
            <a:lstStyle/>
            <a:p>
              <a:endParaRPr lang="fr-CA"/>
            </a:p>
          </p:txBody>
        </p:sp>
        <p:sp>
          <p:nvSpPr>
            <p:cNvPr id="73" name="Shape 281">
              <a:extLst>
                <a:ext uri="{FF2B5EF4-FFF2-40B4-BE49-F238E27FC236}">
                  <a16:creationId xmlns:a16="http://schemas.microsoft.com/office/drawing/2014/main" id="{0180CB1F-6C1B-4921-B166-59CEDC657C38}"/>
                </a:ext>
              </a:extLst>
            </p:cNvPr>
            <p:cNvSpPr/>
            <p:nvPr/>
          </p:nvSpPr>
          <p:spPr>
            <a:xfrm>
              <a:off x="5390952" y="1590222"/>
              <a:ext cx="84252" cy="649821"/>
            </a:xfrm>
            <a:custGeom>
              <a:avLst/>
              <a:gdLst/>
              <a:ahLst/>
              <a:cxnLst/>
              <a:rect l="0" t="0" r="0" b="0"/>
              <a:pathLst>
                <a:path w="84252" h="649821">
                  <a:moveTo>
                    <a:pt x="40005" y="0"/>
                  </a:moveTo>
                  <a:lnTo>
                    <a:pt x="54686" y="1029"/>
                  </a:lnTo>
                  <a:lnTo>
                    <a:pt x="23775" y="439268"/>
                  </a:lnTo>
                  <a:cubicBezTo>
                    <a:pt x="27940" y="439369"/>
                    <a:pt x="32994" y="439496"/>
                    <a:pt x="38672" y="439623"/>
                  </a:cubicBezTo>
                  <a:lnTo>
                    <a:pt x="69545" y="2070"/>
                  </a:lnTo>
                  <a:lnTo>
                    <a:pt x="84252" y="3099"/>
                  </a:lnTo>
                  <a:lnTo>
                    <a:pt x="48501" y="439826"/>
                  </a:lnTo>
                  <a:lnTo>
                    <a:pt x="33998" y="629044"/>
                  </a:lnTo>
                  <a:cubicBezTo>
                    <a:pt x="33998" y="629044"/>
                    <a:pt x="28372" y="649821"/>
                    <a:pt x="15049" y="648894"/>
                  </a:cubicBezTo>
                  <a:cubicBezTo>
                    <a:pt x="2578" y="648018"/>
                    <a:pt x="0" y="624370"/>
                    <a:pt x="0" y="624370"/>
                  </a:cubicBezTo>
                  <a:lnTo>
                    <a:pt x="12179" y="438988"/>
                  </a:lnTo>
                  <a:lnTo>
                    <a:pt x="40005" y="0"/>
                  </a:lnTo>
                  <a:close/>
                </a:path>
              </a:pathLst>
            </a:custGeom>
            <a:ln w="0" cap="flat">
              <a:miter lim="127000"/>
            </a:ln>
          </p:spPr>
          <p:style>
            <a:lnRef idx="0">
              <a:srgbClr val="000000">
                <a:alpha val="0"/>
              </a:srgbClr>
            </a:lnRef>
            <a:fillRef idx="1">
              <a:srgbClr val="6B635D"/>
            </a:fillRef>
            <a:effectRef idx="0">
              <a:scrgbClr r="0" g="0" b="0"/>
            </a:effectRef>
            <a:fontRef idx="none"/>
          </p:style>
          <p:txBody>
            <a:bodyPr/>
            <a:lstStyle/>
            <a:p>
              <a:endParaRPr lang="fr-CA"/>
            </a:p>
          </p:txBody>
        </p:sp>
        <p:sp>
          <p:nvSpPr>
            <p:cNvPr id="74" name="Shape 282">
              <a:extLst>
                <a:ext uri="{FF2B5EF4-FFF2-40B4-BE49-F238E27FC236}">
                  <a16:creationId xmlns:a16="http://schemas.microsoft.com/office/drawing/2014/main" id="{0B99AA7A-D404-4489-8F13-AE7E70940192}"/>
                </a:ext>
              </a:extLst>
            </p:cNvPr>
            <p:cNvSpPr/>
            <p:nvPr/>
          </p:nvSpPr>
          <p:spPr>
            <a:xfrm>
              <a:off x="5444334" y="1138822"/>
              <a:ext cx="48565" cy="454647"/>
            </a:xfrm>
            <a:custGeom>
              <a:avLst/>
              <a:gdLst/>
              <a:ahLst/>
              <a:cxnLst/>
              <a:rect l="0" t="0" r="0" b="0"/>
              <a:pathLst>
                <a:path w="48565" h="454647">
                  <a:moveTo>
                    <a:pt x="31776" y="0"/>
                  </a:moveTo>
                  <a:lnTo>
                    <a:pt x="48565" y="1168"/>
                  </a:lnTo>
                  <a:lnTo>
                    <a:pt x="16802" y="454647"/>
                  </a:lnTo>
                  <a:lnTo>
                    <a:pt x="0" y="453479"/>
                  </a:lnTo>
                  <a:lnTo>
                    <a:pt x="31776" y="0"/>
                  </a:lnTo>
                  <a:close/>
                </a:path>
              </a:pathLst>
            </a:custGeom>
            <a:ln w="0" cap="flat">
              <a:miter lim="127000"/>
            </a:ln>
          </p:spPr>
          <p:style>
            <a:lnRef idx="0">
              <a:srgbClr val="000000">
                <a:alpha val="0"/>
              </a:srgbClr>
            </a:lnRef>
            <a:fillRef idx="1">
              <a:srgbClr val="3E3833"/>
            </a:fillRef>
            <a:effectRef idx="0">
              <a:scrgbClr r="0" g="0" b="0"/>
            </a:effectRef>
            <a:fontRef idx="none"/>
          </p:style>
          <p:txBody>
            <a:bodyPr/>
            <a:lstStyle/>
            <a:p>
              <a:endParaRPr lang="fr-CA"/>
            </a:p>
          </p:txBody>
        </p:sp>
        <p:sp>
          <p:nvSpPr>
            <p:cNvPr id="75" name="Shape 283">
              <a:extLst>
                <a:ext uri="{FF2B5EF4-FFF2-40B4-BE49-F238E27FC236}">
                  <a16:creationId xmlns:a16="http://schemas.microsoft.com/office/drawing/2014/main" id="{F652933F-8253-401A-914E-642468267072}"/>
                </a:ext>
              </a:extLst>
            </p:cNvPr>
            <p:cNvSpPr/>
            <p:nvPr/>
          </p:nvSpPr>
          <p:spPr>
            <a:xfrm>
              <a:off x="5426508" y="1137413"/>
              <a:ext cx="85167" cy="457594"/>
            </a:xfrm>
            <a:custGeom>
              <a:avLst/>
              <a:gdLst/>
              <a:ahLst/>
              <a:cxnLst/>
              <a:rect l="0" t="0" r="0" b="0"/>
              <a:pathLst>
                <a:path w="85167" h="457594">
                  <a:moveTo>
                    <a:pt x="31776" y="0"/>
                  </a:moveTo>
                  <a:lnTo>
                    <a:pt x="85167" y="3874"/>
                  </a:lnTo>
                  <a:lnTo>
                    <a:pt x="53378" y="457594"/>
                  </a:lnTo>
                  <a:lnTo>
                    <a:pt x="33986" y="455955"/>
                  </a:lnTo>
                  <a:lnTo>
                    <a:pt x="61608" y="61697"/>
                  </a:lnTo>
                  <a:lnTo>
                    <a:pt x="46749" y="60655"/>
                  </a:lnTo>
                  <a:lnTo>
                    <a:pt x="19152" y="454927"/>
                  </a:lnTo>
                  <a:lnTo>
                    <a:pt x="0" y="453580"/>
                  </a:lnTo>
                  <a:lnTo>
                    <a:pt x="31776" y="0"/>
                  </a:ln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76" name="Shape 284">
              <a:extLst>
                <a:ext uri="{FF2B5EF4-FFF2-40B4-BE49-F238E27FC236}">
                  <a16:creationId xmlns:a16="http://schemas.microsoft.com/office/drawing/2014/main" id="{466B7DF1-A161-4DFC-9929-9B8637CF5E8A}"/>
                </a:ext>
              </a:extLst>
            </p:cNvPr>
            <p:cNvSpPr/>
            <p:nvPr/>
          </p:nvSpPr>
          <p:spPr>
            <a:xfrm>
              <a:off x="5378977" y="906814"/>
              <a:ext cx="112527" cy="243942"/>
            </a:xfrm>
            <a:custGeom>
              <a:avLst/>
              <a:gdLst/>
              <a:ahLst/>
              <a:cxnLst/>
              <a:rect l="0" t="0" r="0" b="0"/>
              <a:pathLst>
                <a:path w="112527" h="243942">
                  <a:moveTo>
                    <a:pt x="11113" y="0"/>
                  </a:moveTo>
                  <a:lnTo>
                    <a:pt x="107912" y="978"/>
                  </a:lnTo>
                  <a:lnTo>
                    <a:pt x="112527" y="1449"/>
                  </a:lnTo>
                  <a:lnTo>
                    <a:pt x="112527" y="52279"/>
                  </a:lnTo>
                  <a:lnTo>
                    <a:pt x="34480" y="47206"/>
                  </a:lnTo>
                  <a:cubicBezTo>
                    <a:pt x="34480" y="47206"/>
                    <a:pt x="23673" y="43548"/>
                    <a:pt x="22542" y="60541"/>
                  </a:cubicBezTo>
                  <a:cubicBezTo>
                    <a:pt x="22301" y="63970"/>
                    <a:pt x="20460" y="95555"/>
                    <a:pt x="21565" y="107442"/>
                  </a:cubicBezTo>
                  <a:cubicBezTo>
                    <a:pt x="24041" y="133896"/>
                    <a:pt x="47104" y="179997"/>
                    <a:pt x="94552" y="183312"/>
                  </a:cubicBezTo>
                  <a:lnTo>
                    <a:pt x="112527" y="182308"/>
                  </a:lnTo>
                  <a:lnTo>
                    <a:pt x="112527" y="242843"/>
                  </a:lnTo>
                  <a:lnTo>
                    <a:pt x="98946" y="243942"/>
                  </a:lnTo>
                  <a:cubicBezTo>
                    <a:pt x="28689" y="239014"/>
                    <a:pt x="0" y="142037"/>
                    <a:pt x="2946" y="46990"/>
                  </a:cubicBezTo>
                  <a:lnTo>
                    <a:pt x="2667" y="46977"/>
                  </a:lnTo>
                  <a:lnTo>
                    <a:pt x="2997" y="45174"/>
                  </a:lnTo>
                  <a:cubicBezTo>
                    <a:pt x="3175" y="40170"/>
                    <a:pt x="3429" y="35192"/>
                    <a:pt x="3785" y="30226"/>
                  </a:cubicBezTo>
                  <a:cubicBezTo>
                    <a:pt x="4750" y="16370"/>
                    <a:pt x="9195" y="10389"/>
                    <a:pt x="11113" y="0"/>
                  </a:cubicBez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77" name="Shape 285">
              <a:extLst>
                <a:ext uri="{FF2B5EF4-FFF2-40B4-BE49-F238E27FC236}">
                  <a16:creationId xmlns:a16="http://schemas.microsoft.com/office/drawing/2014/main" id="{8EBDE189-E313-4358-B9F6-4CDF04416222}"/>
                </a:ext>
              </a:extLst>
            </p:cNvPr>
            <p:cNvSpPr/>
            <p:nvPr/>
          </p:nvSpPr>
          <p:spPr>
            <a:xfrm>
              <a:off x="5491505" y="908263"/>
              <a:ext cx="113101" cy="241394"/>
            </a:xfrm>
            <a:custGeom>
              <a:avLst/>
              <a:gdLst/>
              <a:ahLst/>
              <a:cxnLst/>
              <a:rect l="0" t="0" r="0" b="0"/>
              <a:pathLst>
                <a:path w="113101" h="241394">
                  <a:moveTo>
                    <a:pt x="0" y="0"/>
                  </a:moveTo>
                  <a:lnTo>
                    <a:pt x="107068" y="10921"/>
                  </a:lnTo>
                  <a:lnTo>
                    <a:pt x="107259" y="13169"/>
                  </a:lnTo>
                  <a:cubicBezTo>
                    <a:pt x="108402" y="24142"/>
                    <a:pt x="113101" y="32740"/>
                    <a:pt x="112009" y="48310"/>
                  </a:cubicBezTo>
                  <a:cubicBezTo>
                    <a:pt x="111742" y="52234"/>
                    <a:pt x="111412" y="56158"/>
                    <a:pt x="111056" y="60095"/>
                  </a:cubicBezTo>
                  <a:lnTo>
                    <a:pt x="111132" y="60984"/>
                  </a:lnTo>
                  <a:lnTo>
                    <a:pt x="110967" y="60984"/>
                  </a:lnTo>
                  <a:cubicBezTo>
                    <a:pt x="103089" y="144673"/>
                    <a:pt x="74995" y="225172"/>
                    <a:pt x="14409" y="240228"/>
                  </a:cubicBezTo>
                  <a:lnTo>
                    <a:pt x="0" y="241394"/>
                  </a:lnTo>
                  <a:lnTo>
                    <a:pt x="0" y="180859"/>
                  </a:lnTo>
                  <a:lnTo>
                    <a:pt x="22005" y="179629"/>
                  </a:lnTo>
                  <a:cubicBezTo>
                    <a:pt x="58822" y="171893"/>
                    <a:pt x="84951" y="146840"/>
                    <a:pt x="89657" y="97205"/>
                  </a:cubicBezTo>
                  <a:cubicBezTo>
                    <a:pt x="89657" y="97205"/>
                    <a:pt x="92260" y="74218"/>
                    <a:pt x="90939" y="67703"/>
                  </a:cubicBezTo>
                  <a:cubicBezTo>
                    <a:pt x="90101" y="63575"/>
                    <a:pt x="85504" y="56387"/>
                    <a:pt x="85504" y="56387"/>
                  </a:cubicBezTo>
                  <a:lnTo>
                    <a:pt x="0" y="50830"/>
                  </a:lnTo>
                  <a:lnTo>
                    <a:pt x="0" y="0"/>
                  </a:lnTo>
                  <a:close/>
                </a:path>
              </a:pathLst>
            </a:custGeom>
            <a:ln w="0" cap="flat">
              <a:miter lim="127000"/>
            </a:ln>
          </p:spPr>
          <p:style>
            <a:lnRef idx="0">
              <a:srgbClr val="000000">
                <a:alpha val="0"/>
              </a:srgbClr>
            </a:lnRef>
            <a:fillRef idx="1">
              <a:srgbClr val="22201C"/>
            </a:fillRef>
            <a:effectRef idx="0">
              <a:scrgbClr r="0" g="0" b="0"/>
            </a:effectRef>
            <a:fontRef idx="none"/>
          </p:style>
          <p:txBody>
            <a:bodyPr/>
            <a:lstStyle/>
            <a:p>
              <a:endParaRPr lang="fr-CA"/>
            </a:p>
          </p:txBody>
        </p:sp>
        <p:sp>
          <p:nvSpPr>
            <p:cNvPr id="78" name="Shape 286">
              <a:extLst>
                <a:ext uri="{FF2B5EF4-FFF2-40B4-BE49-F238E27FC236}">
                  <a16:creationId xmlns:a16="http://schemas.microsoft.com/office/drawing/2014/main" id="{CD01FA5A-64CF-40D2-BDAB-3EB2AFEF72A8}"/>
                </a:ext>
              </a:extLst>
            </p:cNvPr>
            <p:cNvSpPr/>
            <p:nvPr/>
          </p:nvSpPr>
          <p:spPr>
            <a:xfrm>
              <a:off x="5150545" y="2148996"/>
              <a:ext cx="447637" cy="639077"/>
            </a:xfrm>
            <a:custGeom>
              <a:avLst/>
              <a:gdLst/>
              <a:ahLst/>
              <a:cxnLst/>
              <a:rect l="0" t="0" r="0" b="0"/>
              <a:pathLst>
                <a:path w="447637" h="639077">
                  <a:moveTo>
                    <a:pt x="244018" y="432"/>
                  </a:moveTo>
                  <a:cubicBezTo>
                    <a:pt x="244018" y="432"/>
                    <a:pt x="245707" y="0"/>
                    <a:pt x="246583" y="1410"/>
                  </a:cubicBezTo>
                  <a:cubicBezTo>
                    <a:pt x="249313" y="5855"/>
                    <a:pt x="254736" y="16535"/>
                    <a:pt x="262598" y="16853"/>
                  </a:cubicBezTo>
                  <a:cubicBezTo>
                    <a:pt x="268859" y="17132"/>
                    <a:pt x="275196" y="7315"/>
                    <a:pt x="278473" y="3111"/>
                  </a:cubicBezTo>
                  <a:cubicBezTo>
                    <a:pt x="279794" y="1422"/>
                    <a:pt x="280860" y="2743"/>
                    <a:pt x="280860" y="2743"/>
                  </a:cubicBezTo>
                  <a:lnTo>
                    <a:pt x="284607" y="119164"/>
                  </a:lnTo>
                  <a:cubicBezTo>
                    <a:pt x="284607" y="119164"/>
                    <a:pt x="283769" y="128473"/>
                    <a:pt x="288798" y="135585"/>
                  </a:cubicBezTo>
                  <a:cubicBezTo>
                    <a:pt x="294653" y="143827"/>
                    <a:pt x="298653" y="146685"/>
                    <a:pt x="303162" y="148361"/>
                  </a:cubicBezTo>
                  <a:cubicBezTo>
                    <a:pt x="311861" y="151600"/>
                    <a:pt x="339331" y="156642"/>
                    <a:pt x="339331" y="156642"/>
                  </a:cubicBezTo>
                  <a:cubicBezTo>
                    <a:pt x="340335" y="154381"/>
                    <a:pt x="343624" y="152883"/>
                    <a:pt x="347421" y="153149"/>
                  </a:cubicBezTo>
                  <a:cubicBezTo>
                    <a:pt x="351828" y="153454"/>
                    <a:pt x="355244" y="156045"/>
                    <a:pt x="355067" y="158941"/>
                  </a:cubicBezTo>
                  <a:cubicBezTo>
                    <a:pt x="355028" y="159156"/>
                    <a:pt x="355003" y="159372"/>
                    <a:pt x="354952" y="159588"/>
                  </a:cubicBezTo>
                  <a:lnTo>
                    <a:pt x="375005" y="163360"/>
                  </a:lnTo>
                  <a:cubicBezTo>
                    <a:pt x="376009" y="161163"/>
                    <a:pt x="379285" y="159715"/>
                    <a:pt x="383057" y="159982"/>
                  </a:cubicBezTo>
                  <a:cubicBezTo>
                    <a:pt x="387490" y="160299"/>
                    <a:pt x="390919" y="162839"/>
                    <a:pt x="390715" y="165671"/>
                  </a:cubicBezTo>
                  <a:cubicBezTo>
                    <a:pt x="390690" y="165900"/>
                    <a:pt x="390639" y="166103"/>
                    <a:pt x="390601" y="166307"/>
                  </a:cubicBezTo>
                  <a:cubicBezTo>
                    <a:pt x="390601" y="166307"/>
                    <a:pt x="411480" y="169227"/>
                    <a:pt x="417919" y="171920"/>
                  </a:cubicBezTo>
                  <a:cubicBezTo>
                    <a:pt x="423773" y="174346"/>
                    <a:pt x="432181" y="180810"/>
                    <a:pt x="435775" y="185344"/>
                  </a:cubicBezTo>
                  <a:cubicBezTo>
                    <a:pt x="447637" y="200292"/>
                    <a:pt x="446431" y="216014"/>
                    <a:pt x="446431" y="216014"/>
                  </a:cubicBezTo>
                  <a:lnTo>
                    <a:pt x="441642" y="623443"/>
                  </a:lnTo>
                  <a:cubicBezTo>
                    <a:pt x="441642" y="623443"/>
                    <a:pt x="440271" y="629259"/>
                    <a:pt x="436588" y="633247"/>
                  </a:cubicBezTo>
                  <a:cubicBezTo>
                    <a:pt x="433591" y="636486"/>
                    <a:pt x="428447" y="637997"/>
                    <a:pt x="426110" y="638658"/>
                  </a:cubicBezTo>
                  <a:cubicBezTo>
                    <a:pt x="425285" y="638886"/>
                    <a:pt x="424421" y="639026"/>
                    <a:pt x="423520" y="639077"/>
                  </a:cubicBezTo>
                  <a:cubicBezTo>
                    <a:pt x="418528" y="613677"/>
                    <a:pt x="394233" y="484962"/>
                    <a:pt x="395706" y="412356"/>
                  </a:cubicBezTo>
                  <a:cubicBezTo>
                    <a:pt x="396507" y="372821"/>
                    <a:pt x="399009" y="266192"/>
                    <a:pt x="399745" y="234797"/>
                  </a:cubicBezTo>
                  <a:cubicBezTo>
                    <a:pt x="399771" y="233210"/>
                    <a:pt x="393979" y="200622"/>
                    <a:pt x="375767" y="193853"/>
                  </a:cubicBezTo>
                  <a:cubicBezTo>
                    <a:pt x="329514" y="176631"/>
                    <a:pt x="267259" y="171818"/>
                    <a:pt x="267259" y="171818"/>
                  </a:cubicBezTo>
                  <a:cubicBezTo>
                    <a:pt x="267259" y="171818"/>
                    <a:pt x="179997" y="166167"/>
                    <a:pt x="131800" y="176746"/>
                  </a:cubicBezTo>
                  <a:cubicBezTo>
                    <a:pt x="112827" y="180924"/>
                    <a:pt x="102527" y="212395"/>
                    <a:pt x="102362" y="213957"/>
                  </a:cubicBezTo>
                  <a:cubicBezTo>
                    <a:pt x="98717" y="245161"/>
                    <a:pt x="86296" y="351091"/>
                    <a:pt x="81585" y="390360"/>
                  </a:cubicBezTo>
                  <a:cubicBezTo>
                    <a:pt x="73127" y="460756"/>
                    <a:pt x="31979" y="580593"/>
                    <a:pt x="22225" y="608952"/>
                  </a:cubicBezTo>
                  <a:cubicBezTo>
                    <a:pt x="18390" y="609168"/>
                    <a:pt x="15875" y="609079"/>
                    <a:pt x="13284" y="607949"/>
                  </a:cubicBezTo>
                  <a:cubicBezTo>
                    <a:pt x="11278" y="607060"/>
                    <a:pt x="5969" y="605206"/>
                    <a:pt x="3645" y="601967"/>
                  </a:cubicBezTo>
                  <a:cubicBezTo>
                    <a:pt x="203" y="597179"/>
                    <a:pt x="0" y="590728"/>
                    <a:pt x="0" y="590728"/>
                  </a:cubicBezTo>
                  <a:lnTo>
                    <a:pt x="52070" y="186601"/>
                  </a:lnTo>
                  <a:cubicBezTo>
                    <a:pt x="52070" y="186601"/>
                    <a:pt x="53086" y="170866"/>
                    <a:pt x="66904" y="157721"/>
                  </a:cubicBezTo>
                  <a:cubicBezTo>
                    <a:pt x="71095" y="153733"/>
                    <a:pt x="80315" y="148501"/>
                    <a:pt x="86449" y="146914"/>
                  </a:cubicBezTo>
                  <a:cubicBezTo>
                    <a:pt x="93192" y="145148"/>
                    <a:pt x="114287" y="145174"/>
                    <a:pt x="114287" y="145174"/>
                  </a:cubicBezTo>
                  <a:cubicBezTo>
                    <a:pt x="114262" y="144958"/>
                    <a:pt x="114249" y="144742"/>
                    <a:pt x="114262" y="144526"/>
                  </a:cubicBezTo>
                  <a:cubicBezTo>
                    <a:pt x="114465" y="141694"/>
                    <a:pt x="118211" y="139649"/>
                    <a:pt x="122631" y="139967"/>
                  </a:cubicBezTo>
                  <a:cubicBezTo>
                    <a:pt x="126428" y="140233"/>
                    <a:pt x="129451" y="142113"/>
                    <a:pt x="130149" y="144437"/>
                  </a:cubicBezTo>
                  <a:lnTo>
                    <a:pt x="150533" y="143485"/>
                  </a:lnTo>
                  <a:cubicBezTo>
                    <a:pt x="150507" y="143269"/>
                    <a:pt x="150507" y="143053"/>
                    <a:pt x="150507" y="142850"/>
                  </a:cubicBezTo>
                  <a:cubicBezTo>
                    <a:pt x="150711" y="139941"/>
                    <a:pt x="154470" y="137846"/>
                    <a:pt x="158890" y="138163"/>
                  </a:cubicBezTo>
                  <a:cubicBezTo>
                    <a:pt x="162687" y="138430"/>
                    <a:pt x="165735" y="140373"/>
                    <a:pt x="166395" y="142735"/>
                  </a:cubicBezTo>
                  <a:cubicBezTo>
                    <a:pt x="166395" y="142735"/>
                    <a:pt x="194310" y="141580"/>
                    <a:pt x="203378" y="139586"/>
                  </a:cubicBezTo>
                  <a:cubicBezTo>
                    <a:pt x="208064" y="138557"/>
                    <a:pt x="212420" y="136284"/>
                    <a:pt x="219380" y="128943"/>
                  </a:cubicBezTo>
                  <a:cubicBezTo>
                    <a:pt x="225361" y="122606"/>
                    <a:pt x="225806" y="113259"/>
                    <a:pt x="225806" y="113259"/>
                  </a:cubicBezTo>
                  <a:lnTo>
                    <a:pt x="244018" y="432"/>
                  </a:lnTo>
                  <a:close/>
                </a:path>
              </a:pathLst>
            </a:custGeom>
            <a:ln w="0" cap="flat">
              <a:miter lim="127000"/>
            </a:ln>
          </p:spPr>
          <p:style>
            <a:lnRef idx="0">
              <a:srgbClr val="000000">
                <a:alpha val="0"/>
              </a:srgbClr>
            </a:lnRef>
            <a:fillRef idx="1">
              <a:srgbClr val="B72D2D"/>
            </a:fillRef>
            <a:effectRef idx="0">
              <a:scrgbClr r="0" g="0" b="0"/>
            </a:effectRef>
            <a:fontRef idx="none"/>
          </p:style>
          <p:txBody>
            <a:bodyPr/>
            <a:lstStyle/>
            <a:p>
              <a:endParaRPr lang="fr-CA"/>
            </a:p>
          </p:txBody>
        </p:sp>
        <p:sp>
          <p:nvSpPr>
            <p:cNvPr id="79" name="Shape 287">
              <a:extLst>
                <a:ext uri="{FF2B5EF4-FFF2-40B4-BE49-F238E27FC236}">
                  <a16:creationId xmlns:a16="http://schemas.microsoft.com/office/drawing/2014/main" id="{A6846544-2902-4FD1-8E20-850D584B158C}"/>
                </a:ext>
              </a:extLst>
            </p:cNvPr>
            <p:cNvSpPr/>
            <p:nvPr/>
          </p:nvSpPr>
          <p:spPr>
            <a:xfrm>
              <a:off x="5171584" y="2315216"/>
              <a:ext cx="402476" cy="473649"/>
            </a:xfrm>
            <a:custGeom>
              <a:avLst/>
              <a:gdLst/>
              <a:ahLst/>
              <a:cxnLst/>
              <a:rect l="0" t="0" r="0" b="0"/>
              <a:pathLst>
                <a:path w="402476" h="473649">
                  <a:moveTo>
                    <a:pt x="208564" y="49"/>
                  </a:moveTo>
                  <a:cubicBezTo>
                    <a:pt x="224852" y="0"/>
                    <a:pt x="235839" y="409"/>
                    <a:pt x="235839" y="409"/>
                  </a:cubicBezTo>
                  <a:cubicBezTo>
                    <a:pt x="235839" y="409"/>
                    <a:pt x="308001" y="8029"/>
                    <a:pt x="354483" y="25314"/>
                  </a:cubicBezTo>
                  <a:cubicBezTo>
                    <a:pt x="372796" y="32121"/>
                    <a:pt x="378625" y="64887"/>
                    <a:pt x="378587" y="66474"/>
                  </a:cubicBezTo>
                  <a:cubicBezTo>
                    <a:pt x="377851" y="98034"/>
                    <a:pt x="375336" y="205196"/>
                    <a:pt x="374536" y="244947"/>
                  </a:cubicBezTo>
                  <a:cubicBezTo>
                    <a:pt x="373037" y="317934"/>
                    <a:pt x="397497" y="447309"/>
                    <a:pt x="402476" y="472836"/>
                  </a:cubicBezTo>
                  <a:cubicBezTo>
                    <a:pt x="390804" y="473649"/>
                    <a:pt x="370955" y="462371"/>
                    <a:pt x="360312" y="461990"/>
                  </a:cubicBezTo>
                  <a:cubicBezTo>
                    <a:pt x="347256" y="461533"/>
                    <a:pt x="321806" y="470474"/>
                    <a:pt x="308775" y="470220"/>
                  </a:cubicBezTo>
                  <a:cubicBezTo>
                    <a:pt x="294577" y="469928"/>
                    <a:pt x="267284" y="459793"/>
                    <a:pt x="253124" y="459044"/>
                  </a:cubicBezTo>
                  <a:cubicBezTo>
                    <a:pt x="239116" y="458295"/>
                    <a:pt x="199060" y="462867"/>
                    <a:pt x="199060" y="462867"/>
                  </a:cubicBezTo>
                  <a:cubicBezTo>
                    <a:pt x="199060" y="462867"/>
                    <a:pt x="196012" y="462473"/>
                    <a:pt x="195568" y="462410"/>
                  </a:cubicBezTo>
                  <a:cubicBezTo>
                    <a:pt x="179527" y="459933"/>
                    <a:pt x="156451" y="450713"/>
                    <a:pt x="142469" y="449494"/>
                  </a:cubicBezTo>
                  <a:cubicBezTo>
                    <a:pt x="128334" y="448262"/>
                    <a:pt x="99911" y="454497"/>
                    <a:pt x="85801" y="452808"/>
                  </a:cubicBezTo>
                  <a:cubicBezTo>
                    <a:pt x="72873" y="451234"/>
                    <a:pt x="48908" y="438838"/>
                    <a:pt x="35928" y="437467"/>
                  </a:cubicBezTo>
                  <a:cubicBezTo>
                    <a:pt x="27318" y="436565"/>
                    <a:pt x="11684" y="441950"/>
                    <a:pt x="0" y="442699"/>
                  </a:cubicBezTo>
                  <a:cubicBezTo>
                    <a:pt x="9804" y="414188"/>
                    <a:pt x="50305" y="293614"/>
                    <a:pt x="58788" y="222837"/>
                  </a:cubicBezTo>
                  <a:cubicBezTo>
                    <a:pt x="63526" y="183365"/>
                    <a:pt x="75997" y="76888"/>
                    <a:pt x="79667" y="45532"/>
                  </a:cubicBezTo>
                  <a:cubicBezTo>
                    <a:pt x="79845" y="43957"/>
                    <a:pt x="90196" y="12322"/>
                    <a:pt x="109271" y="8131"/>
                  </a:cubicBezTo>
                  <a:cubicBezTo>
                    <a:pt x="139545" y="1487"/>
                    <a:pt x="181417" y="132"/>
                    <a:pt x="208564" y="49"/>
                  </a:cubicBezTo>
                  <a:close/>
                </a:path>
              </a:pathLst>
            </a:custGeom>
            <a:ln w="0" cap="flat">
              <a:miter lim="127000"/>
            </a:ln>
          </p:spPr>
          <p:style>
            <a:lnRef idx="0">
              <a:srgbClr val="000000">
                <a:alpha val="0"/>
              </a:srgbClr>
            </a:lnRef>
            <a:fillRef idx="1">
              <a:srgbClr val="E43133"/>
            </a:fillRef>
            <a:effectRef idx="0">
              <a:scrgbClr r="0" g="0" b="0"/>
            </a:effectRef>
            <a:fontRef idx="none"/>
          </p:style>
          <p:txBody>
            <a:bodyPr/>
            <a:lstStyle/>
            <a:p>
              <a:endParaRPr lang="fr-CA"/>
            </a:p>
          </p:txBody>
        </p:sp>
        <p:sp>
          <p:nvSpPr>
            <p:cNvPr id="80" name="Shape 288">
              <a:extLst>
                <a:ext uri="{FF2B5EF4-FFF2-40B4-BE49-F238E27FC236}">
                  <a16:creationId xmlns:a16="http://schemas.microsoft.com/office/drawing/2014/main" id="{0C546998-84EF-497C-A32D-C7631B954822}"/>
                </a:ext>
              </a:extLst>
            </p:cNvPr>
            <p:cNvSpPr/>
            <p:nvPr/>
          </p:nvSpPr>
          <p:spPr>
            <a:xfrm>
              <a:off x="5076909" y="2668160"/>
              <a:ext cx="643572" cy="184328"/>
            </a:xfrm>
            <a:custGeom>
              <a:avLst/>
              <a:gdLst/>
              <a:ahLst/>
              <a:cxnLst/>
              <a:rect l="0" t="0" r="0" b="0"/>
              <a:pathLst>
                <a:path w="643572" h="184328">
                  <a:moveTo>
                    <a:pt x="374636" y="3573"/>
                  </a:moveTo>
                  <a:cubicBezTo>
                    <a:pt x="405731" y="4363"/>
                    <a:pt x="431557" y="8655"/>
                    <a:pt x="441249" y="17437"/>
                  </a:cubicBezTo>
                  <a:cubicBezTo>
                    <a:pt x="460756" y="0"/>
                    <a:pt x="500063" y="16421"/>
                    <a:pt x="496976" y="33223"/>
                  </a:cubicBezTo>
                  <a:cubicBezTo>
                    <a:pt x="525463" y="30455"/>
                    <a:pt x="636753" y="40856"/>
                    <a:pt x="640169" y="75870"/>
                  </a:cubicBezTo>
                  <a:cubicBezTo>
                    <a:pt x="643572" y="110884"/>
                    <a:pt x="615366" y="184328"/>
                    <a:pt x="615366" y="184328"/>
                  </a:cubicBezTo>
                  <a:lnTo>
                    <a:pt x="65545" y="161874"/>
                  </a:lnTo>
                  <a:lnTo>
                    <a:pt x="0" y="60300"/>
                  </a:lnTo>
                  <a:cubicBezTo>
                    <a:pt x="75844" y="16065"/>
                    <a:pt x="200165" y="787"/>
                    <a:pt x="225539" y="24244"/>
                  </a:cubicBezTo>
                  <a:cubicBezTo>
                    <a:pt x="256345" y="10671"/>
                    <a:pt x="322809" y="2257"/>
                    <a:pt x="374636" y="3573"/>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fr-CA"/>
            </a:p>
          </p:txBody>
        </p:sp>
        <p:sp>
          <p:nvSpPr>
            <p:cNvPr id="81" name="Shape 289">
              <a:extLst>
                <a:ext uri="{FF2B5EF4-FFF2-40B4-BE49-F238E27FC236}">
                  <a16:creationId xmlns:a16="http://schemas.microsoft.com/office/drawing/2014/main" id="{58399E42-3AE0-4E23-B41D-66080A2EBB35}"/>
                </a:ext>
              </a:extLst>
            </p:cNvPr>
            <p:cNvSpPr/>
            <p:nvPr/>
          </p:nvSpPr>
          <p:spPr>
            <a:xfrm>
              <a:off x="6042660" y="1132331"/>
              <a:ext cx="0" cy="3374136"/>
            </a:xfrm>
            <a:custGeom>
              <a:avLst/>
              <a:gdLst/>
              <a:ahLst/>
              <a:cxnLst/>
              <a:rect l="0" t="0" r="0" b="0"/>
              <a:pathLst>
                <a:path h="3374136">
                  <a:moveTo>
                    <a:pt x="0" y="0"/>
                  </a:moveTo>
                  <a:lnTo>
                    <a:pt x="0" y="3374136"/>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r-CA"/>
            </a:p>
          </p:txBody>
        </p:sp>
        <p:sp>
          <p:nvSpPr>
            <p:cNvPr id="82" name="Rectangle 81">
              <a:extLst>
                <a:ext uri="{FF2B5EF4-FFF2-40B4-BE49-F238E27FC236}">
                  <a16:creationId xmlns:a16="http://schemas.microsoft.com/office/drawing/2014/main" id="{E9C301FE-3BA3-41BB-877C-EA6A9E8C6973}"/>
                </a:ext>
              </a:extLst>
            </p:cNvPr>
            <p:cNvSpPr/>
            <p:nvPr/>
          </p:nvSpPr>
          <p:spPr>
            <a:xfrm>
              <a:off x="821435" y="3133932"/>
              <a:ext cx="1162336" cy="1094017"/>
            </a:xfrm>
            <a:prstGeom prst="rect">
              <a:avLst/>
            </a:prstGeom>
            <a:ln>
              <a:noFill/>
            </a:ln>
          </p:spPr>
          <p:txBody>
            <a:bodyPr vert="horz" lIns="0" tIns="0" rIns="0" bIns="0" rtlCol="0">
              <a:noAutofit/>
            </a:bodyPr>
            <a:lstStyle/>
            <a:p>
              <a:pPr>
                <a:lnSpc>
                  <a:spcPct val="107000"/>
                </a:lnSpc>
                <a:spcAft>
                  <a:spcPts val="800"/>
                </a:spcAft>
              </a:pPr>
              <a:r>
                <a:rPr lang="fr-CA" sz="5400" b="1" spc="-380">
                  <a:solidFill>
                    <a:srgbClr val="E43133"/>
                  </a:solidFill>
                  <a:effectLst/>
                  <a:latin typeface="Calibri" panose="020F0502020204030204" pitchFamily="34" charset="0"/>
                  <a:ea typeface="Calibri" panose="020F0502020204030204" pitchFamily="34" charset="0"/>
                  <a:cs typeface="Calibri" panose="020F0502020204030204" pitchFamily="34" charset="0"/>
                </a:rPr>
                <a:t>39</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3" name="Rectangle 82">
              <a:extLst>
                <a:ext uri="{FF2B5EF4-FFF2-40B4-BE49-F238E27FC236}">
                  <a16:creationId xmlns:a16="http://schemas.microsoft.com/office/drawing/2014/main" id="{952A7E16-9771-4194-86D9-FCEC72F4F1AE}"/>
                </a:ext>
              </a:extLst>
            </p:cNvPr>
            <p:cNvSpPr/>
            <p:nvPr/>
          </p:nvSpPr>
          <p:spPr>
            <a:xfrm>
              <a:off x="1647414" y="3238451"/>
              <a:ext cx="476735" cy="449418"/>
            </a:xfrm>
            <a:prstGeom prst="rect">
              <a:avLst/>
            </a:prstGeom>
            <a:ln>
              <a:noFill/>
            </a:ln>
          </p:spPr>
          <p:txBody>
            <a:bodyPr vert="horz" lIns="0" tIns="0" rIns="0" bIns="0" rtlCol="0">
              <a:noAutofit/>
            </a:bodyPr>
            <a:lstStyle/>
            <a:p>
              <a:pPr>
                <a:lnSpc>
                  <a:spcPct val="107000"/>
                </a:lnSpc>
                <a:spcAft>
                  <a:spcPts val="800"/>
                </a:spcAft>
              </a:pPr>
              <a:r>
                <a:rPr lang="fr-CA" sz="2200" b="1" spc="-155" dirty="0">
                  <a:solidFill>
                    <a:srgbClr val="E43133"/>
                  </a:solidFill>
                  <a:effectLst/>
                  <a:latin typeface="Calibri" panose="020F0502020204030204" pitchFamily="34" charset="0"/>
                  <a:ea typeface="Calibri" panose="020F0502020204030204" pitchFamily="34" charset="0"/>
                  <a:cs typeface="Calibri" panose="020F0502020204030204" pitchFamily="34" charset="0"/>
                </a:rPr>
                <a:t>95</a:t>
              </a:r>
              <a:endParaRPr lang="fr-CA"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4" name="Rectangle 83">
              <a:extLst>
                <a:ext uri="{FF2B5EF4-FFF2-40B4-BE49-F238E27FC236}">
                  <a16:creationId xmlns:a16="http://schemas.microsoft.com/office/drawing/2014/main" id="{D866B91C-CE5E-42E8-83B7-C61596D68744}"/>
                </a:ext>
              </a:extLst>
            </p:cNvPr>
            <p:cNvSpPr/>
            <p:nvPr/>
          </p:nvSpPr>
          <p:spPr>
            <a:xfrm>
              <a:off x="1986166" y="3238451"/>
              <a:ext cx="245103" cy="449418"/>
            </a:xfrm>
            <a:prstGeom prst="rect">
              <a:avLst/>
            </a:prstGeom>
            <a:ln>
              <a:noFill/>
            </a:ln>
          </p:spPr>
          <p:txBody>
            <a:bodyPr vert="horz" lIns="0" tIns="0" rIns="0" bIns="0" rtlCol="0">
              <a:noAutofit/>
            </a:bodyPr>
            <a:lstStyle/>
            <a:p>
              <a:pPr>
                <a:lnSpc>
                  <a:spcPct val="107000"/>
                </a:lnSpc>
                <a:spcAft>
                  <a:spcPts val="800"/>
                </a:spcAft>
              </a:pPr>
              <a:r>
                <a:rPr lang="fr-CA" sz="2200" b="1" spc="-38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2200" b="1" spc="-430">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5" name="Rectangle 84">
              <a:extLst>
                <a:ext uri="{FF2B5EF4-FFF2-40B4-BE49-F238E27FC236}">
                  <a16:creationId xmlns:a16="http://schemas.microsoft.com/office/drawing/2014/main" id="{24A09E4C-695F-45D5-8DF5-80B3C66EAA1F}"/>
                </a:ext>
              </a:extLst>
            </p:cNvPr>
            <p:cNvSpPr/>
            <p:nvPr/>
          </p:nvSpPr>
          <p:spPr>
            <a:xfrm>
              <a:off x="2162005" y="3237226"/>
              <a:ext cx="162483" cy="354804"/>
            </a:xfrm>
            <a:prstGeom prst="rect">
              <a:avLst/>
            </a:prstGeom>
            <a:ln>
              <a:noFill/>
            </a:ln>
          </p:spPr>
          <p:txBody>
            <a:bodyPr vert="horz" lIns="0" tIns="0" rIns="0" bIns="0" rtlCol="0">
              <a:noAutofit/>
            </a:bodyPr>
            <a:lstStyle/>
            <a:p>
              <a:pPr>
                <a:lnSpc>
                  <a:spcPct val="107000"/>
                </a:lnSpc>
                <a:spcAft>
                  <a:spcPts val="800"/>
                </a:spcAft>
              </a:pPr>
              <a:r>
                <a:rPr lang="fr-CA" sz="1750" b="1">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6" name="Rectangle 85">
              <a:extLst>
                <a:ext uri="{FF2B5EF4-FFF2-40B4-BE49-F238E27FC236}">
                  <a16:creationId xmlns:a16="http://schemas.microsoft.com/office/drawing/2014/main" id="{49675BC5-63AA-483B-BF68-4720CD145E88}"/>
                </a:ext>
              </a:extLst>
            </p:cNvPr>
            <p:cNvSpPr/>
            <p:nvPr/>
          </p:nvSpPr>
          <p:spPr>
            <a:xfrm>
              <a:off x="4693360" y="3012750"/>
              <a:ext cx="640378" cy="1094017"/>
            </a:xfrm>
            <a:prstGeom prst="rect">
              <a:avLst/>
            </a:prstGeom>
            <a:ln>
              <a:noFill/>
            </a:ln>
          </p:spPr>
          <p:txBody>
            <a:bodyPr vert="horz" lIns="0" tIns="0" rIns="0" bIns="0" rtlCol="0">
              <a:noAutofit/>
            </a:bodyPr>
            <a:lstStyle/>
            <a:p>
              <a:pPr>
                <a:lnSpc>
                  <a:spcPct val="107000"/>
                </a:lnSpc>
                <a:spcAft>
                  <a:spcPts val="800"/>
                </a:spcAft>
              </a:pPr>
              <a:r>
                <a:rPr lang="fr-CA" sz="5400" b="1">
                  <a:solidFill>
                    <a:srgbClr val="E43133"/>
                  </a:solidFill>
                  <a:effectLst/>
                  <a:latin typeface="Calibri" panose="020F0502020204030204" pitchFamily="34" charset="0"/>
                  <a:ea typeface="Calibri" panose="020F0502020204030204" pitchFamily="34" charset="0"/>
                  <a:cs typeface="Calibri" panose="020F0502020204030204" pitchFamily="34" charset="0"/>
                </a:rPr>
                <a:t>9</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7" name="Rectangle 86">
              <a:extLst>
                <a:ext uri="{FF2B5EF4-FFF2-40B4-BE49-F238E27FC236}">
                  <a16:creationId xmlns:a16="http://schemas.microsoft.com/office/drawing/2014/main" id="{D47A1B22-DC76-49CD-8F55-3AD8685926B1}"/>
                </a:ext>
              </a:extLst>
            </p:cNvPr>
            <p:cNvSpPr/>
            <p:nvPr/>
          </p:nvSpPr>
          <p:spPr>
            <a:xfrm>
              <a:off x="5126896" y="3117269"/>
              <a:ext cx="476735" cy="449418"/>
            </a:xfrm>
            <a:prstGeom prst="rect">
              <a:avLst/>
            </a:prstGeom>
            <a:ln>
              <a:noFill/>
            </a:ln>
          </p:spPr>
          <p:txBody>
            <a:bodyPr vert="horz" lIns="0" tIns="0" rIns="0" bIns="0" rtlCol="0">
              <a:noAutofit/>
            </a:bodyPr>
            <a:lstStyle/>
            <a:p>
              <a:pPr>
                <a:lnSpc>
                  <a:spcPct val="107000"/>
                </a:lnSpc>
                <a:spcAft>
                  <a:spcPts val="800"/>
                </a:spcAft>
              </a:pPr>
              <a:r>
                <a:rPr lang="fr-CA" sz="2200" b="1" spc="-155">
                  <a:solidFill>
                    <a:srgbClr val="E43133"/>
                  </a:solidFill>
                  <a:effectLst/>
                  <a:latin typeface="Calibri" panose="020F0502020204030204" pitchFamily="34" charset="0"/>
                  <a:ea typeface="Calibri" panose="020F0502020204030204" pitchFamily="34" charset="0"/>
                  <a:cs typeface="Calibri" panose="020F0502020204030204" pitchFamily="34" charset="0"/>
                </a:rPr>
                <a:t>95</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8" name="Rectangle 87">
              <a:extLst>
                <a:ext uri="{FF2B5EF4-FFF2-40B4-BE49-F238E27FC236}">
                  <a16:creationId xmlns:a16="http://schemas.microsoft.com/office/drawing/2014/main" id="{55082DDE-077B-4803-9A40-ED0E95D387AE}"/>
                </a:ext>
              </a:extLst>
            </p:cNvPr>
            <p:cNvSpPr/>
            <p:nvPr/>
          </p:nvSpPr>
          <p:spPr>
            <a:xfrm>
              <a:off x="5465648" y="3117269"/>
              <a:ext cx="245104" cy="449418"/>
            </a:xfrm>
            <a:prstGeom prst="rect">
              <a:avLst/>
            </a:prstGeom>
            <a:ln>
              <a:noFill/>
            </a:ln>
          </p:spPr>
          <p:txBody>
            <a:bodyPr vert="horz" lIns="0" tIns="0" rIns="0" bIns="0" rtlCol="0">
              <a:noAutofit/>
            </a:bodyPr>
            <a:lstStyle/>
            <a:p>
              <a:pPr>
                <a:lnSpc>
                  <a:spcPct val="107000"/>
                </a:lnSpc>
                <a:spcAft>
                  <a:spcPts val="800"/>
                </a:spcAft>
              </a:pPr>
              <a:r>
                <a:rPr lang="fr-CA" sz="2200" b="1" spc="-38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2200" b="1" spc="-430">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9" name="Rectangle 88">
              <a:extLst>
                <a:ext uri="{FF2B5EF4-FFF2-40B4-BE49-F238E27FC236}">
                  <a16:creationId xmlns:a16="http://schemas.microsoft.com/office/drawing/2014/main" id="{07F5E801-0CD3-419B-B8F8-C66E79A048A8}"/>
                </a:ext>
              </a:extLst>
            </p:cNvPr>
            <p:cNvSpPr/>
            <p:nvPr/>
          </p:nvSpPr>
          <p:spPr>
            <a:xfrm>
              <a:off x="5641486" y="3116043"/>
              <a:ext cx="162483" cy="354804"/>
            </a:xfrm>
            <a:prstGeom prst="rect">
              <a:avLst/>
            </a:prstGeom>
            <a:ln>
              <a:noFill/>
            </a:ln>
          </p:spPr>
          <p:txBody>
            <a:bodyPr vert="horz" lIns="0" tIns="0" rIns="0" bIns="0" rtlCol="0">
              <a:noAutofit/>
            </a:bodyPr>
            <a:lstStyle/>
            <a:p>
              <a:pPr>
                <a:lnSpc>
                  <a:spcPct val="107000"/>
                </a:lnSpc>
                <a:spcAft>
                  <a:spcPts val="800"/>
                </a:spcAft>
              </a:pPr>
              <a:r>
                <a:rPr lang="fr-CA" sz="1750" b="1">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0" name="Rectangle 89">
              <a:extLst>
                <a:ext uri="{FF2B5EF4-FFF2-40B4-BE49-F238E27FC236}">
                  <a16:creationId xmlns:a16="http://schemas.microsoft.com/office/drawing/2014/main" id="{05BDE5C7-9210-4CE6-BE22-9C2351BB8634}"/>
                </a:ext>
              </a:extLst>
            </p:cNvPr>
            <p:cNvSpPr/>
            <p:nvPr/>
          </p:nvSpPr>
          <p:spPr>
            <a:xfrm>
              <a:off x="2772202" y="3193713"/>
              <a:ext cx="1925496" cy="528818"/>
            </a:xfrm>
            <a:prstGeom prst="rect">
              <a:avLst/>
            </a:prstGeom>
            <a:ln>
              <a:noFill/>
            </a:ln>
          </p:spPr>
          <p:txBody>
            <a:bodyPr vert="horz" lIns="0" tIns="0" rIns="0" bIns="0" rtlCol="0">
              <a:noAutofit/>
            </a:bodyPr>
            <a:lstStyle/>
            <a:p>
              <a:pPr>
                <a:lnSpc>
                  <a:spcPct val="107000"/>
                </a:lnSpc>
                <a:spcAft>
                  <a:spcPts val="800"/>
                </a:spcAft>
              </a:pPr>
              <a:r>
                <a:rPr lang="fr-CA" sz="2600" b="1" spc="-145">
                  <a:solidFill>
                    <a:srgbClr val="E43133"/>
                  </a:solidFill>
                  <a:effectLst/>
                  <a:latin typeface="Calibri" panose="020F0502020204030204" pitchFamily="34" charset="0"/>
                  <a:ea typeface="Calibri" panose="020F0502020204030204" pitchFamily="34" charset="0"/>
                  <a:cs typeface="Calibri" panose="020F0502020204030204" pitchFamily="34" charset="0"/>
                </a:rPr>
                <a:t>GRATUIT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1" name="Rectangle 90">
              <a:extLst>
                <a:ext uri="{FF2B5EF4-FFF2-40B4-BE49-F238E27FC236}">
                  <a16:creationId xmlns:a16="http://schemas.microsoft.com/office/drawing/2014/main" id="{05008B45-12A9-4549-8E38-A678FCD4C867}"/>
                </a:ext>
              </a:extLst>
            </p:cNvPr>
            <p:cNvSpPr/>
            <p:nvPr/>
          </p:nvSpPr>
          <p:spPr>
            <a:xfrm>
              <a:off x="4212304" y="3216833"/>
              <a:ext cx="111463" cy="243395"/>
            </a:xfrm>
            <a:prstGeom prst="rect">
              <a:avLst/>
            </a:prstGeom>
            <a:ln>
              <a:noFill/>
            </a:ln>
          </p:spPr>
          <p:txBody>
            <a:bodyPr vert="horz" lIns="0" tIns="0" rIns="0" bIns="0" rtlCol="0">
              <a:noAutofit/>
            </a:bodyPr>
            <a:lstStyle/>
            <a:p>
              <a:pPr>
                <a:lnSpc>
                  <a:spcPct val="107000"/>
                </a:lnSpc>
                <a:spcAft>
                  <a:spcPts val="800"/>
                </a:spcAft>
              </a:pPr>
              <a:r>
                <a:rPr lang="fr-CA" sz="1200" b="1">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2" name="Rectangle 91">
              <a:extLst>
                <a:ext uri="{FF2B5EF4-FFF2-40B4-BE49-F238E27FC236}">
                  <a16:creationId xmlns:a16="http://schemas.microsoft.com/office/drawing/2014/main" id="{BB944686-1D68-4CA8-A609-DC4F02902E2D}"/>
                </a:ext>
              </a:extLst>
            </p:cNvPr>
            <p:cNvSpPr/>
            <p:nvPr/>
          </p:nvSpPr>
          <p:spPr>
            <a:xfrm>
              <a:off x="1134829" y="2874681"/>
              <a:ext cx="1073619"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CHANGEMENT</a:t>
              </a:r>
              <a:r>
                <a:rPr lang="fr-CA" sz="8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a:extLst>
                <a:ext uri="{FF2B5EF4-FFF2-40B4-BE49-F238E27FC236}">
                  <a16:creationId xmlns:a16="http://schemas.microsoft.com/office/drawing/2014/main" id="{02148C4F-C42D-4316-A4B8-21168ED013C2}"/>
                </a:ext>
              </a:extLst>
            </p:cNvPr>
            <p:cNvSpPr/>
            <p:nvPr/>
          </p:nvSpPr>
          <p:spPr>
            <a:xfrm>
              <a:off x="944889" y="2993890"/>
              <a:ext cx="1578977" cy="154584"/>
            </a:xfrm>
            <a:prstGeom prst="rect">
              <a:avLst/>
            </a:prstGeom>
            <a:ln>
              <a:noFill/>
            </a:ln>
          </p:spPr>
          <p:txBody>
            <a:bodyPr vert="horz" lIns="0" tIns="0" rIns="0" bIns="0" rtlCol="0">
              <a:noAutofit/>
            </a:bodyPr>
            <a:lstStyle/>
            <a:p>
              <a:pPr>
                <a:lnSpc>
                  <a:spcPct val="107000"/>
                </a:lnSpc>
                <a:spcAft>
                  <a:spcPts val="800"/>
                </a:spcAft>
              </a:pP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D’HUILE</a:t>
              </a:r>
              <a:r>
                <a:rPr lang="fr-CA" sz="8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ET</a:t>
              </a:r>
              <a:r>
                <a:rPr lang="fr-CA" sz="8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DE</a:t>
              </a:r>
              <a:r>
                <a:rPr lang="fr-CA" sz="8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FILTRE</a:t>
              </a:r>
              <a:r>
                <a:rPr lang="fr-CA" sz="8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4" name="Rectangle 93">
              <a:extLst>
                <a:ext uri="{FF2B5EF4-FFF2-40B4-BE49-F238E27FC236}">
                  <a16:creationId xmlns:a16="http://schemas.microsoft.com/office/drawing/2014/main" id="{DEF83CA9-8C0E-4142-BE07-4623BFD04B4E}"/>
                </a:ext>
              </a:extLst>
            </p:cNvPr>
            <p:cNvSpPr/>
            <p:nvPr/>
          </p:nvSpPr>
          <p:spPr>
            <a:xfrm>
              <a:off x="1145955" y="3113099"/>
              <a:ext cx="1010213"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À</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SEULEMENT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5" name="Rectangle 94">
              <a:extLst>
                <a:ext uri="{FF2B5EF4-FFF2-40B4-BE49-F238E27FC236}">
                  <a16:creationId xmlns:a16="http://schemas.microsoft.com/office/drawing/2014/main" id="{1398D0B0-BFF5-4B4A-92BA-4F702ED63267}"/>
                </a:ext>
              </a:extLst>
            </p:cNvPr>
            <p:cNvSpPr/>
            <p:nvPr/>
          </p:nvSpPr>
          <p:spPr>
            <a:xfrm>
              <a:off x="2855906" y="2874681"/>
              <a:ext cx="1783490" cy="154584"/>
            </a:xfrm>
            <a:prstGeom prst="rect">
              <a:avLst/>
            </a:prstGeom>
            <a:ln>
              <a:noFill/>
            </a:ln>
          </p:spPr>
          <p:txBody>
            <a:bodyPr vert="horz" lIns="0" tIns="0" rIns="0" bIns="0" rtlCol="0">
              <a:noAutofit/>
            </a:bodyPr>
            <a:lstStyle/>
            <a:p>
              <a:pPr>
                <a:lnSpc>
                  <a:spcPct val="107000"/>
                </a:lnSpc>
                <a:spcAft>
                  <a:spcPts val="800"/>
                </a:spcAft>
              </a:pP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À</a:t>
              </a:r>
              <a:r>
                <a:rPr lang="fr-CA" sz="8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L’ACHAT</a:t>
              </a:r>
              <a:r>
                <a:rPr lang="fr-CA" sz="8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D’UN</a:t>
              </a:r>
              <a:r>
                <a:rPr lang="fr-CA" sz="800" spc="3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a:solidFill>
                    <a:srgbClr val="181717"/>
                  </a:solidFill>
                  <a:effectLst/>
                  <a:latin typeface="Calibri" panose="020F0502020204030204" pitchFamily="34" charset="0"/>
                  <a:ea typeface="Calibri" panose="020F0502020204030204" pitchFamily="34" charset="0"/>
                  <a:cs typeface="Calibri" panose="020F0502020204030204" pitchFamily="34" charset="0"/>
                </a:rPr>
                <a:t>SERVICE</a:t>
              </a:r>
              <a:r>
                <a:rPr lang="fr-CA" sz="8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6" name="Rectangle 95">
              <a:extLst>
                <a:ext uri="{FF2B5EF4-FFF2-40B4-BE49-F238E27FC236}">
                  <a16:creationId xmlns:a16="http://schemas.microsoft.com/office/drawing/2014/main" id="{2450BB4B-CA92-4F6E-AE40-04889ADD09E9}"/>
                </a:ext>
              </a:extLst>
            </p:cNvPr>
            <p:cNvSpPr/>
            <p:nvPr/>
          </p:nvSpPr>
          <p:spPr>
            <a:xfrm>
              <a:off x="2845575" y="2993890"/>
              <a:ext cx="1810985"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D’INSPECTION</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COMPLET,</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7" name="Rectangle 96">
              <a:extLst>
                <a:ext uri="{FF2B5EF4-FFF2-40B4-BE49-F238E27FC236}">
                  <a16:creationId xmlns:a16="http://schemas.microsoft.com/office/drawing/2014/main" id="{C2319A90-597C-44E7-9C6D-9F152726F440}"/>
                </a:ext>
              </a:extLst>
            </p:cNvPr>
            <p:cNvSpPr/>
            <p:nvPr/>
          </p:nvSpPr>
          <p:spPr>
            <a:xfrm>
              <a:off x="2701034" y="3113099"/>
              <a:ext cx="2161653"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LE</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CHANGEMENT</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D’HUILE</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EST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8" name="Rectangle 97">
              <a:extLst>
                <a:ext uri="{FF2B5EF4-FFF2-40B4-BE49-F238E27FC236}">
                  <a16:creationId xmlns:a16="http://schemas.microsoft.com/office/drawing/2014/main" id="{29A8A4C7-93C1-4D5D-822F-86743DFDCB93}"/>
                </a:ext>
              </a:extLst>
            </p:cNvPr>
            <p:cNvSpPr/>
            <p:nvPr/>
          </p:nvSpPr>
          <p:spPr>
            <a:xfrm>
              <a:off x="4708511" y="2874681"/>
              <a:ext cx="1444621"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LAVAGE</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EXTÉRIEUR</a:t>
              </a:r>
              <a:r>
                <a:rPr lang="fr-CA" sz="8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9" name="Rectangle 98">
              <a:extLst>
                <a:ext uri="{FF2B5EF4-FFF2-40B4-BE49-F238E27FC236}">
                  <a16:creationId xmlns:a16="http://schemas.microsoft.com/office/drawing/2014/main" id="{2F475644-18D7-4763-9053-9E79A4937805}"/>
                </a:ext>
              </a:extLst>
            </p:cNvPr>
            <p:cNvSpPr/>
            <p:nvPr/>
          </p:nvSpPr>
          <p:spPr>
            <a:xfrm>
              <a:off x="4859012" y="2993890"/>
              <a:ext cx="1010213"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À</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SEULEMENT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0" name="Rectangle 99">
              <a:extLst>
                <a:ext uri="{FF2B5EF4-FFF2-40B4-BE49-F238E27FC236}">
                  <a16:creationId xmlns:a16="http://schemas.microsoft.com/office/drawing/2014/main" id="{0532047C-4DB5-4152-AAE8-BFB0F8704D2D}"/>
                </a:ext>
              </a:extLst>
            </p:cNvPr>
            <p:cNvSpPr/>
            <p:nvPr/>
          </p:nvSpPr>
          <p:spPr>
            <a:xfrm>
              <a:off x="1764796" y="4043287"/>
              <a:ext cx="322467" cy="645471"/>
            </a:xfrm>
            <a:prstGeom prst="rect">
              <a:avLst/>
            </a:prstGeom>
            <a:ln>
              <a:noFill/>
            </a:ln>
          </p:spPr>
          <p:txBody>
            <a:bodyPr vert="horz" lIns="0" tIns="0" rIns="0" bIns="0" rtlCol="0">
              <a:noAutofit/>
            </a:bodyPr>
            <a:lstStyle/>
            <a:p>
              <a:pPr>
                <a:lnSpc>
                  <a:spcPct val="107000"/>
                </a:lnSpc>
                <a:spcAft>
                  <a:spcPts val="800"/>
                </a:spcAft>
              </a:pPr>
              <a:r>
                <a:rPr lang="fr-CA" sz="3200" b="1">
                  <a:solidFill>
                    <a:srgbClr val="181717"/>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1" name="Rectangle 100">
              <a:extLst>
                <a:ext uri="{FF2B5EF4-FFF2-40B4-BE49-F238E27FC236}">
                  <a16:creationId xmlns:a16="http://schemas.microsoft.com/office/drawing/2014/main" id="{F4C4AC66-3E32-47F7-AB4B-842CFE642A77}"/>
                </a:ext>
              </a:extLst>
            </p:cNvPr>
            <p:cNvSpPr/>
            <p:nvPr/>
          </p:nvSpPr>
          <p:spPr>
            <a:xfrm>
              <a:off x="2052832" y="3890585"/>
              <a:ext cx="1002014" cy="1094017"/>
            </a:xfrm>
            <a:prstGeom prst="rect">
              <a:avLst/>
            </a:prstGeom>
            <a:ln>
              <a:noFill/>
            </a:ln>
          </p:spPr>
          <p:txBody>
            <a:bodyPr vert="horz" lIns="0" tIns="0" rIns="0" bIns="0" rtlCol="0">
              <a:noAutofit/>
            </a:bodyPr>
            <a:lstStyle/>
            <a:p>
              <a:pPr>
                <a:lnSpc>
                  <a:spcPct val="107000"/>
                </a:lnSpc>
                <a:spcAft>
                  <a:spcPts val="800"/>
                </a:spcAft>
              </a:pPr>
              <a:r>
                <a:rPr lang="fr-CA" sz="5400" b="1" spc="-380">
                  <a:solidFill>
                    <a:srgbClr val="E43133"/>
                  </a:solidFill>
                  <a:effectLst/>
                  <a:latin typeface="Calibri" panose="020F0502020204030204" pitchFamily="34" charset="0"/>
                  <a:ea typeface="Calibri" panose="020F0502020204030204" pitchFamily="34" charset="0"/>
                  <a:cs typeface="Calibri" panose="020F0502020204030204" pitchFamily="34" charset="0"/>
                </a:rPr>
                <a:t>15</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2" name="Rectangle 101">
              <a:extLst>
                <a:ext uri="{FF2B5EF4-FFF2-40B4-BE49-F238E27FC236}">
                  <a16:creationId xmlns:a16="http://schemas.microsoft.com/office/drawing/2014/main" id="{78A33384-688D-4BE4-B09D-50049F0ED1C7}"/>
                </a:ext>
              </a:extLst>
            </p:cNvPr>
            <p:cNvSpPr/>
            <p:nvPr/>
          </p:nvSpPr>
          <p:spPr>
            <a:xfrm>
              <a:off x="2758283" y="3890585"/>
              <a:ext cx="998370" cy="1094017"/>
            </a:xfrm>
            <a:prstGeom prst="rect">
              <a:avLst/>
            </a:prstGeom>
            <a:ln>
              <a:noFill/>
            </a:ln>
          </p:spPr>
          <p:txBody>
            <a:bodyPr vert="horz" lIns="0" tIns="0" rIns="0" bIns="0" rtlCol="0">
              <a:noAutofit/>
            </a:bodyPr>
            <a:lstStyle/>
            <a:p>
              <a:pPr>
                <a:lnSpc>
                  <a:spcPct val="107000"/>
                </a:lnSpc>
                <a:spcAft>
                  <a:spcPts val="800"/>
                </a:spcAft>
              </a:pPr>
              <a:r>
                <a:rPr lang="fr-CA" sz="5400" b="1" spc="-250">
                  <a:solidFill>
                    <a:srgbClr val="E43133"/>
                  </a:solidFill>
                  <a:effectLst/>
                  <a:latin typeface="Calibri" panose="020F0502020204030204" pitchFamily="34" charset="0"/>
                  <a:ea typeface="Calibri" panose="020F0502020204030204" pitchFamily="34" charset="0"/>
                  <a:cs typeface="Calibri" panose="020F0502020204030204" pitchFamily="34" charset="0"/>
                </a:rPr>
                <a:t> </a:t>
              </a:r>
              <a:r>
                <a:rPr lang="fr-CA" sz="5400" b="1" spc="-380">
                  <a:solidFill>
                    <a:srgbClr val="E43133"/>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3" name="Rectangle 102">
              <a:extLst>
                <a:ext uri="{FF2B5EF4-FFF2-40B4-BE49-F238E27FC236}">
                  <a16:creationId xmlns:a16="http://schemas.microsoft.com/office/drawing/2014/main" id="{2B2F3874-038F-438A-8CAE-484E69DDF0FA}"/>
                </a:ext>
              </a:extLst>
            </p:cNvPr>
            <p:cNvSpPr/>
            <p:nvPr/>
          </p:nvSpPr>
          <p:spPr>
            <a:xfrm>
              <a:off x="3610798" y="4157624"/>
              <a:ext cx="1536182"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DE</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RABAIS</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SUR</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TOUS</a:t>
              </a:r>
              <a:r>
                <a:rPr lang="fr-CA" sz="800" spc="2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103">
              <a:extLst>
                <a:ext uri="{FF2B5EF4-FFF2-40B4-BE49-F238E27FC236}">
                  <a16:creationId xmlns:a16="http://schemas.microsoft.com/office/drawing/2014/main" id="{92650F27-9F0B-4393-970C-3726BD9FCBC9}"/>
                </a:ext>
              </a:extLst>
            </p:cNvPr>
            <p:cNvSpPr/>
            <p:nvPr/>
          </p:nvSpPr>
          <p:spPr>
            <a:xfrm>
              <a:off x="3610798" y="4276833"/>
              <a:ext cx="1780094" cy="154584"/>
            </a:xfrm>
            <a:prstGeom prst="rect">
              <a:avLst/>
            </a:prstGeom>
            <a:ln>
              <a:noFill/>
            </a:ln>
          </p:spPr>
          <p:txBody>
            <a:bodyPr vert="horz" lIns="0" tIns="0" rIns="0" bIns="0" rtlCol="0">
              <a:noAutofit/>
            </a:bodyPr>
            <a:lstStyle/>
            <a:p>
              <a:pPr>
                <a:lnSpc>
                  <a:spcPct val="107000"/>
                </a:lnSpc>
                <a:spcAft>
                  <a:spcPts val="800"/>
                </a:spcAft>
              </a:pP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TRAVAUX</a:t>
              </a:r>
              <a:r>
                <a:rPr lang="fr-CA" sz="800" spc="20">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800" spc="10">
                  <a:solidFill>
                    <a:srgbClr val="181717"/>
                  </a:solidFill>
                  <a:effectLst/>
                  <a:latin typeface="Calibri" panose="020F0502020204030204" pitchFamily="34" charset="0"/>
                  <a:ea typeface="Calibri" panose="020F0502020204030204" pitchFamily="34" charset="0"/>
                  <a:cs typeface="Calibri" panose="020F0502020204030204" pitchFamily="34" charset="0"/>
                </a:rPr>
                <a:t>ADDITIONNELS</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5" name="Shape 310">
              <a:extLst>
                <a:ext uri="{FF2B5EF4-FFF2-40B4-BE49-F238E27FC236}">
                  <a16:creationId xmlns:a16="http://schemas.microsoft.com/office/drawing/2014/main" id="{8CA2CE83-8788-4E27-81E3-8123CE6E5305}"/>
                </a:ext>
              </a:extLst>
            </p:cNvPr>
            <p:cNvSpPr/>
            <p:nvPr/>
          </p:nvSpPr>
          <p:spPr>
            <a:xfrm>
              <a:off x="890016" y="3907538"/>
              <a:ext cx="4887468" cy="0"/>
            </a:xfrm>
            <a:custGeom>
              <a:avLst/>
              <a:gdLst/>
              <a:ahLst/>
              <a:cxnLst/>
              <a:rect l="0" t="0" r="0" b="0"/>
              <a:pathLst>
                <a:path w="4887468">
                  <a:moveTo>
                    <a:pt x="0" y="0"/>
                  </a:moveTo>
                  <a:lnTo>
                    <a:pt x="4887468" y="0"/>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r-CA"/>
            </a:p>
          </p:txBody>
        </p:sp>
        <p:sp>
          <p:nvSpPr>
            <p:cNvPr id="106" name="Shape 311">
              <a:extLst>
                <a:ext uri="{FF2B5EF4-FFF2-40B4-BE49-F238E27FC236}">
                  <a16:creationId xmlns:a16="http://schemas.microsoft.com/office/drawing/2014/main" id="{E59AB623-C931-4759-B00A-07997BF6561F}"/>
                </a:ext>
              </a:extLst>
            </p:cNvPr>
            <p:cNvSpPr/>
            <p:nvPr/>
          </p:nvSpPr>
          <p:spPr>
            <a:xfrm>
              <a:off x="890016" y="4639632"/>
              <a:ext cx="4887468" cy="0"/>
            </a:xfrm>
            <a:custGeom>
              <a:avLst/>
              <a:gdLst/>
              <a:ahLst/>
              <a:cxnLst/>
              <a:rect l="0" t="0" r="0" b="0"/>
              <a:pathLst>
                <a:path w="4887468">
                  <a:moveTo>
                    <a:pt x="0" y="0"/>
                  </a:moveTo>
                  <a:lnTo>
                    <a:pt x="4887468" y="0"/>
                  </a:lnTo>
                </a:path>
              </a:pathLst>
            </a:custGeom>
            <a:ln w="12700" cap="flat">
              <a:miter lim="100000"/>
            </a:ln>
          </p:spPr>
          <p:style>
            <a:lnRef idx="1">
              <a:srgbClr val="181717"/>
            </a:lnRef>
            <a:fillRef idx="0">
              <a:srgbClr val="000000">
                <a:alpha val="0"/>
              </a:srgbClr>
            </a:fillRef>
            <a:effectRef idx="0">
              <a:scrgbClr r="0" g="0" b="0"/>
            </a:effectRef>
            <a:fontRef idx="none"/>
          </p:style>
          <p:txBody>
            <a:bodyPr/>
            <a:lstStyle/>
            <a:p>
              <a:endParaRPr lang="fr-CA"/>
            </a:p>
          </p:txBody>
        </p:sp>
        <p:sp>
          <p:nvSpPr>
            <p:cNvPr id="107" name="Rectangle 106">
              <a:extLst>
                <a:ext uri="{FF2B5EF4-FFF2-40B4-BE49-F238E27FC236}">
                  <a16:creationId xmlns:a16="http://schemas.microsoft.com/office/drawing/2014/main" id="{E8C3E151-91D9-4579-A171-FFD9418A619D}"/>
                </a:ext>
              </a:extLst>
            </p:cNvPr>
            <p:cNvSpPr/>
            <p:nvPr/>
          </p:nvSpPr>
          <p:spPr>
            <a:xfrm>
              <a:off x="2908229" y="3569475"/>
              <a:ext cx="35708" cy="138337"/>
            </a:xfrm>
            <a:prstGeom prst="rect">
              <a:avLst/>
            </a:prstGeom>
            <a:ln>
              <a:noFill/>
            </a:ln>
          </p:spPr>
          <p:txBody>
            <a:bodyPr vert="horz" lIns="0" tIns="0" rIns="0" bIns="0" rtlCol="0">
              <a:noAutofit/>
            </a:bodyPr>
            <a:lstStyle/>
            <a:p>
              <a:pPr>
                <a:lnSpc>
                  <a:spcPct val="107000"/>
                </a:lnSpc>
                <a:spcAft>
                  <a:spcPts val="800"/>
                </a:spcAft>
              </a:pPr>
              <a:r>
                <a:rPr lang="fr-CA" sz="700">
                  <a:solidFill>
                    <a:srgbClr val="181717"/>
                  </a:solidFill>
                  <a:effectLst/>
                  <a:latin typeface="Calibri" panose="020F0502020204030204" pitchFamily="34" charset="0"/>
                  <a:ea typeface="Calibri" panose="020F0502020204030204" pitchFamily="34" charset="0"/>
                  <a:cs typeface="Calibri" panose="020F0502020204030204" pitchFamily="34" charset="0"/>
                </a:rPr>
                <a: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8" name="Rectangle 107">
              <a:extLst>
                <a:ext uri="{FF2B5EF4-FFF2-40B4-BE49-F238E27FC236}">
                  <a16:creationId xmlns:a16="http://schemas.microsoft.com/office/drawing/2014/main" id="{9EFAA8D3-AA16-47CD-B8B4-7C415D719130}"/>
                </a:ext>
              </a:extLst>
            </p:cNvPr>
            <p:cNvSpPr/>
            <p:nvPr/>
          </p:nvSpPr>
          <p:spPr>
            <a:xfrm>
              <a:off x="2933477" y="3569475"/>
              <a:ext cx="1606120" cy="138337"/>
            </a:xfrm>
            <a:prstGeom prst="rect">
              <a:avLst/>
            </a:prstGeom>
            <a:ln>
              <a:noFill/>
            </a:ln>
          </p:spPr>
          <p:txBody>
            <a:bodyPr vert="horz" lIns="0" tIns="0" rIns="0" bIns="0" rtlCol="0">
              <a:noAutofit/>
            </a:bodyPr>
            <a:lstStyle/>
            <a:p>
              <a:pPr>
                <a:lnSpc>
                  <a:spcPct val="107000"/>
                </a:lnSpc>
                <a:spcAft>
                  <a:spcPts val="800"/>
                </a:spcAft>
              </a:pPr>
              <a:r>
                <a:rPr lang="fr-CA" sz="700">
                  <a:solidFill>
                    <a:srgbClr val="181717"/>
                  </a:solidFill>
                  <a:effectLst/>
                  <a:latin typeface="Calibri" panose="020F0502020204030204" pitchFamily="34" charset="0"/>
                  <a:ea typeface="Calibri" panose="020F0502020204030204" pitchFamily="34" charset="0"/>
                  <a:cs typeface="Calibri" panose="020F0502020204030204" pitchFamily="34" charset="0"/>
                </a:rPr>
                <a:t>service</a:t>
              </a:r>
              <a:r>
                <a:rPr lang="fr-CA" sz="7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700">
                  <a:solidFill>
                    <a:srgbClr val="181717"/>
                  </a:solidFill>
                  <a:effectLst/>
                  <a:latin typeface="Calibri" panose="020F0502020204030204" pitchFamily="34" charset="0"/>
                  <a:ea typeface="Calibri" panose="020F0502020204030204" pitchFamily="34" charset="0"/>
                  <a:cs typeface="Calibri" panose="020F0502020204030204" pitchFamily="34" charset="0"/>
                </a:rPr>
                <a:t>recommandé</a:t>
              </a:r>
              <a:r>
                <a:rPr lang="fr-CA" sz="7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700">
                  <a:solidFill>
                    <a:srgbClr val="181717"/>
                  </a:solidFill>
                  <a:effectLst/>
                  <a:latin typeface="Calibri" panose="020F0502020204030204" pitchFamily="34" charset="0"/>
                  <a:ea typeface="Calibri" panose="020F0502020204030204" pitchFamily="34" charset="0"/>
                  <a:cs typeface="Calibri" panose="020F0502020204030204" pitchFamily="34" charset="0"/>
                </a:rPr>
                <a:t>par</a:t>
              </a:r>
              <a:r>
                <a:rPr lang="fr-CA" sz="7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9" name="Rectangle 108">
              <a:extLst>
                <a:ext uri="{FF2B5EF4-FFF2-40B4-BE49-F238E27FC236}">
                  <a16:creationId xmlns:a16="http://schemas.microsoft.com/office/drawing/2014/main" id="{90FF4C24-202E-440F-9A10-BA8465476C50}"/>
                </a:ext>
              </a:extLst>
            </p:cNvPr>
            <p:cNvSpPr/>
            <p:nvPr/>
          </p:nvSpPr>
          <p:spPr>
            <a:xfrm>
              <a:off x="3221335" y="3676155"/>
              <a:ext cx="777172" cy="138337"/>
            </a:xfrm>
            <a:prstGeom prst="rect">
              <a:avLst/>
            </a:prstGeom>
            <a:ln>
              <a:noFill/>
            </a:ln>
          </p:spPr>
          <p:txBody>
            <a:bodyPr vert="horz" lIns="0" tIns="0" rIns="0" bIns="0" rtlCol="0">
              <a:noAutofit/>
            </a:bodyPr>
            <a:lstStyle/>
            <a:p>
              <a:pPr>
                <a:lnSpc>
                  <a:spcPct val="107000"/>
                </a:lnSpc>
                <a:spcAft>
                  <a:spcPts val="800"/>
                </a:spcAft>
              </a:pPr>
              <a:r>
                <a:rPr lang="fr-CA" sz="700">
                  <a:solidFill>
                    <a:srgbClr val="181717"/>
                  </a:solidFill>
                  <a:effectLst/>
                  <a:latin typeface="Calibri" panose="020F0502020204030204" pitchFamily="34" charset="0"/>
                  <a:ea typeface="Calibri" panose="020F0502020204030204" pitchFamily="34" charset="0"/>
                  <a:cs typeface="Calibri" panose="020F0502020204030204" pitchFamily="34" charset="0"/>
                </a:rPr>
                <a:t>le</a:t>
              </a:r>
              <a:r>
                <a:rPr lang="fr-CA" sz="700" spc="15">
                  <a:solidFill>
                    <a:srgbClr val="181717"/>
                  </a:solidFill>
                  <a:effectLst/>
                  <a:latin typeface="Calibri" panose="020F0502020204030204" pitchFamily="34" charset="0"/>
                  <a:ea typeface="Calibri" panose="020F0502020204030204" pitchFamily="34" charset="0"/>
                  <a:cs typeface="Calibri" panose="020F0502020204030204" pitchFamily="34" charset="0"/>
                </a:rPr>
                <a:t> </a:t>
              </a:r>
              <a:r>
                <a:rPr lang="fr-CA" sz="700">
                  <a:solidFill>
                    <a:srgbClr val="181717"/>
                  </a:solidFill>
                  <a:effectLst/>
                  <a:latin typeface="Calibri" panose="020F0502020204030204" pitchFamily="34" charset="0"/>
                  <a:ea typeface="Calibri" panose="020F0502020204030204" pitchFamily="34" charset="0"/>
                  <a:cs typeface="Calibri" panose="020F0502020204030204" pitchFamily="34" charset="0"/>
                </a:rPr>
                <a:t>fabricant)</a:t>
              </a:r>
              <a:endParaRPr lang="fr-CA"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0" name="Shape 322">
              <a:extLst>
                <a:ext uri="{FF2B5EF4-FFF2-40B4-BE49-F238E27FC236}">
                  <a16:creationId xmlns:a16="http://schemas.microsoft.com/office/drawing/2014/main" id="{4D7B2261-79D7-48EB-9528-5FAD3602A2FC}"/>
                </a:ext>
              </a:extLst>
            </p:cNvPr>
            <p:cNvSpPr/>
            <p:nvPr/>
          </p:nvSpPr>
          <p:spPr>
            <a:xfrm>
              <a:off x="0" y="304800"/>
              <a:ext cx="190500" cy="0"/>
            </a:xfrm>
            <a:custGeom>
              <a:avLst/>
              <a:gdLst/>
              <a:ahLst/>
              <a:cxnLst/>
              <a:rect l="0" t="0" r="0" b="0"/>
              <a:pathLst>
                <a:path w="190500">
                  <a:moveTo>
                    <a:pt x="190500" y="0"/>
                  </a:moveTo>
                  <a:lnTo>
                    <a:pt x="0" y="0"/>
                  </a:lnTo>
                </a:path>
              </a:pathLst>
            </a:custGeom>
            <a:ln w="3175" cap="flat">
              <a:miter lim="127000"/>
            </a:ln>
          </p:spPr>
          <p:style>
            <a:lnRef idx="1">
              <a:srgbClr val="000000"/>
            </a:lnRef>
            <a:fillRef idx="0">
              <a:srgbClr val="000000">
                <a:alpha val="0"/>
              </a:srgbClr>
            </a:fillRef>
            <a:effectRef idx="0">
              <a:scrgbClr r="0" g="0" b="0"/>
            </a:effectRef>
            <a:fontRef idx="none"/>
          </p:style>
          <p:txBody>
            <a:bodyPr/>
            <a:lstStyle/>
            <a:p>
              <a:endParaRPr lang="fr-CA"/>
            </a:p>
          </p:txBody>
        </p:sp>
        <p:sp>
          <p:nvSpPr>
            <p:cNvPr id="111" name="Shape 324">
              <a:extLst>
                <a:ext uri="{FF2B5EF4-FFF2-40B4-BE49-F238E27FC236}">
                  <a16:creationId xmlns:a16="http://schemas.microsoft.com/office/drawing/2014/main" id="{457B54E6-174C-472D-8A51-A7B337837177}"/>
                </a:ext>
              </a:extLst>
            </p:cNvPr>
            <p:cNvSpPr/>
            <p:nvPr/>
          </p:nvSpPr>
          <p:spPr>
            <a:xfrm>
              <a:off x="0" y="5334000"/>
              <a:ext cx="190500" cy="0"/>
            </a:xfrm>
            <a:custGeom>
              <a:avLst/>
              <a:gdLst/>
              <a:ahLst/>
              <a:cxnLst/>
              <a:rect l="0" t="0" r="0" b="0"/>
              <a:pathLst>
                <a:path w="190500">
                  <a:moveTo>
                    <a:pt x="190500" y="0"/>
                  </a:moveTo>
                  <a:lnTo>
                    <a:pt x="0" y="0"/>
                  </a:lnTo>
                </a:path>
              </a:pathLst>
            </a:custGeom>
            <a:ln w="3175" cap="flat">
              <a:miter lim="127000"/>
            </a:ln>
          </p:spPr>
          <p:style>
            <a:lnRef idx="1">
              <a:srgbClr val="000000"/>
            </a:lnRef>
            <a:fillRef idx="0">
              <a:srgbClr val="000000">
                <a:alpha val="0"/>
              </a:srgbClr>
            </a:fillRef>
            <a:effectRef idx="0">
              <a:scrgbClr r="0" g="0" b="0"/>
            </a:effectRef>
            <a:fontRef idx="none"/>
          </p:style>
          <p:txBody>
            <a:bodyPr/>
            <a:lstStyle/>
            <a:p>
              <a:endParaRPr lang="fr-CA"/>
            </a:p>
          </p:txBody>
        </p:sp>
        <p:sp>
          <p:nvSpPr>
            <p:cNvPr id="112" name="Shape 326">
              <a:extLst>
                <a:ext uri="{FF2B5EF4-FFF2-40B4-BE49-F238E27FC236}">
                  <a16:creationId xmlns:a16="http://schemas.microsoft.com/office/drawing/2014/main" id="{538D960E-A5B1-4F2D-B4F9-9EA60DB89165}"/>
                </a:ext>
              </a:extLst>
            </p:cNvPr>
            <p:cNvSpPr/>
            <p:nvPr/>
          </p:nvSpPr>
          <p:spPr>
            <a:xfrm>
              <a:off x="304800" y="0"/>
              <a:ext cx="0" cy="190500"/>
            </a:xfrm>
            <a:custGeom>
              <a:avLst/>
              <a:gdLst/>
              <a:ahLst/>
              <a:cxnLst/>
              <a:rect l="0" t="0" r="0" b="0"/>
              <a:pathLst>
                <a:path h="190500">
                  <a:moveTo>
                    <a:pt x="0" y="190500"/>
                  </a:moveTo>
                  <a:lnTo>
                    <a:pt x="0" y="0"/>
                  </a:lnTo>
                </a:path>
              </a:pathLst>
            </a:custGeom>
            <a:ln w="3175" cap="flat">
              <a:miter lim="127000"/>
            </a:ln>
          </p:spPr>
          <p:style>
            <a:lnRef idx="1">
              <a:srgbClr val="000000"/>
            </a:lnRef>
            <a:fillRef idx="0">
              <a:srgbClr val="000000">
                <a:alpha val="0"/>
              </a:srgbClr>
            </a:fillRef>
            <a:effectRef idx="0">
              <a:scrgbClr r="0" g="0" b="0"/>
            </a:effectRef>
            <a:fontRef idx="none"/>
          </p:style>
          <p:txBody>
            <a:bodyPr/>
            <a:lstStyle/>
            <a:p>
              <a:endParaRPr lang="fr-CA"/>
            </a:p>
          </p:txBody>
        </p:sp>
        <p:sp>
          <p:nvSpPr>
            <p:cNvPr id="113" name="Shape 327">
              <a:extLst>
                <a:ext uri="{FF2B5EF4-FFF2-40B4-BE49-F238E27FC236}">
                  <a16:creationId xmlns:a16="http://schemas.microsoft.com/office/drawing/2014/main" id="{57A903A9-B1B4-46D3-A65C-54D03BDDA1E3}"/>
                </a:ext>
              </a:extLst>
            </p:cNvPr>
            <p:cNvSpPr/>
            <p:nvPr/>
          </p:nvSpPr>
          <p:spPr>
            <a:xfrm>
              <a:off x="304800" y="5448300"/>
              <a:ext cx="0" cy="190500"/>
            </a:xfrm>
            <a:custGeom>
              <a:avLst/>
              <a:gdLst/>
              <a:ahLst/>
              <a:cxnLst/>
              <a:rect l="0" t="0" r="0" b="0"/>
              <a:pathLst>
                <a:path h="190500">
                  <a:moveTo>
                    <a:pt x="0" y="0"/>
                  </a:moveTo>
                  <a:lnTo>
                    <a:pt x="0" y="190500"/>
                  </a:lnTo>
                </a:path>
              </a:pathLst>
            </a:custGeom>
            <a:ln w="3175" cap="flat">
              <a:miter lim="127000"/>
            </a:ln>
          </p:spPr>
          <p:style>
            <a:lnRef idx="1">
              <a:srgbClr val="000000"/>
            </a:lnRef>
            <a:fillRef idx="0">
              <a:srgbClr val="000000">
                <a:alpha val="0"/>
              </a:srgbClr>
            </a:fillRef>
            <a:effectRef idx="0">
              <a:scrgbClr r="0" g="0" b="0"/>
            </a:effectRef>
            <a:fontRef idx="none"/>
          </p:style>
          <p:txBody>
            <a:bodyPr/>
            <a:lstStyle/>
            <a:p>
              <a:endParaRPr lang="fr-CA"/>
            </a:p>
          </p:txBody>
        </p:sp>
      </p:grpSp>
    </p:spTree>
    <p:extLst>
      <p:ext uri="{BB962C8B-B14F-4D97-AF65-F5344CB8AC3E}">
        <p14:creationId xmlns:p14="http://schemas.microsoft.com/office/powerpoint/2010/main" val="375200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4000" dirty="0"/>
              <a:t>Non dealer </a:t>
            </a:r>
            <a:r>
              <a:rPr lang="fr-CA" sz="4000" dirty="0" err="1"/>
              <a:t>survey</a:t>
            </a:r>
            <a:endParaRPr lang="fr-CA" sz="4000" dirty="0"/>
          </a:p>
        </p:txBody>
      </p:sp>
      <p:sp>
        <p:nvSpPr>
          <p:cNvPr id="3" name="Espace réservé du contenu 2"/>
          <p:cNvSpPr>
            <a:spLocks noGrp="1"/>
          </p:cNvSpPr>
          <p:nvPr>
            <p:ph idx="1"/>
          </p:nvPr>
        </p:nvSpPr>
        <p:spPr/>
        <p:txBody>
          <a:bodyPr/>
          <a:lstStyle/>
          <a:p>
            <a:endParaRPr lang="fr-CA" dirty="0"/>
          </a:p>
        </p:txBody>
      </p:sp>
    </p:spTree>
    <p:extLst>
      <p:ext uri="{BB962C8B-B14F-4D97-AF65-F5344CB8AC3E}">
        <p14:creationId xmlns:p14="http://schemas.microsoft.com/office/powerpoint/2010/main" val="89587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4000" dirty="0"/>
              <a:t>Capacity, Utilization </a:t>
            </a:r>
            <a:endParaRPr lang="fr-CA" sz="4000"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795221547"/>
              </p:ext>
            </p:extLst>
          </p:nvPr>
        </p:nvGraphicFramePr>
        <p:xfrm>
          <a:off x="2458065" y="1317522"/>
          <a:ext cx="7787147" cy="5311528"/>
        </p:xfrm>
        <a:graphic>
          <a:graphicData uri="http://schemas.openxmlformats.org/drawingml/2006/table">
            <a:tbl>
              <a:tblPr/>
              <a:tblGrid>
                <a:gridCol w="3173224">
                  <a:extLst>
                    <a:ext uri="{9D8B030D-6E8A-4147-A177-3AD203B41FA5}">
                      <a16:colId xmlns:a16="http://schemas.microsoft.com/office/drawing/2014/main" val="268004826"/>
                    </a:ext>
                  </a:extLst>
                </a:gridCol>
                <a:gridCol w="1661011">
                  <a:extLst>
                    <a:ext uri="{9D8B030D-6E8A-4147-A177-3AD203B41FA5}">
                      <a16:colId xmlns:a16="http://schemas.microsoft.com/office/drawing/2014/main" val="4276343508"/>
                    </a:ext>
                  </a:extLst>
                </a:gridCol>
                <a:gridCol w="1504849">
                  <a:extLst>
                    <a:ext uri="{9D8B030D-6E8A-4147-A177-3AD203B41FA5}">
                      <a16:colId xmlns:a16="http://schemas.microsoft.com/office/drawing/2014/main" val="1475762071"/>
                    </a:ext>
                  </a:extLst>
                </a:gridCol>
                <a:gridCol w="908587">
                  <a:extLst>
                    <a:ext uri="{9D8B030D-6E8A-4147-A177-3AD203B41FA5}">
                      <a16:colId xmlns:a16="http://schemas.microsoft.com/office/drawing/2014/main" val="46057275"/>
                    </a:ext>
                  </a:extLst>
                </a:gridCol>
                <a:gridCol w="269738">
                  <a:extLst>
                    <a:ext uri="{9D8B030D-6E8A-4147-A177-3AD203B41FA5}">
                      <a16:colId xmlns:a16="http://schemas.microsoft.com/office/drawing/2014/main" val="3537770580"/>
                    </a:ext>
                  </a:extLst>
                </a:gridCol>
                <a:gridCol w="269738">
                  <a:extLst>
                    <a:ext uri="{9D8B030D-6E8A-4147-A177-3AD203B41FA5}">
                      <a16:colId xmlns:a16="http://schemas.microsoft.com/office/drawing/2014/main" val="912069287"/>
                    </a:ext>
                  </a:extLst>
                </a:gridCol>
              </a:tblGrid>
              <a:tr h="223435">
                <a:tc gridSpan="6">
                  <a:txBody>
                    <a:bodyPr/>
                    <a:lstStyle/>
                    <a:p>
                      <a:pPr algn="ctr" fontAlgn="b"/>
                      <a:r>
                        <a:rPr lang="fr-CA" sz="1000" b="1" i="0" u="none" strike="noStrike">
                          <a:solidFill>
                            <a:srgbClr val="244062"/>
                          </a:solidFill>
                          <a:effectLst/>
                          <a:latin typeface="Arial" panose="020B0604020202020204" pitchFamily="34" charset="0"/>
                        </a:rPr>
                        <a:t>FACILITY POTENTIAL</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342559237"/>
                  </a:ext>
                </a:extLst>
              </a:tr>
              <a:tr h="207475">
                <a:tc>
                  <a:txBody>
                    <a:bodyPr/>
                    <a:lstStyle/>
                    <a:p>
                      <a:pPr algn="l" fontAlgn="b"/>
                      <a:r>
                        <a:rPr lang="fr-CA" sz="1400" b="0" i="0" u="none" strike="noStrike" dirty="0" err="1">
                          <a:solidFill>
                            <a:srgbClr val="244062"/>
                          </a:solidFill>
                          <a:effectLst/>
                          <a:latin typeface="Arial" panose="020B0604020202020204" pitchFamily="34" charset="0"/>
                        </a:rPr>
                        <a:t>Number</a:t>
                      </a:r>
                      <a:r>
                        <a:rPr lang="fr-CA" sz="1400" b="0" i="0" u="none" strike="noStrike" dirty="0">
                          <a:solidFill>
                            <a:srgbClr val="244062"/>
                          </a:solidFill>
                          <a:effectLst/>
                          <a:latin typeface="Arial" panose="020B0604020202020204" pitchFamily="34" charset="0"/>
                        </a:rPr>
                        <a:t> of </a:t>
                      </a:r>
                      <a:r>
                        <a:rPr lang="fr-CA" sz="1400" b="0" i="0" u="none" strike="noStrike" dirty="0" err="1">
                          <a:solidFill>
                            <a:srgbClr val="244062"/>
                          </a:solidFill>
                          <a:effectLst/>
                          <a:latin typeface="Arial" panose="020B0604020202020204" pitchFamily="34" charset="0"/>
                        </a:rPr>
                        <a:t>Bays</a:t>
                      </a:r>
                      <a:endParaRPr lang="fr-CA" sz="1400" b="0" i="0" u="none" strike="noStrike" dirty="0">
                        <a:solidFill>
                          <a:srgbClr val="244062"/>
                        </a:solidFill>
                        <a:effectLst/>
                        <a:latin typeface="Arial" panose="020B0604020202020204" pitchFamily="34" charset="0"/>
                      </a:endParaRP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400" b="0" i="0" u="none" strike="noStrike" dirty="0">
                          <a:solidFill>
                            <a:srgbClr val="244062"/>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02082510"/>
                  </a:ext>
                </a:extLst>
              </a:tr>
              <a:tr h="247374">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r-CA" sz="1400" b="1" i="0" u="none" strike="noStrike">
                          <a:solidFill>
                            <a:srgbClr val="244062"/>
                          </a:solidFill>
                          <a:effectLst/>
                          <a:latin typeface="Arial" panose="020B0604020202020204" pitchFamily="34" charset="0"/>
                        </a:rPr>
                        <a:t>x</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0047585"/>
                  </a:ext>
                </a:extLst>
              </a:tr>
              <a:tr h="247374">
                <a:tc>
                  <a:txBody>
                    <a:bodyPr/>
                    <a:lstStyle/>
                    <a:p>
                      <a:pPr algn="l" fontAlgn="b"/>
                      <a:r>
                        <a:rPr lang="fr-CA" sz="1400" b="0" i="0" u="none" strike="noStrike" dirty="0" err="1">
                          <a:solidFill>
                            <a:srgbClr val="244062"/>
                          </a:solidFill>
                          <a:effectLst/>
                          <a:latin typeface="Arial" panose="020B0604020202020204" pitchFamily="34" charset="0"/>
                        </a:rPr>
                        <a:t>Number</a:t>
                      </a:r>
                      <a:r>
                        <a:rPr lang="fr-CA" sz="1400" b="0" i="0" u="none" strike="noStrike" dirty="0">
                          <a:solidFill>
                            <a:srgbClr val="244062"/>
                          </a:solidFill>
                          <a:effectLst/>
                          <a:latin typeface="Arial" panose="020B0604020202020204" pitchFamily="34" charset="0"/>
                        </a:rPr>
                        <a:t> of </a:t>
                      </a:r>
                      <a:r>
                        <a:rPr lang="fr-CA" sz="1400" b="0" i="0" u="none" strike="noStrike" dirty="0" err="1">
                          <a:solidFill>
                            <a:srgbClr val="244062"/>
                          </a:solidFill>
                          <a:effectLst/>
                          <a:latin typeface="Arial" panose="020B0604020202020204" pitchFamily="34" charset="0"/>
                        </a:rPr>
                        <a:t>Days</a:t>
                      </a:r>
                      <a:endParaRPr lang="fr-CA" sz="1400" b="0" i="0" u="none" strike="noStrike" dirty="0">
                        <a:solidFill>
                          <a:srgbClr val="244062"/>
                        </a:solidFill>
                        <a:effectLst/>
                        <a:latin typeface="Arial" panose="020B0604020202020204" pitchFamily="34" charset="0"/>
                      </a:endParaRP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400" b="0" i="0" u="none" strike="noStrike" dirty="0">
                          <a:solidFill>
                            <a:srgbClr val="244062"/>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90048372"/>
                  </a:ext>
                </a:extLst>
              </a:tr>
              <a:tr h="247374">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r-CA" sz="1400" b="1" i="0" u="none" strike="noStrike">
                          <a:solidFill>
                            <a:srgbClr val="244062"/>
                          </a:solidFill>
                          <a:effectLst/>
                          <a:latin typeface="Arial" panose="020B0604020202020204" pitchFamily="34" charset="0"/>
                        </a:rPr>
                        <a:t>x</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46333455"/>
                  </a:ext>
                </a:extLst>
              </a:tr>
              <a:tr h="247374">
                <a:tc>
                  <a:txBody>
                    <a:bodyPr/>
                    <a:lstStyle/>
                    <a:p>
                      <a:pPr algn="l" fontAlgn="b"/>
                      <a:r>
                        <a:rPr lang="fr-CA" sz="1400" b="0" i="0" u="none" strike="noStrike" dirty="0" err="1">
                          <a:solidFill>
                            <a:srgbClr val="244062"/>
                          </a:solidFill>
                          <a:effectLst/>
                          <a:latin typeface="Arial" panose="020B0604020202020204" pitchFamily="34" charset="0"/>
                        </a:rPr>
                        <a:t>Number</a:t>
                      </a:r>
                      <a:r>
                        <a:rPr lang="fr-CA" sz="1400" b="0" i="0" u="none" strike="noStrike" dirty="0">
                          <a:solidFill>
                            <a:srgbClr val="244062"/>
                          </a:solidFill>
                          <a:effectLst/>
                          <a:latin typeface="Arial" panose="020B0604020202020204" pitchFamily="34" charset="0"/>
                        </a:rPr>
                        <a:t> of </a:t>
                      </a:r>
                      <a:r>
                        <a:rPr lang="fr-CA" sz="1400" b="0" i="0" u="none" strike="noStrike" dirty="0" err="1">
                          <a:solidFill>
                            <a:srgbClr val="244062"/>
                          </a:solidFill>
                          <a:effectLst/>
                          <a:latin typeface="Arial" panose="020B0604020202020204" pitchFamily="34" charset="0"/>
                        </a:rPr>
                        <a:t>Hours</a:t>
                      </a:r>
                      <a:endParaRPr lang="fr-CA" sz="1400" b="0" i="0" u="none" strike="noStrike" dirty="0">
                        <a:solidFill>
                          <a:srgbClr val="244062"/>
                        </a:solidFill>
                        <a:effectLst/>
                        <a:latin typeface="Arial" panose="020B0604020202020204" pitchFamily="34" charset="0"/>
                      </a:endParaRP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400" b="0" i="0" u="none" strike="noStrike" dirty="0">
                          <a:solidFill>
                            <a:srgbClr val="244062"/>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22812585"/>
                  </a:ext>
                </a:extLst>
              </a:tr>
              <a:tr h="359091">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r-CA" sz="1400" b="1" i="0" u="none" strike="noStrike">
                          <a:solidFill>
                            <a:srgbClr val="244062"/>
                          </a:solidFill>
                          <a:effectLst/>
                          <a:latin typeface="Arial" panose="020B0604020202020204" pitchFamily="34" charset="0"/>
                        </a:rPr>
                        <a:t>x</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49860276"/>
                  </a:ext>
                </a:extLst>
              </a:tr>
              <a:tr h="247374">
                <a:tc>
                  <a:txBody>
                    <a:bodyPr/>
                    <a:lstStyle/>
                    <a:p>
                      <a:pPr algn="l" fontAlgn="b"/>
                      <a:r>
                        <a:rPr lang="fr-CA" sz="1400" b="0" i="0" u="none" strike="noStrike" dirty="0">
                          <a:solidFill>
                            <a:srgbClr val="244062"/>
                          </a:solidFill>
                          <a:effectLst/>
                          <a:latin typeface="Arial" panose="020B0604020202020204" pitchFamily="34" charset="0"/>
                        </a:rPr>
                        <a:t>Effective Labor Rate</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400" b="0" i="0" u="none" strike="noStrike" dirty="0">
                          <a:solidFill>
                            <a:srgbClr val="244062"/>
                          </a:solidFill>
                          <a:effectLst/>
                          <a:latin typeface="Arial" panose="020B0604020202020204" pitchFamily="34" charset="0"/>
                        </a:rPr>
                        <a:t>111,62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33386068"/>
                  </a:ext>
                </a:extLst>
              </a:tr>
              <a:tr h="247374">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fr-CA" sz="1400" b="0" i="1" u="none" strike="noStrike">
                          <a:solidFill>
                            <a:srgbClr val="244062"/>
                          </a:solidFill>
                          <a:effectLst/>
                          <a:latin typeface="Arial" panose="020B0604020202020204" pitchFamily="34" charset="0"/>
                        </a:rPr>
                        <a:t>equals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38422160"/>
                  </a:ext>
                </a:extLst>
              </a:tr>
              <a:tr h="494747">
                <a:tc>
                  <a:txBody>
                    <a:bodyPr/>
                    <a:lstStyle/>
                    <a:p>
                      <a:pPr algn="l" fontAlgn="b"/>
                      <a:r>
                        <a:rPr lang="fr-CA" sz="1400" b="0" i="0" u="none" strike="noStrike" dirty="0">
                          <a:solidFill>
                            <a:srgbClr val="244062"/>
                          </a:solidFill>
                          <a:effectLst/>
                          <a:latin typeface="Arial" panose="020B0604020202020204" pitchFamily="34" charset="0"/>
                        </a:rPr>
                        <a:t>FACILITY POTENTIAL</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CA" sz="1400" b="0" i="0" u="none" strike="noStrike" dirty="0">
                          <a:solidFill>
                            <a:srgbClr val="244062"/>
                          </a:solidFill>
                          <a:effectLst/>
                          <a:latin typeface="Arial" panose="020B0604020202020204" pitchFamily="34" charset="0"/>
                        </a:rPr>
                        <a:t> </a:t>
                      </a:r>
                      <a:r>
                        <a:rPr lang="fr-CA" sz="1400" b="1" i="0" u="none" strike="noStrike" dirty="0">
                          <a:solidFill>
                            <a:srgbClr val="244062"/>
                          </a:solidFill>
                          <a:effectLst/>
                          <a:latin typeface="Arial" panose="020B0604020202020204" pitchFamily="34" charset="0"/>
                        </a:rPr>
                        <a:t>$         957 700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37024511"/>
                  </a:ext>
                </a:extLst>
              </a:tr>
              <a:tr h="223435">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7317777"/>
                  </a:ext>
                </a:extLst>
              </a:tr>
              <a:tr h="263333">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2761583"/>
                  </a:ext>
                </a:extLst>
              </a:tr>
              <a:tr h="215454">
                <a:tc gridSpan="6">
                  <a:txBody>
                    <a:bodyPr/>
                    <a:lstStyle/>
                    <a:p>
                      <a:pPr algn="ctr" fontAlgn="b"/>
                      <a:r>
                        <a:rPr lang="fr-CA" sz="1400" b="1" i="0" u="none" strike="noStrike" dirty="0">
                          <a:solidFill>
                            <a:srgbClr val="244062"/>
                          </a:solidFill>
                          <a:effectLst/>
                          <a:latin typeface="Arial" panose="020B0604020202020204" pitchFamily="34" charset="0"/>
                        </a:rPr>
                        <a:t>FACILITY UTILIZATION</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61020233"/>
                  </a:ext>
                </a:extLst>
              </a:tr>
              <a:tr h="207475">
                <a:tc>
                  <a:txBody>
                    <a:bodyPr/>
                    <a:lstStyle/>
                    <a:p>
                      <a:pPr algn="l" fontAlgn="b"/>
                      <a:r>
                        <a:rPr lang="fr-CA" sz="1400" b="0" i="0" u="none" strike="noStrike" dirty="0">
                          <a:solidFill>
                            <a:srgbClr val="244062"/>
                          </a:solidFill>
                          <a:effectLst/>
                          <a:latin typeface="Arial" panose="020B0604020202020204" pitchFamily="34" charset="0"/>
                        </a:rPr>
                        <a:t>Total Labor Sales</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CA" sz="1400" b="0" i="0" u="none" strike="noStrike" dirty="0">
                          <a:solidFill>
                            <a:srgbClr val="244062"/>
                          </a:solidFill>
                          <a:effectLst/>
                          <a:latin typeface="Arial" panose="020B0604020202020204" pitchFamily="34" charset="0"/>
                        </a:rPr>
                        <a:t> $         623 743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15089390"/>
                  </a:ext>
                </a:extLst>
              </a:tr>
              <a:tr h="255354">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r-CA" sz="1400" b="0" i="0" u="none" strike="noStrike">
                          <a:solidFill>
                            <a:srgbClr val="244062"/>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511517572"/>
                  </a:ext>
                </a:extLst>
              </a:tr>
              <a:tr h="207475">
                <a:tc>
                  <a:txBody>
                    <a:bodyPr/>
                    <a:lstStyle/>
                    <a:p>
                      <a:pPr algn="l" fontAlgn="b"/>
                      <a:r>
                        <a:rPr lang="fr-CA" sz="1400" b="0" i="0" u="none" strike="noStrike" dirty="0">
                          <a:solidFill>
                            <a:srgbClr val="244062"/>
                          </a:solidFill>
                          <a:effectLst/>
                          <a:latin typeface="Arial" panose="020B0604020202020204" pitchFamily="34" charset="0"/>
                        </a:rPr>
                        <a:t>Facility </a:t>
                      </a:r>
                      <a:r>
                        <a:rPr lang="fr-CA" sz="1400" b="0" i="0" u="none" strike="noStrike" dirty="0" err="1">
                          <a:solidFill>
                            <a:srgbClr val="244062"/>
                          </a:solidFill>
                          <a:effectLst/>
                          <a:latin typeface="Arial" panose="020B0604020202020204" pitchFamily="34" charset="0"/>
                        </a:rPr>
                        <a:t>Potential</a:t>
                      </a:r>
                      <a:endParaRPr lang="fr-CA" sz="1400" b="0" i="0" u="none" strike="noStrike" dirty="0">
                        <a:solidFill>
                          <a:srgbClr val="244062"/>
                        </a:solidFill>
                        <a:effectLst/>
                        <a:latin typeface="Arial" panose="020B0604020202020204" pitchFamily="34" charset="0"/>
                      </a:endParaRP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400" b="0" i="0" u="none" strike="noStrike" dirty="0">
                          <a:solidFill>
                            <a:srgbClr val="244062"/>
                          </a:solidFill>
                          <a:effectLst/>
                          <a:latin typeface="Arial" panose="020B0604020202020204" pitchFamily="34" charset="0"/>
                        </a:rPr>
                        <a:t> $957</a:t>
                      </a:r>
                      <a:r>
                        <a:rPr lang="fr-CA" sz="1400" b="0" i="0" u="none" strike="noStrike" baseline="0" dirty="0">
                          <a:solidFill>
                            <a:srgbClr val="244062"/>
                          </a:solidFill>
                          <a:effectLst/>
                          <a:latin typeface="Arial" panose="020B0604020202020204" pitchFamily="34" charset="0"/>
                        </a:rPr>
                        <a:t> 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53602547"/>
                  </a:ext>
                </a:extLst>
              </a:tr>
              <a:tr h="199495">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fr-CA" sz="1400" b="0" i="1" u="none" strike="noStrike">
                          <a:solidFill>
                            <a:srgbClr val="244062"/>
                          </a:solidFill>
                          <a:effectLst/>
                          <a:latin typeface="Arial" panose="020B0604020202020204" pitchFamily="34" charset="0"/>
                        </a:rPr>
                        <a:t>equals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86600749"/>
                  </a:ext>
                </a:extLst>
              </a:tr>
              <a:tr h="207475">
                <a:tc>
                  <a:txBody>
                    <a:bodyPr/>
                    <a:lstStyle/>
                    <a:p>
                      <a:pPr algn="l" fontAlgn="b"/>
                      <a:r>
                        <a:rPr lang="fr-CA" sz="1400" b="0" i="0" u="none" strike="noStrike" dirty="0">
                          <a:solidFill>
                            <a:srgbClr val="244062"/>
                          </a:solidFill>
                          <a:effectLst/>
                          <a:latin typeface="Arial" panose="020B0604020202020204" pitchFamily="34" charset="0"/>
                        </a:rPr>
                        <a:t>FACILITY UTILIZATION</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a:solidFill>
                            <a:srgbClr val="244062"/>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fr-CA" sz="1400" b="1" i="0" u="none" strike="noStrike" dirty="0">
                          <a:solidFill>
                            <a:srgbClr val="FF0000"/>
                          </a:solidFill>
                          <a:effectLst/>
                          <a:latin typeface="Arial" panose="020B0604020202020204" pitchFamily="34" charset="0"/>
                        </a:rPr>
                        <a:t>65,13%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400" b="0" i="0" u="none" strike="noStrike" baseline="0" dirty="0">
                          <a:solidFill>
                            <a:srgbClr val="244062"/>
                          </a:solidFill>
                          <a:effectLst/>
                          <a:latin typeface="Arial" panose="020B0604020202020204" pitchFamily="34" charset="0"/>
                        </a:rPr>
                        <a:t> </a:t>
                      </a:r>
                      <a:r>
                        <a:rPr lang="fr-CA" sz="1600" b="1" i="0" u="none" strike="noStrike" baseline="0" dirty="0">
                          <a:solidFill>
                            <a:srgbClr val="244062"/>
                          </a:solidFill>
                          <a:effectLst/>
                          <a:latin typeface="Arial" panose="020B0604020202020204" pitchFamily="34" charset="0"/>
                        </a:rPr>
                        <a:t> </a:t>
                      </a:r>
                      <a:r>
                        <a:rPr lang="fr-CA" sz="1600" b="1" i="0" u="none" strike="noStrike" dirty="0">
                          <a:solidFill>
                            <a:srgbClr val="244062"/>
                          </a:solidFill>
                          <a:effectLst/>
                          <a:latin typeface="Arial" panose="020B0604020202020204" pitchFamily="34" charset="0"/>
                        </a:rPr>
                        <a:t>Guide:       75%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10829589"/>
                  </a:ext>
                </a:extLst>
              </a:tr>
              <a:tr h="199495">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400" b="1" i="0" u="none" strike="noStrike" dirty="0">
                          <a:solidFill>
                            <a:srgbClr val="244062"/>
                          </a:solidFill>
                          <a:effectLst/>
                          <a:latin typeface="Arial" panose="020B0604020202020204" pitchFamily="34" charset="0"/>
                        </a:rPr>
                        <a:t> </a:t>
                      </a:r>
                      <a:r>
                        <a:rPr lang="fr-CA" sz="1600" b="1" i="0" u="none" strike="noStrike" dirty="0">
                          <a:solidFill>
                            <a:srgbClr val="244062"/>
                          </a:solidFill>
                          <a:effectLst/>
                          <a:latin typeface="Arial" panose="020B0604020202020204"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400" b="0" i="0" u="none" strike="noStrike" dirty="0">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5874926"/>
                  </a:ext>
                </a:extLst>
              </a:tr>
              <a:tr h="207475">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dirty="0">
                          <a:solidFill>
                            <a:srgbClr val="244062"/>
                          </a:solidFill>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solidFill>
                            <a:srgbClr val="244062"/>
                          </a:solidFill>
                          <a:effectLst/>
                          <a:latin typeface="Arial" panose="020B060402020202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dirty="0">
                          <a:solidFill>
                            <a:srgbClr val="244062"/>
                          </a:solidFill>
                          <a:effectLst/>
                          <a:latin typeface="Arial" panose="020B060402020202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9303898"/>
                  </a:ext>
                </a:extLst>
              </a:tr>
            </a:tbl>
          </a:graphicData>
        </a:graphic>
      </p:graphicFrame>
    </p:spTree>
    <p:extLst>
      <p:ext uri="{BB962C8B-B14F-4D97-AF65-F5344CB8AC3E}">
        <p14:creationId xmlns:p14="http://schemas.microsoft.com/office/powerpoint/2010/main" val="420659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br>
              <a:rPr lang="en-US" sz="4000" dirty="0"/>
            </a:br>
            <a:r>
              <a:rPr lang="en-US" sz="3600" dirty="0"/>
              <a:t>Productivity-----Tech Proficiency</a:t>
            </a:r>
            <a:br>
              <a:rPr lang="fr-CA" dirty="0"/>
            </a:br>
            <a:endParaRPr lang="fr-CA"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03003521"/>
              </p:ext>
            </p:extLst>
          </p:nvPr>
        </p:nvGraphicFramePr>
        <p:xfrm>
          <a:off x="2310580" y="1307691"/>
          <a:ext cx="8091948" cy="1042218"/>
        </p:xfrm>
        <a:graphic>
          <a:graphicData uri="http://schemas.openxmlformats.org/drawingml/2006/table">
            <a:tbl>
              <a:tblPr/>
              <a:tblGrid>
                <a:gridCol w="1401755">
                  <a:extLst>
                    <a:ext uri="{9D8B030D-6E8A-4147-A177-3AD203B41FA5}">
                      <a16:colId xmlns:a16="http://schemas.microsoft.com/office/drawing/2014/main" val="1861344547"/>
                    </a:ext>
                  </a:extLst>
                </a:gridCol>
                <a:gridCol w="1356244">
                  <a:extLst>
                    <a:ext uri="{9D8B030D-6E8A-4147-A177-3AD203B41FA5}">
                      <a16:colId xmlns:a16="http://schemas.microsoft.com/office/drawing/2014/main" val="649173553"/>
                    </a:ext>
                  </a:extLst>
                </a:gridCol>
                <a:gridCol w="600752">
                  <a:extLst>
                    <a:ext uri="{9D8B030D-6E8A-4147-A177-3AD203B41FA5}">
                      <a16:colId xmlns:a16="http://schemas.microsoft.com/office/drawing/2014/main" val="1597816593"/>
                    </a:ext>
                  </a:extLst>
                </a:gridCol>
                <a:gridCol w="1146890">
                  <a:extLst>
                    <a:ext uri="{9D8B030D-6E8A-4147-A177-3AD203B41FA5}">
                      <a16:colId xmlns:a16="http://schemas.microsoft.com/office/drawing/2014/main" val="3263875193"/>
                    </a:ext>
                  </a:extLst>
                </a:gridCol>
                <a:gridCol w="546138">
                  <a:extLst>
                    <a:ext uri="{9D8B030D-6E8A-4147-A177-3AD203B41FA5}">
                      <a16:colId xmlns:a16="http://schemas.microsoft.com/office/drawing/2014/main" val="3693074918"/>
                    </a:ext>
                  </a:extLst>
                </a:gridCol>
                <a:gridCol w="1547392">
                  <a:extLst>
                    <a:ext uri="{9D8B030D-6E8A-4147-A177-3AD203B41FA5}">
                      <a16:colId xmlns:a16="http://schemas.microsoft.com/office/drawing/2014/main" val="2146818134"/>
                    </a:ext>
                  </a:extLst>
                </a:gridCol>
                <a:gridCol w="291273">
                  <a:extLst>
                    <a:ext uri="{9D8B030D-6E8A-4147-A177-3AD203B41FA5}">
                      <a16:colId xmlns:a16="http://schemas.microsoft.com/office/drawing/2014/main" val="718338065"/>
                    </a:ext>
                  </a:extLst>
                </a:gridCol>
                <a:gridCol w="1201504">
                  <a:extLst>
                    <a:ext uri="{9D8B030D-6E8A-4147-A177-3AD203B41FA5}">
                      <a16:colId xmlns:a16="http://schemas.microsoft.com/office/drawing/2014/main" val="2253377634"/>
                    </a:ext>
                  </a:extLst>
                </a:gridCol>
              </a:tblGrid>
              <a:tr h="240512">
                <a:tc gridSpan="2">
                  <a:txBody>
                    <a:bodyPr/>
                    <a:lstStyle/>
                    <a:p>
                      <a:pPr algn="l" fontAlgn="b"/>
                      <a:r>
                        <a:rPr lang="en-US" sz="1200" b="0" i="0" u="none" strike="noStrike" dirty="0">
                          <a:effectLst/>
                          <a:latin typeface="Arial" panose="020B0604020202020204" pitchFamily="34" charset="0"/>
                        </a:rPr>
                        <a:t>How </a:t>
                      </a:r>
                      <a:r>
                        <a:rPr lang="en-US" sz="1400" b="0" i="0" u="none" strike="noStrike" dirty="0">
                          <a:solidFill>
                            <a:srgbClr val="FF0000"/>
                          </a:solidFill>
                          <a:effectLst/>
                          <a:latin typeface="Arial" panose="020B0604020202020204" pitchFamily="34" charset="0"/>
                        </a:rPr>
                        <a:t>proficient</a:t>
                      </a:r>
                      <a:r>
                        <a:rPr lang="en-US" sz="1200" b="0" i="0" u="none" strike="noStrike" dirty="0">
                          <a:effectLst/>
                          <a:latin typeface="Arial" panose="020B0604020202020204" pitchFamily="34" charset="0"/>
                        </a:rPr>
                        <a:t> are your technicians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CA"/>
                    </a:p>
                  </a:txBody>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57575090"/>
                  </a:ext>
                </a:extLst>
              </a:tr>
              <a:tr h="240512">
                <a:tc>
                  <a:txBody>
                    <a:bodyPr/>
                    <a:lstStyle/>
                    <a:p>
                      <a:pPr algn="l" fontAlgn="b"/>
                      <a:r>
                        <a:rPr lang="fr-CA" sz="1200" b="0" i="0" u="none" strike="noStrike" dirty="0">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95366640"/>
                  </a:ext>
                </a:extLst>
              </a:tr>
              <a:tr h="276143">
                <a:tc>
                  <a:txBody>
                    <a:bodyPr/>
                    <a:lstStyle/>
                    <a:p>
                      <a:pPr algn="l" fontAlgn="b"/>
                      <a:r>
                        <a:rPr lang="fr-CA" sz="12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5 593,0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dirty="0">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6 160,00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600" b="1" i="0" u="none" strike="noStrike" dirty="0">
                          <a:solidFill>
                            <a:srgbClr val="FF0000"/>
                          </a:solidFill>
                          <a:effectLst/>
                          <a:latin typeface="Arial" panose="020B0604020202020204" pitchFamily="34" charset="0"/>
                        </a:rPr>
                        <a:t>90,80%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dirty="0">
                          <a:effectLst/>
                          <a:latin typeface="Arial" panose="020B0604020202020204" pitchFamily="34" charset="0"/>
                        </a:rPr>
                        <a:t> </a:t>
                      </a:r>
                      <a:r>
                        <a:rPr lang="fr-CA" sz="1000" b="0" i="0" u="none" strike="noStrike" baseline="0" dirty="0">
                          <a:effectLst/>
                          <a:latin typeface="Arial" panose="020B0604020202020204" pitchFamily="34" charset="0"/>
                        </a:rPr>
                        <a:t>    </a:t>
                      </a:r>
                      <a:endParaRPr lang="fr-C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endParaRPr lang="fr-CA" sz="1000" b="0" i="0" u="none" strike="noStrike" dirty="0">
                        <a:effectLst/>
                        <a:latin typeface="Arial" panose="020B060402020202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3917127"/>
                  </a:ext>
                </a:extLst>
              </a:tr>
              <a:tr h="285051">
                <a:tc>
                  <a:txBody>
                    <a:bodyPr/>
                    <a:lstStyle/>
                    <a:p>
                      <a:pPr algn="l" fontAlgn="b"/>
                      <a:r>
                        <a:rPr lang="fr-CA" sz="1200" b="0" i="0" u="none" strike="noStrike">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fr-CA" sz="1200" b="0" i="0" u="none" strike="noStrike">
                          <a:effectLst/>
                          <a:latin typeface="Arial" panose="020B0604020202020204" pitchFamily="34" charset="0"/>
                        </a:rPr>
                        <a:t>Hours Produced</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fr-CA" sz="1200" b="0" i="0" u="none" strike="noStrike">
                          <a:effectLst/>
                          <a:latin typeface="Arial" panose="020B0604020202020204" pitchFamily="34" charset="0"/>
                        </a:rPr>
                        <a:t>Hours Available</a:t>
                      </a: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2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fr-CA" sz="1200" b="0" i="0" u="none" strike="noStrike" dirty="0">
                          <a:effectLst/>
                          <a:latin typeface="Arial" panose="020B0604020202020204" pitchFamily="34" charset="0"/>
                        </a:rPr>
                        <a:t>Tech </a:t>
                      </a:r>
                      <a:r>
                        <a:rPr lang="fr-CA" sz="1200" b="0" i="0" u="none" strike="noStrike" dirty="0" err="1">
                          <a:effectLst/>
                          <a:latin typeface="Arial" panose="020B0604020202020204" pitchFamily="34" charset="0"/>
                        </a:rPr>
                        <a:t>Proficiency</a:t>
                      </a:r>
                      <a:endParaRPr lang="fr-CA" sz="1200" b="0" i="0" u="none" strike="noStrike" dirty="0">
                        <a:effectLst/>
                        <a:latin typeface="Arial" panose="020B0604020202020204" pitchFamily="34" charset="0"/>
                      </a:endParaRPr>
                    </a:p>
                  </a:txBody>
                  <a:tcPr marL="0" marR="0" marT="0"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dirty="0">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070852"/>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725189319"/>
              </p:ext>
            </p:extLst>
          </p:nvPr>
        </p:nvGraphicFramePr>
        <p:xfrm>
          <a:off x="2310580" y="2438403"/>
          <a:ext cx="8367251" cy="3263758"/>
        </p:xfrm>
        <a:graphic>
          <a:graphicData uri="http://schemas.openxmlformats.org/drawingml/2006/table">
            <a:tbl>
              <a:tblPr/>
              <a:tblGrid>
                <a:gridCol w="1862958">
                  <a:extLst>
                    <a:ext uri="{9D8B030D-6E8A-4147-A177-3AD203B41FA5}">
                      <a16:colId xmlns:a16="http://schemas.microsoft.com/office/drawing/2014/main" val="580304262"/>
                    </a:ext>
                  </a:extLst>
                </a:gridCol>
                <a:gridCol w="1798717">
                  <a:extLst>
                    <a:ext uri="{9D8B030D-6E8A-4147-A177-3AD203B41FA5}">
                      <a16:colId xmlns:a16="http://schemas.microsoft.com/office/drawing/2014/main" val="1779172163"/>
                    </a:ext>
                  </a:extLst>
                </a:gridCol>
                <a:gridCol w="529980">
                  <a:extLst>
                    <a:ext uri="{9D8B030D-6E8A-4147-A177-3AD203B41FA5}">
                      <a16:colId xmlns:a16="http://schemas.microsoft.com/office/drawing/2014/main" val="3268771690"/>
                    </a:ext>
                  </a:extLst>
                </a:gridCol>
                <a:gridCol w="1011779">
                  <a:extLst>
                    <a:ext uri="{9D8B030D-6E8A-4147-A177-3AD203B41FA5}">
                      <a16:colId xmlns:a16="http://schemas.microsoft.com/office/drawing/2014/main" val="2370732623"/>
                    </a:ext>
                  </a:extLst>
                </a:gridCol>
                <a:gridCol w="481799">
                  <a:extLst>
                    <a:ext uri="{9D8B030D-6E8A-4147-A177-3AD203B41FA5}">
                      <a16:colId xmlns:a16="http://schemas.microsoft.com/office/drawing/2014/main" val="3118784020"/>
                    </a:ext>
                  </a:extLst>
                </a:gridCol>
                <a:gridCol w="1365099">
                  <a:extLst>
                    <a:ext uri="{9D8B030D-6E8A-4147-A177-3AD203B41FA5}">
                      <a16:colId xmlns:a16="http://schemas.microsoft.com/office/drawing/2014/main" val="4289394054"/>
                    </a:ext>
                  </a:extLst>
                </a:gridCol>
                <a:gridCol w="256960">
                  <a:extLst>
                    <a:ext uri="{9D8B030D-6E8A-4147-A177-3AD203B41FA5}">
                      <a16:colId xmlns:a16="http://schemas.microsoft.com/office/drawing/2014/main" val="3544531734"/>
                    </a:ext>
                  </a:extLst>
                </a:gridCol>
                <a:gridCol w="1059959">
                  <a:extLst>
                    <a:ext uri="{9D8B030D-6E8A-4147-A177-3AD203B41FA5}">
                      <a16:colId xmlns:a16="http://schemas.microsoft.com/office/drawing/2014/main" val="2488497779"/>
                    </a:ext>
                  </a:extLst>
                </a:gridCol>
              </a:tblGrid>
              <a:tr h="305087">
                <a:tc>
                  <a:txBody>
                    <a:bodyPr/>
                    <a:lstStyle/>
                    <a:p>
                      <a:pPr algn="l" fontAlgn="b"/>
                      <a:r>
                        <a:rPr lang="fr-CA" sz="1000" b="1" i="1" u="none" strike="noStrike" dirty="0">
                          <a:solidFill>
                            <a:srgbClr val="FF0000"/>
                          </a:solidFill>
                          <a:effectLst/>
                          <a:latin typeface="Arial" panose="020B0604020202020204" pitchFamily="34" charset="0"/>
                        </a:rPr>
                        <a:t>POTENTIAL</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361887"/>
                  </a:ext>
                </a:extLst>
              </a:tr>
              <a:tr h="359568">
                <a:tc>
                  <a:txBody>
                    <a:bodyPr/>
                    <a:lstStyle/>
                    <a:p>
                      <a:pPr algn="l" fontAlgn="b"/>
                      <a:r>
                        <a:rPr lang="fr-CA" sz="10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                    623 753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4992,02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             124,95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6477120"/>
                  </a:ext>
                </a:extLst>
              </a:tr>
              <a:tr h="320059">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1200" b="0" i="0" u="none" strike="noStrike">
                          <a:effectLst/>
                          <a:latin typeface="Arial" panose="020B0604020202020204" pitchFamily="34" charset="0"/>
                        </a:rPr>
                        <a:t>Total labor sales for month</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Total hours billed</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Effective Labor Rate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36765141"/>
                  </a:ext>
                </a:extLst>
              </a:tr>
              <a:tr h="283295">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2327296"/>
                  </a:ext>
                </a:extLst>
              </a:tr>
              <a:tr h="348672">
                <a:tc>
                  <a:txBody>
                    <a:bodyPr/>
                    <a:lstStyle/>
                    <a:p>
                      <a:pPr algn="l" fontAlgn="b"/>
                      <a:r>
                        <a:rPr lang="fr-CA" sz="10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1" i="0" u="none" strike="noStrike" dirty="0">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1" i="0" u="none" strike="noStrike">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6 160,0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134875"/>
                  </a:ext>
                </a:extLst>
              </a:tr>
              <a:tr h="320059">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gridSpan="2">
                  <a:txBody>
                    <a:bodyPr/>
                    <a:lstStyle/>
                    <a:p>
                      <a:pPr algn="ctr" fontAlgn="b"/>
                      <a:r>
                        <a:rPr lang="fr-CA" sz="1200" b="0" i="0" u="none" strike="noStrike">
                          <a:effectLst/>
                          <a:latin typeface="Arial" panose="020B0604020202020204" pitchFamily="34" charset="0"/>
                        </a:rPr>
                        <a:t># Service mechanical technicians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CA"/>
                    </a:p>
                  </a:txBody>
                  <a:tcPr/>
                </a:tc>
                <a:tc>
                  <a:txBody>
                    <a:bodyPr/>
                    <a:lstStyle/>
                    <a:p>
                      <a:pPr algn="ctr" fontAlgn="b"/>
                      <a:r>
                        <a:rPr lang="fr-CA" sz="1200" b="0" i="0" u="none" strike="noStrike">
                          <a:effectLst/>
                          <a:latin typeface="Arial" panose="020B0604020202020204" pitchFamily="34" charset="0"/>
                        </a:rPr>
                        <a:t># Hours/Day</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Working Days/Month</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Clock Hour Aval</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0742493"/>
                  </a:ext>
                </a:extLst>
              </a:tr>
              <a:tr h="272400">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2910029"/>
                  </a:ext>
                </a:extLst>
              </a:tr>
              <a:tr h="314161">
                <a:tc>
                  <a:txBody>
                    <a:bodyPr/>
                    <a:lstStyle/>
                    <a:p>
                      <a:pPr algn="l" fontAlgn="b"/>
                      <a:r>
                        <a:rPr lang="fr-CA" sz="1000" b="0" i="0" u="none" strike="noStrike">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6 160,0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1" i="0" u="none" strike="noStrike" dirty="0">
                          <a:effectLst/>
                          <a:latin typeface="Arial" panose="020B060402020202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 $     124,95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1" i="0" u="none" strike="noStrike" dirty="0">
                          <a:effectLst/>
                          <a:latin typeface="Arial" panose="020B0604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CA" sz="1200" b="0" i="0" u="none" strike="noStrike" dirty="0">
                          <a:effectLst/>
                          <a:latin typeface="Arial" panose="020B0604020202020204" pitchFamily="34" charset="0"/>
                        </a:rPr>
                        <a:t> </a:t>
                      </a:r>
                      <a:r>
                        <a:rPr lang="fr-CA" sz="1400" b="0" i="0" u="none" strike="noStrike" dirty="0">
                          <a:effectLst/>
                          <a:latin typeface="Arial" panose="020B0604020202020204" pitchFamily="34" charset="0"/>
                        </a:rPr>
                        <a:t>$      </a:t>
                      </a:r>
                      <a:r>
                        <a:rPr lang="fr-CA" sz="1400" b="1" i="0" u="none" strike="noStrike" dirty="0">
                          <a:solidFill>
                            <a:srgbClr val="FF0000"/>
                          </a:solidFill>
                          <a:effectLst/>
                          <a:latin typeface="Arial" panose="020B0604020202020204" pitchFamily="34" charset="0"/>
                        </a:rPr>
                        <a:t>769 692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87104038"/>
                  </a:ext>
                </a:extLst>
              </a:tr>
              <a:tr h="320059">
                <a:tc>
                  <a:txBody>
                    <a:bodyPr/>
                    <a:lstStyle/>
                    <a:p>
                      <a:pPr algn="l" fontAlgn="b"/>
                      <a:r>
                        <a:rPr lang="fr-CA" sz="1000" b="0" i="0" u="none" strike="noStrike">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dirty="0" err="1">
                          <a:effectLst/>
                          <a:latin typeface="Arial" panose="020B0604020202020204" pitchFamily="34" charset="0"/>
                        </a:rPr>
                        <a:t>Clock</a:t>
                      </a:r>
                      <a:r>
                        <a:rPr lang="fr-CA" sz="1200" b="0" i="0" u="none" strike="noStrike" dirty="0">
                          <a:effectLst/>
                          <a:latin typeface="Arial" panose="020B0604020202020204" pitchFamily="34" charset="0"/>
                        </a:rPr>
                        <a:t> </a:t>
                      </a:r>
                      <a:r>
                        <a:rPr lang="fr-CA" sz="1200" b="0" i="0" u="none" strike="noStrike" dirty="0" err="1">
                          <a:effectLst/>
                          <a:latin typeface="Arial" panose="020B0604020202020204" pitchFamily="34" charset="0"/>
                        </a:rPr>
                        <a:t>Hours</a:t>
                      </a:r>
                      <a:r>
                        <a:rPr lang="fr-CA" sz="1200" b="0" i="0" u="none" strike="noStrike" dirty="0">
                          <a:effectLst/>
                          <a:latin typeface="Arial" panose="020B0604020202020204" pitchFamily="34" charset="0"/>
                        </a:rPr>
                        <a:t> </a:t>
                      </a:r>
                      <a:r>
                        <a:rPr lang="fr-CA" sz="1200" b="0" i="0" u="none" strike="noStrike" dirty="0" err="1">
                          <a:effectLst/>
                          <a:latin typeface="Arial" panose="020B0604020202020204" pitchFamily="34" charset="0"/>
                        </a:rPr>
                        <a:t>Available</a:t>
                      </a:r>
                      <a:endParaRPr lang="fr-CA" sz="12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gridSpan="2">
                  <a:txBody>
                    <a:bodyPr/>
                    <a:lstStyle/>
                    <a:p>
                      <a:pPr algn="ctr" fontAlgn="b"/>
                      <a:r>
                        <a:rPr lang="fr-CA" sz="1200" b="0" i="0" u="none" strike="noStrike" dirty="0">
                          <a:effectLst/>
                          <a:latin typeface="Arial" panose="020B0604020202020204" pitchFamily="34" charset="0"/>
                        </a:rPr>
                        <a:t>Effective Labor Rate</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CA"/>
                    </a:p>
                  </a:txBody>
                  <a:tcPr/>
                </a:tc>
                <a:tc>
                  <a:txBody>
                    <a:bodyPr/>
                    <a:lstStyle/>
                    <a:p>
                      <a:pPr algn="ctr" fontAlgn="b"/>
                      <a:r>
                        <a:rPr lang="fr-CA" sz="1200" b="0" i="0" u="none" strike="noStrike" dirty="0">
                          <a:effectLst/>
                          <a:latin typeface="Arial" panose="020B0604020202020204" pitchFamily="34" charset="0"/>
                        </a:rPr>
                        <a:t>Labor sales </a:t>
                      </a:r>
                      <a:r>
                        <a:rPr lang="fr-CA" sz="1200" b="0" i="0" u="none" strike="noStrike" dirty="0" err="1">
                          <a:effectLst/>
                          <a:latin typeface="Arial" panose="020B0604020202020204" pitchFamily="34" charset="0"/>
                        </a:rPr>
                        <a:t>potential</a:t>
                      </a:r>
                      <a:endParaRPr lang="fr-CA" sz="12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fr-CA" sz="12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44524419"/>
                  </a:ext>
                </a:extLst>
              </a:tr>
              <a:tr h="283295">
                <a:tc>
                  <a:txBody>
                    <a:bodyPr/>
                    <a:lstStyle/>
                    <a:p>
                      <a:pPr algn="l" fontAlgn="b"/>
                      <a:endParaRPr lang="fr-CA"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CA" sz="1000" b="0" i="0" u="none" strike="noStrike">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fr-C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36129839"/>
                  </a:ext>
                </a:extLst>
              </a:tr>
            </a:tbl>
          </a:graphicData>
        </a:graphic>
      </p:graphicFrame>
    </p:spTree>
    <p:extLst>
      <p:ext uri="{BB962C8B-B14F-4D97-AF65-F5344CB8AC3E}">
        <p14:creationId xmlns:p14="http://schemas.microsoft.com/office/powerpoint/2010/main" val="48301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127" y="365760"/>
            <a:ext cx="10515600" cy="764950"/>
          </a:xfrm>
        </p:spPr>
        <p:txBody>
          <a:bodyPr>
            <a:normAutofit fontScale="90000"/>
          </a:bodyPr>
          <a:lstStyle/>
          <a:p>
            <a:pPr algn="ctr"/>
            <a:br>
              <a:rPr lang="en-US" sz="4000" dirty="0"/>
            </a:br>
            <a:r>
              <a:rPr lang="en-US" sz="4000" dirty="0"/>
              <a:t>Productivity-----Tech Proficiency</a:t>
            </a:r>
            <a:endParaRPr lang="fr-CA" sz="4000" dirty="0"/>
          </a:p>
        </p:txBody>
      </p:sp>
      <p:sp>
        <p:nvSpPr>
          <p:cNvPr id="3" name="Espace réservé du contenu 2"/>
          <p:cNvSpPr>
            <a:spLocks noGrp="1"/>
          </p:cNvSpPr>
          <p:nvPr>
            <p:ph idx="1"/>
          </p:nvPr>
        </p:nvSpPr>
        <p:spPr>
          <a:xfrm>
            <a:off x="845127" y="1465006"/>
            <a:ext cx="10515600" cy="4715132"/>
          </a:xfrm>
        </p:spPr>
        <p:txBody>
          <a:bodyPr/>
          <a:lstStyle/>
          <a:p>
            <a:r>
              <a:rPr lang="fr-CA" dirty="0" err="1"/>
              <a:t>Proficiency</a:t>
            </a:r>
            <a:r>
              <a:rPr lang="fr-CA" dirty="0"/>
              <a:t> </a:t>
            </a:r>
            <a:r>
              <a:rPr lang="fr-CA" dirty="0" err="1"/>
              <a:t>is</a:t>
            </a:r>
            <a:r>
              <a:rPr lang="fr-CA" dirty="0"/>
              <a:t> : 90,80% vs guide 120%</a:t>
            </a:r>
          </a:p>
          <a:p>
            <a:endParaRPr lang="fr-CA" dirty="0"/>
          </a:p>
          <a:p>
            <a:r>
              <a:rPr lang="fr-CA" dirty="0"/>
              <a:t>6160 </a:t>
            </a:r>
            <a:r>
              <a:rPr lang="fr-CA" dirty="0" err="1"/>
              <a:t>hrs</a:t>
            </a:r>
            <a:r>
              <a:rPr lang="fr-CA" dirty="0"/>
              <a:t> </a:t>
            </a:r>
            <a:r>
              <a:rPr lang="fr-CA" dirty="0" err="1"/>
              <a:t>available</a:t>
            </a:r>
            <a:r>
              <a:rPr lang="fr-CA" dirty="0"/>
              <a:t> x 120% ( Guide ) = 7392 </a:t>
            </a:r>
            <a:r>
              <a:rPr lang="fr-CA" dirty="0" err="1"/>
              <a:t>hrs</a:t>
            </a:r>
            <a:endParaRPr lang="fr-CA" dirty="0"/>
          </a:p>
          <a:p>
            <a:endParaRPr lang="fr-CA" dirty="0"/>
          </a:p>
          <a:p>
            <a:r>
              <a:rPr lang="fr-CA" dirty="0"/>
              <a:t>7392 </a:t>
            </a:r>
            <a:r>
              <a:rPr lang="fr-CA" dirty="0" err="1"/>
              <a:t>hrs</a:t>
            </a:r>
            <a:r>
              <a:rPr lang="fr-CA" dirty="0"/>
              <a:t> – 6160 = </a:t>
            </a:r>
            <a:r>
              <a:rPr lang="fr-CA" b="1" dirty="0">
                <a:solidFill>
                  <a:srgbClr val="FF0000"/>
                </a:solidFill>
              </a:rPr>
              <a:t>- 1799 </a:t>
            </a:r>
            <a:r>
              <a:rPr lang="fr-CA" b="1" dirty="0" err="1">
                <a:solidFill>
                  <a:srgbClr val="FF0000"/>
                </a:solidFill>
              </a:rPr>
              <a:t>hrs</a:t>
            </a:r>
            <a:r>
              <a:rPr lang="fr-CA" b="1" dirty="0">
                <a:solidFill>
                  <a:srgbClr val="FF0000"/>
                </a:solidFill>
              </a:rPr>
              <a:t> </a:t>
            </a:r>
            <a:r>
              <a:rPr lang="fr-CA" b="1" dirty="0" err="1">
                <a:solidFill>
                  <a:srgbClr val="FF0000"/>
                </a:solidFill>
              </a:rPr>
              <a:t>produced</a:t>
            </a:r>
            <a:endParaRPr lang="fr-CA" b="1" dirty="0">
              <a:solidFill>
                <a:srgbClr val="FF0000"/>
              </a:solidFill>
            </a:endParaRPr>
          </a:p>
          <a:p>
            <a:endParaRPr lang="fr-CA" dirty="0"/>
          </a:p>
        </p:txBody>
      </p:sp>
    </p:spTree>
    <p:extLst>
      <p:ext uri="{BB962C8B-B14F-4D97-AF65-F5344CB8AC3E}">
        <p14:creationId xmlns:p14="http://schemas.microsoft.com/office/powerpoint/2010/main" val="96946644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TotalTime>
  <Words>1872</Words>
  <Application>Microsoft Office PowerPoint</Application>
  <PresentationFormat>Grand écran</PresentationFormat>
  <Paragraphs>706</Paragraphs>
  <Slides>24</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32" baseType="lpstr">
      <vt:lpstr>Arial</vt:lpstr>
      <vt:lpstr>Arial MT</vt:lpstr>
      <vt:lpstr>Calibri</vt:lpstr>
      <vt:lpstr>Calibri Light</vt:lpstr>
      <vt:lpstr>Nobel-Book</vt:lpstr>
      <vt:lpstr>Wingdings 2</vt:lpstr>
      <vt:lpstr>HDOfficeLightV0</vt:lpstr>
      <vt:lpstr>Acrobat Document</vt:lpstr>
      <vt:lpstr>Service departement </vt:lpstr>
      <vt:lpstr>Advertising Boulevard Toyota</vt:lpstr>
      <vt:lpstr>Présentation PowerPoint</vt:lpstr>
      <vt:lpstr>Présentation PowerPoint</vt:lpstr>
      <vt:lpstr>Présentation PowerPoint</vt:lpstr>
      <vt:lpstr>Non dealer survey</vt:lpstr>
      <vt:lpstr>Capacity, Utilization </vt:lpstr>
      <vt:lpstr> Productivity-----Tech Proficiency </vt:lpstr>
      <vt:lpstr> Productivity-----Tech Proficiency</vt:lpstr>
      <vt:lpstr>Productivity and production methods</vt:lpstr>
      <vt:lpstr>                Pay Plan service manager </vt:lpstr>
      <vt:lpstr>  Analyze Cost of Labor  </vt:lpstr>
      <vt:lpstr>Cost of labor observations </vt:lpstr>
      <vt:lpstr> Changes in Expense Structure</vt:lpstr>
      <vt:lpstr>Expenses structure</vt:lpstr>
      <vt:lpstr>100 R/O- Recap sheet</vt:lpstr>
      <vt:lpstr>Strengths</vt:lpstr>
      <vt:lpstr>Weaknesses</vt:lpstr>
      <vt:lpstr>Opportunities</vt:lpstr>
      <vt:lpstr>Objectives</vt:lpstr>
      <vt:lpstr>Strategies, and Tactics</vt:lpstr>
      <vt:lpstr>the Action Plan</vt:lpstr>
      <vt:lpstr>Présentation PowerPoint</vt:lpstr>
      <vt:lpstr>Synopsis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departement Action plan</dc:title>
  <dc:creator>Office2016 Registration</dc:creator>
  <cp:lastModifiedBy>Levesque, Michel</cp:lastModifiedBy>
  <cp:revision>51</cp:revision>
  <cp:lastPrinted>2017-06-17T15:07:45Z</cp:lastPrinted>
  <dcterms:created xsi:type="dcterms:W3CDTF">2017-06-10T17:26:36Z</dcterms:created>
  <dcterms:modified xsi:type="dcterms:W3CDTF">2017-08-03T19:44:44Z</dcterms:modified>
</cp:coreProperties>
</file>