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ssica Linus" initials="JL" lastIdx="2" clrIdx="0">
    <p:extLst>
      <p:ext uri="{19B8F6BF-5375-455C-9EA6-DF929625EA0E}">
        <p15:presenceInfo xmlns:p15="http://schemas.microsoft.com/office/powerpoint/2012/main" userId="Jessica Linu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-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17A49-20FF-4923-9CD7-1ED0AB0D8A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7366AD-C0BC-441E-B1EF-1A6D4C9CB1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50211-F726-4070-9B6C-F8F56A827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C8D4-F671-492D-8078-AAEECFECEF20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6618B-7BF3-4241-9207-B2F271080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A9E0A-D5B0-4193-AC1B-EBA0C126F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0ABA-FA3E-4333-A9EF-E3BA61C0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901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F5CA1-8949-4931-AD4B-02D06937C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C97D82-BF0E-4EB2-A05C-DD28D7F85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BBAB4-7F03-44E6-9187-FC557DBCF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C8D4-F671-492D-8078-AAEECFECEF20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BA5DC-AF20-4F59-9E73-E2F76D28E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FF61D-F12D-4DAB-887D-B19F5B0DE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0ABA-FA3E-4333-A9EF-E3BA61C0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18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AB22BF-37F8-47E2-A955-4986C6E216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D0D9A5-2F94-4FC4-99FD-17A9F78C62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628A8D-ECE7-4040-A502-38E7B99B5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C8D4-F671-492D-8078-AAEECFECEF20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9F9AA-0423-4E3B-94EE-8148FA1C9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0C88CE-29E7-49C2-A386-A6A3A7586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0ABA-FA3E-4333-A9EF-E3BA61C0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913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7AABC-75CF-405B-BC4B-7B7D200E7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B9F3D-0ECC-4392-8BC9-CE9E5D2AA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C31CA-DDE7-4104-8731-FF67FED8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C8D4-F671-492D-8078-AAEECFECEF20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81767E-6E08-477B-B95C-952E16FC0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9F831-7094-42C0-9D0E-D3905F4D4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0ABA-FA3E-4333-A9EF-E3BA61C0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561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435FA-FE83-4AB5-9B41-E874382A4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0AD83-93C3-47A9-99EA-1AF3C6F899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43B89-26C1-449E-B0EE-17C09FEB6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C8D4-F671-492D-8078-AAEECFECEF20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F423C-02B5-4670-B75C-1671C5C03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B7142-BDFF-45BD-9A55-0D259A1B3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0ABA-FA3E-4333-A9EF-E3BA61C0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314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F5B23-B2AA-4895-82CB-51BC7211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AF4F25-53F4-46F4-8E04-C208DC60A3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8D3A7C-FAD0-4896-814E-BA974D0272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F15725-C85F-48CB-A5C4-9513DA26E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C8D4-F671-492D-8078-AAEECFECEF20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42A06-E848-4C52-A866-900D0128E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A074DA-1012-458D-A2AA-99C35EFB5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0ABA-FA3E-4333-A9EF-E3BA61C0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237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AD7A7-104B-4F62-99BB-BCCD9F4C5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77E911-DB91-48C7-B46A-905B73C1E8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C0C6D6-FCEA-4EF3-A222-1E5F0FA912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6CFFAC-0DB4-4546-B6F4-D0355B52A6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BD19DF-DB21-4B39-A2F8-951C7372AC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0C973B-4DCB-4C1A-BB4B-793D74E5D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C8D4-F671-492D-8078-AAEECFECEF20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533172-34F3-4063-ABD9-109A9EDFF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90D6EE-07B0-45F8-8B63-AC3218627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0ABA-FA3E-4333-A9EF-E3BA61C0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3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A3AE5-A1B8-458B-B2FE-7544A1EFE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94BFF0-BF1A-4D89-928D-E663D2F7D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C8D4-F671-492D-8078-AAEECFECEF20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9B0CDA-DDBC-46AA-B225-79A359135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BEA2A-6D43-4FCF-8D8A-EBAC6352E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0ABA-FA3E-4333-A9EF-E3BA61C0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718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E338E9-C7DE-44D9-AFFF-855C3803E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C8D4-F671-492D-8078-AAEECFECEF20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F3D4A8-DC4D-4869-BD0B-9BEAE0AE7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A9D254-58B7-4770-BEAF-82C234405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0ABA-FA3E-4333-A9EF-E3BA61C0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F89CA-ADC6-4C5B-8BAB-179A5441F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E9FBB-4140-4CAF-8DC7-741691700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F3C50C-2693-4476-918E-13540BD3F5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BF97A1-0774-438B-A09C-820EB72FE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C8D4-F671-492D-8078-AAEECFECEF20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601C08-ED21-4B29-A841-398349308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E13BC-EAA3-48C5-934B-91DEED47C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0ABA-FA3E-4333-A9EF-E3BA61C0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380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42C7F-84DD-49B2-826E-259F1C90A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79891B-9D5D-4CA3-8954-425F7414BB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2CABF2-0E4F-478D-9E1F-3D024066C1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BA95A2-FBB1-4CA1-8932-E151C68A7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C8D4-F671-492D-8078-AAEECFECEF20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4A2191-2A23-4603-9005-328FFCCF3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B3EC34-D220-4E16-A85A-7CDCD465B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0ABA-FA3E-4333-A9EF-E3BA61C0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41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115072-91BA-4B7E-A15B-FA36E1380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8688C-D841-4CC4-893A-CF0BAEE1F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37843-ACC3-4ADB-A020-90A5E2BD83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BC8D4-F671-492D-8078-AAEECFECEF20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0F7F5-6485-42A7-89F9-93815E4026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B6E38-18E9-47B1-BD0B-4D7CF9BB34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50ABA-FA3E-4333-A9EF-E3BA61C01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453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204B97A-2F7A-4A9E-B318-9CE6ACED7C18}"/>
              </a:ext>
            </a:extLst>
          </p:cNvPr>
          <p:cNvSpPr txBox="1"/>
          <p:nvPr/>
        </p:nvSpPr>
        <p:spPr>
          <a:xfrm rot="21316364">
            <a:off x="0" y="2201158"/>
            <a:ext cx="4161183" cy="830997"/>
          </a:xfrm>
          <a:prstGeom prst="rect">
            <a:avLst/>
          </a:prstGeom>
          <a:noFill/>
        </p:spPr>
        <p:txBody>
          <a:bodyPr wrap="square" lIns="274320" tIns="91440" rIns="91440" bIns="182880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BAD NEWS BEARS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312276A-3E2C-4322-A3A9-E4DF6D1043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165" y="0"/>
            <a:ext cx="14817580" cy="695076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BD4769D-AFD4-4662-8F55-ACBBBC82A956}"/>
              </a:ext>
            </a:extLst>
          </p:cNvPr>
          <p:cNvSpPr txBox="1"/>
          <p:nvPr/>
        </p:nvSpPr>
        <p:spPr>
          <a:xfrm>
            <a:off x="845415" y="2031104"/>
            <a:ext cx="5707610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BAD NEWS BEARS</a:t>
            </a:r>
          </a:p>
        </p:txBody>
      </p:sp>
    </p:spTree>
    <p:extLst>
      <p:ext uri="{BB962C8B-B14F-4D97-AF65-F5344CB8AC3E}">
        <p14:creationId xmlns:p14="http://schemas.microsoft.com/office/powerpoint/2010/main" val="3675808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F75E7-937F-46FD-B658-0FCAA7C5D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Who’s in our Market?</a:t>
            </a: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4C0A080F-9B7E-4A52-8CD7-2A8D2F9C76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6406" t="22688" r="5805" b="10470"/>
          <a:stretch/>
        </p:blipFill>
        <p:spPr>
          <a:xfrm>
            <a:off x="361073" y="-26504"/>
            <a:ext cx="11727293" cy="676192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30D130D-169C-4AE1-8F98-CAA723F89FD4}"/>
              </a:ext>
            </a:extLst>
          </p:cNvPr>
          <p:cNvSpPr txBox="1"/>
          <p:nvPr/>
        </p:nvSpPr>
        <p:spPr>
          <a:xfrm>
            <a:off x="2308262" y="490331"/>
            <a:ext cx="97801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/>
              <a:t>Who’s In Our Market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3E8283-60ED-44AD-A8FD-00ABA70A0795}"/>
              </a:ext>
            </a:extLst>
          </p:cNvPr>
          <p:cNvSpPr txBox="1"/>
          <p:nvPr/>
        </p:nvSpPr>
        <p:spPr>
          <a:xfrm>
            <a:off x="3472070" y="5671930"/>
            <a:ext cx="5181599" cy="936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/>
              <a:t>    5 GMC Dealers</a:t>
            </a:r>
          </a:p>
        </p:txBody>
      </p:sp>
    </p:spTree>
    <p:extLst>
      <p:ext uri="{BB962C8B-B14F-4D97-AF65-F5344CB8AC3E}">
        <p14:creationId xmlns:p14="http://schemas.microsoft.com/office/powerpoint/2010/main" val="148560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084588D-28D6-4C0E-8DB6-6BEED4B337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4831"/>
            <a:ext cx="12192000" cy="685465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02D1BB8-622E-4943-BB24-2C1B03E20CAD}"/>
              </a:ext>
            </a:extLst>
          </p:cNvPr>
          <p:cNvSpPr txBox="1"/>
          <p:nvPr/>
        </p:nvSpPr>
        <p:spPr>
          <a:xfrm>
            <a:off x="4465983" y="662609"/>
            <a:ext cx="2557669" cy="7023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8FD5F1-5C03-4D84-8E1C-6C85488E60C1}"/>
              </a:ext>
            </a:extLst>
          </p:cNvPr>
          <p:cNvSpPr txBox="1"/>
          <p:nvPr/>
        </p:nvSpPr>
        <p:spPr>
          <a:xfrm>
            <a:off x="477078" y="662609"/>
            <a:ext cx="10084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Evaluate the Competition: Thompson Buick GMC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E166F3-E71A-4F2B-B795-E9117B5F8DDA}"/>
              </a:ext>
            </a:extLst>
          </p:cNvPr>
          <p:cNvSpPr txBox="1"/>
          <p:nvPr/>
        </p:nvSpPr>
        <p:spPr>
          <a:xfrm>
            <a:off x="4240696" y="4134678"/>
            <a:ext cx="72754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Our New Hours:</a:t>
            </a:r>
          </a:p>
          <a:p>
            <a:r>
              <a:rPr lang="en-US" sz="2400" b="1" dirty="0"/>
              <a:t>Service: 7am-6pm</a:t>
            </a:r>
          </a:p>
          <a:p>
            <a:r>
              <a:rPr lang="en-US" sz="2400" b="1" dirty="0"/>
              <a:t>Sales: 9am-8pm</a:t>
            </a:r>
          </a:p>
        </p:txBody>
      </p:sp>
    </p:spTree>
    <p:extLst>
      <p:ext uri="{BB962C8B-B14F-4D97-AF65-F5344CB8AC3E}">
        <p14:creationId xmlns:p14="http://schemas.microsoft.com/office/powerpoint/2010/main" val="1516911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61F64-8F5E-418D-B2E0-E3DC49FBC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938" y="0"/>
            <a:ext cx="10200861" cy="67586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		  NEW CAR INVENTORY: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4FD19B9-D264-4385-A372-04A896CE27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5926148"/>
              </p:ext>
            </p:extLst>
          </p:nvPr>
        </p:nvGraphicFramePr>
        <p:xfrm>
          <a:off x="838200" y="675861"/>
          <a:ext cx="10515600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756512276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946961769"/>
                    </a:ext>
                  </a:extLst>
                </a:gridCol>
              </a:tblGrid>
              <a:tr h="2447345">
                <a:tc>
                  <a:txBody>
                    <a:bodyPr/>
                    <a:lstStyle/>
                    <a:p>
                      <a:r>
                        <a:rPr lang="en-US" sz="3200" dirty="0"/>
                        <a:t>                     Strengths</a:t>
                      </a:r>
                    </a:p>
                    <a:p>
                      <a:r>
                        <a:rPr lang="en-US" sz="3200" dirty="0"/>
                        <a:t>-Gross as a % of sales above guide (6%)</a:t>
                      </a:r>
                    </a:p>
                    <a:p>
                      <a:r>
                        <a:rPr lang="en-US" sz="3200" dirty="0"/>
                        <a:t>-PVR $2,504</a:t>
                      </a:r>
                    </a:p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                 Weaknesses</a:t>
                      </a:r>
                    </a:p>
                    <a:p>
                      <a:r>
                        <a:rPr lang="en-US" sz="3200" dirty="0"/>
                        <a:t>-Aged Vehicle Inventory (over 100 vehicles +180 days)</a:t>
                      </a:r>
                    </a:p>
                    <a:p>
                      <a:r>
                        <a:rPr lang="en-US" sz="3200" dirty="0"/>
                        <a:t>-Low PRU on F&amp;I ($573)</a:t>
                      </a:r>
                    </a:p>
                    <a:p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322080"/>
                  </a:ext>
                </a:extLst>
              </a:tr>
              <a:tr h="3449873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                Opportunities</a:t>
                      </a:r>
                    </a:p>
                    <a:p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-Introduce Menu Selling F&amp;I</a:t>
                      </a:r>
                    </a:p>
                    <a:p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-Address new car aged inventory with Spiff/Bonus plan ($5000 if they can sell ½ in November, ½ in December)</a:t>
                      </a:r>
                    </a:p>
                    <a:p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-Put 20% into loaner vehicles</a:t>
                      </a:r>
                    </a:p>
                    <a:p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                       Threats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Model year turn over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No rebates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No leasing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Uncertainty of Incentives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37685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6483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0A585-6BFD-497F-B857-C2ECE277D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28869"/>
          </a:xfrm>
        </p:spPr>
        <p:txBody>
          <a:bodyPr>
            <a:normAutofit/>
          </a:bodyPr>
          <a:lstStyle/>
          <a:p>
            <a:r>
              <a:rPr lang="en-US" b="1" dirty="0"/>
              <a:t>			PRE-OWNED VEHICLES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23A6ECA-68E3-486F-BA0C-00A8598481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9498830"/>
              </p:ext>
            </p:extLst>
          </p:nvPr>
        </p:nvGraphicFramePr>
        <p:xfrm>
          <a:off x="838199" y="728870"/>
          <a:ext cx="10333384" cy="6060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6692">
                  <a:extLst>
                    <a:ext uri="{9D8B030D-6E8A-4147-A177-3AD203B41FA5}">
                      <a16:colId xmlns:a16="http://schemas.microsoft.com/office/drawing/2014/main" val="630704903"/>
                    </a:ext>
                  </a:extLst>
                </a:gridCol>
                <a:gridCol w="5166692">
                  <a:extLst>
                    <a:ext uri="{9D8B030D-6E8A-4147-A177-3AD203B41FA5}">
                      <a16:colId xmlns:a16="http://schemas.microsoft.com/office/drawing/2014/main" val="1475893009"/>
                    </a:ext>
                  </a:extLst>
                </a:gridCol>
              </a:tblGrid>
              <a:tr h="2981739">
                <a:tc>
                  <a:txBody>
                    <a:bodyPr/>
                    <a:lstStyle/>
                    <a:p>
                      <a:r>
                        <a:rPr lang="en-US" sz="2800" dirty="0"/>
                        <a:t>                         Strengths</a:t>
                      </a:r>
                    </a:p>
                    <a:p>
                      <a:r>
                        <a:rPr lang="en-US" sz="2400" dirty="0"/>
                        <a:t>-Above GP Guide (14%) </a:t>
                      </a:r>
                    </a:p>
                    <a:p>
                      <a:r>
                        <a:rPr lang="en-US" sz="2400" dirty="0"/>
                        <a:t>-Strong front end gross (Average PVR $3,944)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                Weaknesses</a:t>
                      </a:r>
                    </a:p>
                    <a:p>
                      <a:r>
                        <a:rPr lang="en-US" sz="2400" dirty="0"/>
                        <a:t>-Aged Inventory (140 vehicles over 60 days)</a:t>
                      </a:r>
                    </a:p>
                    <a:p>
                      <a:r>
                        <a:rPr lang="en-US" sz="2400" dirty="0"/>
                        <a:t>-Poor F&amp;I Penetration</a:t>
                      </a:r>
                    </a:p>
                    <a:p>
                      <a:r>
                        <a:rPr lang="en-US" sz="2400" dirty="0"/>
                        <a:t>-Floor plan on used car inventory (almost $4 million)</a:t>
                      </a:r>
                    </a:p>
                    <a:p>
                      <a:r>
                        <a:rPr lang="en-US" sz="2400" dirty="0"/>
                        <a:t>-Frozen capital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8576312"/>
                  </a:ext>
                </a:extLst>
              </a:tr>
              <a:tr h="2981739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                        Opportunities</a:t>
                      </a:r>
                    </a:p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-Faster Turn Using 60 day turn policy with continued evaluation</a:t>
                      </a:r>
                    </a:p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-List on O.V.E &amp; Smart Action</a:t>
                      </a:r>
                    </a:p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-Reduce Pricing market +100 days </a:t>
                      </a:r>
                    </a:p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-Spiff sales team</a:t>
                      </a:r>
                    </a:p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-Fresh start Jan 1</a:t>
                      </a:r>
                      <a:r>
                        <a:rPr lang="en-US" sz="2400" b="1" baseline="30000" dirty="0">
                          <a:solidFill>
                            <a:schemeClr val="bg1"/>
                          </a:solidFill>
                        </a:rPr>
                        <a:t>st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-Bring in Professional F&amp;I vendor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bg1"/>
                          </a:solidFill>
                        </a:rPr>
                        <a:t>                     Threats</a:t>
                      </a:r>
                    </a:p>
                    <a:p>
                      <a:r>
                        <a:rPr lang="en-US" sz="3200" b="1" dirty="0">
                          <a:solidFill>
                            <a:schemeClr val="bg1"/>
                          </a:solidFill>
                        </a:rPr>
                        <a:t>-</a:t>
                      </a:r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Aging inventory threat to cash flow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04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2297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594F8C1-3049-42E0-AA7C-4B0009CDCEA7}"/>
              </a:ext>
            </a:extLst>
          </p:cNvPr>
          <p:cNvSpPr txBox="1"/>
          <p:nvPr/>
        </p:nvSpPr>
        <p:spPr>
          <a:xfrm>
            <a:off x="2862470" y="-92765"/>
            <a:ext cx="68911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FIXED OPERATIONS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BDDD643-AC58-4214-819A-140236AEB3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329142"/>
              </p:ext>
            </p:extLst>
          </p:nvPr>
        </p:nvGraphicFramePr>
        <p:xfrm>
          <a:off x="728870" y="463826"/>
          <a:ext cx="10296939" cy="7251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0360">
                  <a:extLst>
                    <a:ext uri="{9D8B030D-6E8A-4147-A177-3AD203B41FA5}">
                      <a16:colId xmlns:a16="http://schemas.microsoft.com/office/drawing/2014/main" val="3205686839"/>
                    </a:ext>
                  </a:extLst>
                </a:gridCol>
                <a:gridCol w="5206579">
                  <a:extLst>
                    <a:ext uri="{9D8B030D-6E8A-4147-A177-3AD203B41FA5}">
                      <a16:colId xmlns:a16="http://schemas.microsoft.com/office/drawing/2014/main" val="1657228309"/>
                    </a:ext>
                  </a:extLst>
                </a:gridCol>
              </a:tblGrid>
              <a:tr h="2506202">
                <a:tc>
                  <a:txBody>
                    <a:bodyPr/>
                    <a:lstStyle/>
                    <a:p>
                      <a:r>
                        <a:rPr lang="en-US" sz="2800" dirty="0"/>
                        <a:t>                         Strengths</a:t>
                      </a:r>
                    </a:p>
                    <a:p>
                      <a:r>
                        <a:rPr lang="en-US" sz="2000" dirty="0"/>
                        <a:t>-78% fixed absorption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                               Weaknesses</a:t>
                      </a:r>
                    </a:p>
                    <a:p>
                      <a:r>
                        <a:rPr lang="en-US" sz="2000" dirty="0"/>
                        <a:t>-GPI for Service 62.6% (Should be 73)</a:t>
                      </a:r>
                    </a:p>
                    <a:p>
                      <a:r>
                        <a:rPr lang="en-US" sz="2000" dirty="0"/>
                        <a:t>-GPI for Parts 29.6% (Should be 38)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6221033"/>
                  </a:ext>
                </a:extLst>
              </a:tr>
              <a:tr h="4745299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                              Opportunities</a:t>
                      </a:r>
                    </a:p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-Service at guide would be $453,895</a:t>
                      </a:r>
                    </a:p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-Parts +$629,302 in gross profit = Total improvement over $1million!!!</a:t>
                      </a:r>
                    </a:p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-Review all KPIs and operations for service</a:t>
                      </a:r>
                    </a:p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-Raise door rate ($125)</a:t>
                      </a:r>
                    </a:p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-Review and curtail discounting</a:t>
                      </a:r>
                    </a:p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-Raise internal labor rate to $125/hour</a:t>
                      </a:r>
                    </a:p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-Maximize REM return on rolling 15 month basis</a:t>
                      </a:r>
                    </a:p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-Reduce sublet to help increase in house gross profit (only service manager)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                                     Threats</a:t>
                      </a:r>
                    </a:p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-In jeopardy of losing warranty rate of $90</a:t>
                      </a:r>
                    </a:p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-Wrong parts in inventory </a:t>
                      </a:r>
                    </a:p>
                    <a:p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86755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1139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224A-99F8-4BD5-8E98-91D1220EB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854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			GENERAL OVERVIEW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6C4179C-8E44-4424-A488-C05A30FC82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707609"/>
              </p:ext>
            </p:extLst>
          </p:nvPr>
        </p:nvGraphicFramePr>
        <p:xfrm>
          <a:off x="0" y="901148"/>
          <a:ext cx="12192000" cy="670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471105623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1775489533"/>
                    </a:ext>
                  </a:extLst>
                </a:gridCol>
              </a:tblGrid>
              <a:tr h="2978426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3200" dirty="0"/>
                        <a:t>                           </a:t>
                      </a:r>
                      <a:r>
                        <a:rPr lang="en-US" sz="3200" u="none" dirty="0"/>
                        <a:t>Strengths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3200" dirty="0"/>
                        <a:t>78% Absorption fixed operations (Guide is 60%)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3200" dirty="0"/>
                        <a:t>136% Total Absorption (Guide is 100%)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/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u="none" dirty="0"/>
                        <a:t>               Weaknesses</a:t>
                      </a:r>
                    </a:p>
                    <a:p>
                      <a:r>
                        <a:rPr lang="en-US" sz="3200" dirty="0"/>
                        <a:t>-Trending losses (September and October)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568881"/>
                  </a:ext>
                </a:extLst>
              </a:tr>
              <a:tr h="2978426"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bg1"/>
                          </a:solidFill>
                        </a:rPr>
                        <a:t>                        Opportunities</a:t>
                      </a:r>
                    </a:p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-Hours of Operation</a:t>
                      </a:r>
                    </a:p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-Review and correct compensation</a:t>
                      </a:r>
                    </a:p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-$4.2 million gap between operating profit and net income</a:t>
                      </a:r>
                    </a:p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--Service at guide would be $453,895</a:t>
                      </a:r>
                    </a:p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-Parts +$629,302 in gross profit = Total improvement over $1million!!!</a:t>
                      </a:r>
                    </a:p>
                    <a:p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                                     Threats</a:t>
                      </a:r>
                    </a:p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-Cash poor</a:t>
                      </a:r>
                    </a:p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-High current (over a million due to trade creditors)and accrued liabilities (over 860$ due in salary and wages)</a:t>
                      </a:r>
                    </a:p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-Major threat for write offs, incentives, rebates, and F&amp;I reserve</a:t>
                      </a:r>
                    </a:p>
                    <a:p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-Pre-paid expenses that haven’t been expensed yet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976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7554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93C69-9CC5-499F-990D-32A457E7C1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05470"/>
            <a:ext cx="9421504" cy="805218"/>
          </a:xfrm>
        </p:spPr>
        <p:txBody>
          <a:bodyPr>
            <a:normAutofit fontScale="90000"/>
          </a:bodyPr>
          <a:lstStyle/>
          <a:p>
            <a:r>
              <a:rPr lang="en-US" dirty="0"/>
              <a:t>Re-brand!!!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EA0218-6885-462B-869A-F3ACD4E172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817580" cy="695076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E216CB3-5CB9-432E-A417-35E5E73A9EBC}"/>
              </a:ext>
            </a:extLst>
          </p:cNvPr>
          <p:cNvSpPr txBox="1"/>
          <p:nvPr/>
        </p:nvSpPr>
        <p:spPr>
          <a:xfrm>
            <a:off x="436728" y="259307"/>
            <a:ext cx="58139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rgbClr val="FF0000"/>
                </a:solidFill>
              </a:rPr>
              <a:t>RE-BRAND: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1D1EF4-981F-4443-84A1-E86047289FFA}"/>
              </a:ext>
            </a:extLst>
          </p:cNvPr>
          <p:cNvSpPr txBox="1"/>
          <p:nvPr/>
        </p:nvSpPr>
        <p:spPr>
          <a:xfrm>
            <a:off x="655092" y="1921077"/>
            <a:ext cx="5813947" cy="101566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accent1"/>
                </a:solidFill>
              </a:rPr>
              <a:t>WINNING TEAM</a:t>
            </a:r>
          </a:p>
        </p:txBody>
      </p:sp>
    </p:spTree>
    <p:extLst>
      <p:ext uri="{BB962C8B-B14F-4D97-AF65-F5344CB8AC3E}">
        <p14:creationId xmlns:p14="http://schemas.microsoft.com/office/powerpoint/2010/main" val="1460099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505</Words>
  <Application>Microsoft Office PowerPoint</Application>
  <PresentationFormat>Widescreen</PresentationFormat>
  <Paragraphs>81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Who’s in our Market?</vt:lpstr>
      <vt:lpstr>PowerPoint Presentation</vt:lpstr>
      <vt:lpstr>    NEW CAR INVENTORY:</vt:lpstr>
      <vt:lpstr>   PRE-OWNED VEHICLES</vt:lpstr>
      <vt:lpstr>PowerPoint Presentation</vt:lpstr>
      <vt:lpstr>   GENERAL OVERVIEW</vt:lpstr>
      <vt:lpstr>Re-brand!!!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Linus</dc:creator>
  <cp:lastModifiedBy>Jessica Linus</cp:lastModifiedBy>
  <cp:revision>60</cp:revision>
  <dcterms:created xsi:type="dcterms:W3CDTF">2018-04-05T19:35:04Z</dcterms:created>
  <dcterms:modified xsi:type="dcterms:W3CDTF">2018-04-05T23:15:53Z</dcterms:modified>
</cp:coreProperties>
</file>