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26942AF-A066-4B4E-BA67-5E224E067FF6}" type="datetimeFigureOut">
              <a:rPr lang="en-US" smtClean="0"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844D5E2-B0C4-450F-A8E0-C7592381AD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248400" cy="1894362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>Performance Action Plan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smtClean="0"/>
              <a:t>Collision Center - Parts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477000" cy="1371600"/>
          </a:xfrm>
        </p:spPr>
        <p:txBody>
          <a:bodyPr>
            <a:normAutofit/>
          </a:bodyPr>
          <a:lstStyle/>
          <a:p>
            <a:r>
              <a:rPr lang="en-US" sz="1700" dirty="0" smtClean="0"/>
              <a:t>Brent Lehew</a:t>
            </a:r>
          </a:p>
          <a:p>
            <a:r>
              <a:rPr lang="en-US" sz="1700" dirty="0" smtClean="0"/>
              <a:t>DLG 103 - Hendrick Leadership Academy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55280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Ordering Parts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Identification &amp; Communication Process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13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Current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There is a </a:t>
            </a:r>
            <a:r>
              <a:rPr lang="en-US" sz="2000" dirty="0" smtClean="0"/>
              <a:t>breakdown in the communication process between the </a:t>
            </a:r>
            <a:r>
              <a:rPr lang="en-US" sz="2000" dirty="0"/>
              <a:t>technician, parts department </a:t>
            </a:r>
            <a:r>
              <a:rPr lang="en-US" sz="2000" dirty="0" smtClean="0"/>
              <a:t>and estimator when </a:t>
            </a:r>
            <a:r>
              <a:rPr lang="en-US" sz="2000" dirty="0"/>
              <a:t>a part </a:t>
            </a:r>
            <a:r>
              <a:rPr lang="en-US" sz="2000" dirty="0" smtClean="0"/>
              <a:t>is ordered. </a:t>
            </a:r>
          </a:p>
          <a:p>
            <a:pPr marL="109728" indent="0">
              <a:buNone/>
            </a:pPr>
            <a:r>
              <a:rPr lang="en-US" sz="2000" dirty="0" smtClean="0"/>
              <a:t> </a:t>
            </a:r>
          </a:p>
          <a:p>
            <a:r>
              <a:rPr lang="en-US" sz="2000" dirty="0" smtClean="0"/>
              <a:t>Documentation procedures are not followed correctly to indicate a part has been ordered.</a:t>
            </a:r>
          </a:p>
          <a:p>
            <a:endParaRPr lang="en-US" sz="2000" dirty="0" smtClean="0"/>
          </a:p>
          <a:p>
            <a:r>
              <a:rPr lang="en-US" sz="2000" dirty="0" smtClean="0"/>
              <a:t>This is </a:t>
            </a:r>
            <a:r>
              <a:rPr lang="en-US" sz="2000" dirty="0"/>
              <a:t>creating a negative impression for the customer when they </a:t>
            </a:r>
            <a:r>
              <a:rPr lang="en-US" sz="2000" dirty="0" smtClean="0"/>
              <a:t>receive </a:t>
            </a:r>
            <a:r>
              <a:rPr lang="en-US" sz="2000" dirty="0"/>
              <a:t>communication from the </a:t>
            </a:r>
            <a:r>
              <a:rPr lang="en-US" sz="2000" dirty="0" smtClean="0"/>
              <a:t>Update Plus or call center about a situation they were not informed of.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3966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Overall Objective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Implement a process to ensure that the Estimator is informed when their parts are ordered and why.</a:t>
            </a:r>
          </a:p>
          <a:p>
            <a:pPr marL="109728" indent="0">
              <a:buNone/>
            </a:pPr>
            <a:endParaRPr lang="en-US" sz="2000" dirty="0" smtClean="0"/>
          </a:p>
          <a:p>
            <a:r>
              <a:rPr lang="en-US" sz="2000" dirty="0" smtClean="0"/>
              <a:t>For the Estimator to inform the customer that the parts have been ordered  and properly documented on the repair order.  </a:t>
            </a:r>
          </a:p>
          <a:p>
            <a:pPr marL="109728" indent="0">
              <a:buNone/>
            </a:pPr>
            <a:endParaRPr lang="en-US" sz="2000" dirty="0" smtClean="0"/>
          </a:p>
          <a:p>
            <a:r>
              <a:rPr lang="en-US" sz="2000" dirty="0" smtClean="0"/>
              <a:t>Opportunity to set the expectation with the customer that once the parts have been received they will be contacted to schedule an appointment for installation.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023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Proposed Timeline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6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- Process Meeting</a:t>
            </a:r>
          </a:p>
          <a:p>
            <a:pPr marL="393192" lvl="1" indent="0">
              <a:buNone/>
            </a:pPr>
            <a:r>
              <a:rPr lang="en-US" sz="1000" i="1" dirty="0" smtClean="0"/>
              <a:t>Attendees:  Collision </a:t>
            </a:r>
            <a:r>
              <a:rPr lang="en-US" sz="1000" i="1" dirty="0" err="1" smtClean="0"/>
              <a:t>Mgr</a:t>
            </a:r>
            <a:r>
              <a:rPr lang="en-US" sz="1000" i="1" dirty="0" smtClean="0"/>
              <a:t>, Parts </a:t>
            </a:r>
            <a:r>
              <a:rPr lang="en-US" sz="1000" i="1" dirty="0" err="1" smtClean="0"/>
              <a:t>Mgr</a:t>
            </a:r>
            <a:r>
              <a:rPr lang="en-US" sz="1000" i="1" dirty="0" smtClean="0"/>
              <a:t>, Technician Team Lead &amp; chosen Estimator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Discuss the current situation.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/>
              <a:t>T</a:t>
            </a:r>
            <a:r>
              <a:rPr lang="en-US" sz="1200" dirty="0" smtClean="0"/>
              <a:t>roubleshoot thru possible solutions.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Agree upon an action plan to begin implementing.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Establish “To-Do” items following meeting.</a:t>
            </a:r>
          </a:p>
          <a:p>
            <a:pPr marL="630936" lvl="2" indent="0">
              <a:buClr>
                <a:schemeClr val="accent1"/>
              </a:buClr>
              <a:buNone/>
            </a:pPr>
            <a:endParaRPr lang="en-US" sz="900" dirty="0" smtClean="0"/>
          </a:p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7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 - Process </a:t>
            </a:r>
            <a:r>
              <a:rPr lang="en-US" sz="1400" b="1" dirty="0"/>
              <a:t>Meeting</a:t>
            </a:r>
          </a:p>
          <a:p>
            <a:pPr marL="393192" lvl="1" indent="0">
              <a:buNone/>
            </a:pPr>
            <a:r>
              <a:rPr lang="en-US" sz="1000" i="1" dirty="0" smtClean="0"/>
              <a:t>Attendees</a:t>
            </a:r>
            <a:r>
              <a:rPr lang="en-US" sz="1000" i="1" dirty="0"/>
              <a:t>:  </a:t>
            </a:r>
            <a:r>
              <a:rPr lang="en-US" sz="1000" i="1" dirty="0" smtClean="0"/>
              <a:t>Collision, </a:t>
            </a:r>
            <a:r>
              <a:rPr lang="en-US" sz="1000" i="1" dirty="0"/>
              <a:t>Parts </a:t>
            </a:r>
            <a:r>
              <a:rPr lang="en-US" sz="1000" i="1" dirty="0" err="1"/>
              <a:t>Mgr</a:t>
            </a:r>
            <a:r>
              <a:rPr lang="en-US" sz="1000" i="1" dirty="0"/>
              <a:t>, Technician Team Lead &amp; chosen </a:t>
            </a:r>
            <a:r>
              <a:rPr lang="en-US" sz="1000" i="1" dirty="0" smtClean="0"/>
              <a:t>Estimator</a:t>
            </a:r>
            <a:endParaRPr lang="en-US" sz="1000" i="1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Finalize the process.</a:t>
            </a:r>
            <a:endParaRPr lang="en-US" sz="1200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Discuss &amp; plan for implementation.</a:t>
            </a:r>
          </a:p>
          <a:p>
            <a:pPr marL="630936" lvl="2" indent="0">
              <a:buClr>
                <a:schemeClr val="accent1"/>
              </a:buClr>
              <a:buNone/>
            </a:pPr>
            <a:endParaRPr lang="en-US" sz="900" dirty="0"/>
          </a:p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</a:t>
            </a:r>
            <a:r>
              <a:rPr lang="en-US" sz="1400" b="1" dirty="0"/>
              <a:t>8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– Rollout Meeting (10am &amp; 2pm Meeting to allow for full participation)</a:t>
            </a:r>
            <a:endParaRPr lang="en-US" sz="1400" b="1" dirty="0"/>
          </a:p>
          <a:p>
            <a:pPr marL="393192" lvl="1" indent="0">
              <a:buNone/>
            </a:pPr>
            <a:r>
              <a:rPr lang="en-US" sz="1000" i="1" dirty="0"/>
              <a:t>Attendees:  </a:t>
            </a:r>
            <a:r>
              <a:rPr lang="en-US" sz="1000" i="1" dirty="0" smtClean="0"/>
              <a:t>All Collision &amp; Parts Personnel (must attend one of the sessions)</a:t>
            </a:r>
            <a:endParaRPr lang="en-US" sz="1000" i="1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Present new process and expectations.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Train process 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Encourage feedback once implemented.</a:t>
            </a:r>
          </a:p>
          <a:p>
            <a:pPr marL="630936" lvl="2" indent="0">
              <a:buClr>
                <a:schemeClr val="accent1"/>
              </a:buClr>
              <a:buNone/>
            </a:pPr>
            <a:endParaRPr lang="en-US" sz="900" dirty="0" smtClean="0"/>
          </a:p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9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– Live with new Parts Ordering Communication Process</a:t>
            </a:r>
          </a:p>
          <a:p>
            <a:pPr marL="109728" indent="0">
              <a:buNone/>
            </a:pPr>
            <a:endParaRPr lang="en-US" sz="900" b="1" dirty="0"/>
          </a:p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10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 – Feedback Request</a:t>
            </a:r>
            <a:endParaRPr lang="en-US" sz="1400" b="1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Ask for feedback from all personnel before follow up meeting with managers.</a:t>
            </a:r>
          </a:p>
          <a:p>
            <a:pPr marL="630936" lvl="2" indent="0">
              <a:buClr>
                <a:schemeClr val="accent1"/>
              </a:buClr>
              <a:buNone/>
            </a:pPr>
            <a:endParaRPr lang="en-US" sz="900" dirty="0" smtClean="0"/>
          </a:p>
          <a:p>
            <a:pPr>
              <a:buFont typeface="Wingdings" pitchFamily="2" charset="2"/>
              <a:buChar char="v"/>
            </a:pPr>
            <a:r>
              <a:rPr lang="en-US" sz="1400" b="1" dirty="0" smtClean="0"/>
              <a:t>July 17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– Follow-Up Meeting</a:t>
            </a:r>
            <a:endParaRPr lang="en-US" sz="1400" b="1" dirty="0"/>
          </a:p>
          <a:p>
            <a:pPr marL="393192" lvl="1" indent="0">
              <a:buNone/>
            </a:pPr>
            <a:r>
              <a:rPr lang="en-US" sz="1000" i="1" dirty="0"/>
              <a:t>Attendees:  </a:t>
            </a:r>
            <a:r>
              <a:rPr lang="en-US" sz="1000" i="1" dirty="0" smtClean="0"/>
              <a:t>Collision </a:t>
            </a:r>
            <a:r>
              <a:rPr lang="en-US" sz="1000" i="1" dirty="0" err="1"/>
              <a:t>Mgr</a:t>
            </a:r>
            <a:r>
              <a:rPr lang="en-US" sz="1000" i="1" dirty="0"/>
              <a:t>, Parts </a:t>
            </a:r>
            <a:r>
              <a:rPr lang="en-US" sz="1000" i="1" dirty="0" err="1"/>
              <a:t>Mgr</a:t>
            </a:r>
            <a:r>
              <a:rPr lang="en-US" sz="1000" i="1" dirty="0"/>
              <a:t>, Technician Team Lead &amp; chosen </a:t>
            </a:r>
            <a:r>
              <a:rPr lang="en-US" sz="1000" i="1" dirty="0" smtClean="0"/>
              <a:t>Estimator</a:t>
            </a:r>
            <a:endParaRPr lang="en-US" sz="1000" i="1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Discuss feedback received.</a:t>
            </a:r>
            <a:endParaRPr lang="en-US" sz="1200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Discuss revisions needed to be made.</a:t>
            </a:r>
            <a:endParaRPr lang="en-US" sz="1200" dirty="0"/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Compile Revise process 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Communicate Final Process to Service &amp; Parts Personnel</a:t>
            </a:r>
          </a:p>
          <a:p>
            <a:pPr lvl="2">
              <a:buClr>
                <a:schemeClr val="accent1"/>
              </a:buClr>
              <a:buFont typeface="Courier New" pitchFamily="49" charset="0"/>
              <a:buChar char="o"/>
            </a:pPr>
            <a:r>
              <a:rPr lang="en-US" sz="1200" dirty="0" smtClean="0"/>
              <a:t>Proceed with monitoring process to ensure it is being followed.</a:t>
            </a:r>
            <a:endParaRPr lang="en-US" sz="1200" dirty="0"/>
          </a:p>
          <a:p>
            <a:pPr lvl="1"/>
            <a:endParaRPr lang="en-US" sz="14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3342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Plan “The Process”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>
            <a:normAutofit fontScale="55000" lnSpcReduction="20000"/>
          </a:bodyPr>
          <a:lstStyle/>
          <a:p>
            <a:pPr lvl="1" algn="ctr">
              <a:buFont typeface="Wingdings" pitchFamily="2" charset="2"/>
              <a:buChar char="v"/>
            </a:pPr>
            <a:r>
              <a:rPr lang="en-US" sz="2400" b="1" dirty="0" smtClean="0"/>
              <a:t>Parts Ordering Identification &amp; Communication Process </a:t>
            </a:r>
          </a:p>
          <a:p>
            <a:pPr lvl="1" algn="ctr">
              <a:buFont typeface="Wingdings" pitchFamily="2" charset="2"/>
              <a:buChar char="v"/>
            </a:pPr>
            <a:endParaRPr lang="en-US" sz="1300" b="1" dirty="0" smtClean="0"/>
          </a:p>
          <a:p>
            <a:pPr lvl="0"/>
            <a:r>
              <a:rPr lang="en-US" dirty="0" smtClean="0"/>
              <a:t>Technician </a:t>
            </a:r>
            <a:r>
              <a:rPr lang="en-US" dirty="0"/>
              <a:t>identifies a part is needed to repair the </a:t>
            </a:r>
            <a:r>
              <a:rPr lang="en-US" dirty="0" smtClean="0"/>
              <a:t>vehicle.</a:t>
            </a:r>
            <a:endParaRPr lang="en-US" dirty="0"/>
          </a:p>
          <a:p>
            <a:pPr lvl="0"/>
            <a:r>
              <a:rPr lang="en-US" dirty="0"/>
              <a:t>Technician relays to the Parts Department which item is </a:t>
            </a:r>
            <a:r>
              <a:rPr lang="en-US" dirty="0" smtClean="0"/>
              <a:t>needed.</a:t>
            </a:r>
            <a:endParaRPr lang="en-US" dirty="0"/>
          </a:p>
          <a:p>
            <a:pPr lvl="1"/>
            <a:r>
              <a:rPr lang="en-US" sz="2400" dirty="0"/>
              <a:t>Via </a:t>
            </a:r>
            <a:r>
              <a:rPr lang="en-US" sz="2400" dirty="0" smtClean="0"/>
              <a:t>phone, voice, or </a:t>
            </a:r>
            <a:r>
              <a:rPr lang="en-US" sz="2400" dirty="0" err="1" smtClean="0"/>
              <a:t>Profitnet</a:t>
            </a:r>
            <a:endParaRPr lang="en-US" sz="2400" dirty="0"/>
          </a:p>
          <a:p>
            <a:pPr lvl="0"/>
            <a:r>
              <a:rPr lang="en-US" dirty="0"/>
              <a:t>Technician makes notes in </a:t>
            </a:r>
            <a:r>
              <a:rPr lang="en-US" dirty="0" err="1" smtClean="0"/>
              <a:t>Profitnet</a:t>
            </a:r>
            <a:r>
              <a:rPr lang="en-US" dirty="0" smtClean="0"/>
              <a:t>, or manual on RO </a:t>
            </a:r>
            <a:r>
              <a:rPr lang="en-US" dirty="0"/>
              <a:t>as to the status of the </a:t>
            </a:r>
            <a:r>
              <a:rPr lang="en-US" dirty="0" smtClean="0"/>
              <a:t>vehicle.</a:t>
            </a:r>
            <a:endParaRPr lang="en-US" dirty="0"/>
          </a:p>
          <a:p>
            <a:pPr lvl="0"/>
            <a:r>
              <a:rPr lang="en-US" dirty="0"/>
              <a:t>The Parts Department locates the part to see if it is in </a:t>
            </a:r>
            <a:r>
              <a:rPr lang="en-US" dirty="0" smtClean="0"/>
              <a:t>stock.</a:t>
            </a:r>
            <a:endParaRPr lang="en-US" dirty="0"/>
          </a:p>
          <a:p>
            <a:pPr lvl="1"/>
            <a:r>
              <a:rPr lang="en-US" sz="2400" dirty="0"/>
              <a:t>If in stock the vehicle repair is </a:t>
            </a:r>
            <a:r>
              <a:rPr lang="en-US" sz="2400" dirty="0" smtClean="0"/>
              <a:t>completed.</a:t>
            </a:r>
            <a:endParaRPr lang="en-US" sz="2400" dirty="0"/>
          </a:p>
          <a:p>
            <a:pPr lvl="1"/>
            <a:r>
              <a:rPr lang="en-US" sz="2400" dirty="0"/>
              <a:t>If not in stock then a locator search is run to find out when it will </a:t>
            </a:r>
            <a:r>
              <a:rPr lang="en-US" sz="2400" dirty="0" smtClean="0"/>
              <a:t>arrive.</a:t>
            </a:r>
            <a:endParaRPr lang="en-US" sz="2400" dirty="0"/>
          </a:p>
          <a:p>
            <a:pPr lvl="0"/>
            <a:r>
              <a:rPr lang="en-US" dirty="0"/>
              <a:t>The Parts Department communicates to the </a:t>
            </a:r>
            <a:r>
              <a:rPr lang="en-US" dirty="0" smtClean="0"/>
              <a:t>Consultant.</a:t>
            </a:r>
            <a:endParaRPr lang="en-US" dirty="0"/>
          </a:p>
          <a:p>
            <a:pPr lvl="1"/>
            <a:r>
              <a:rPr lang="en-US" sz="2400" dirty="0"/>
              <a:t>Via </a:t>
            </a:r>
            <a:r>
              <a:rPr lang="en-US" sz="2400" dirty="0" smtClean="0"/>
              <a:t>phone, voice, or </a:t>
            </a:r>
            <a:r>
              <a:rPr lang="en-US" sz="2400" dirty="0" err="1" smtClean="0"/>
              <a:t>Profitnet</a:t>
            </a:r>
            <a:endParaRPr lang="en-US" sz="2400" dirty="0"/>
          </a:p>
          <a:p>
            <a:pPr lvl="0"/>
            <a:r>
              <a:rPr lang="en-US" dirty="0"/>
              <a:t>The </a:t>
            </a:r>
            <a:r>
              <a:rPr lang="en-US" dirty="0" smtClean="0"/>
              <a:t>“OK to order” </a:t>
            </a:r>
            <a:r>
              <a:rPr lang="en-US" dirty="0"/>
              <a:t>Flag is then selected in </a:t>
            </a:r>
            <a:r>
              <a:rPr lang="en-US" dirty="0" err="1" smtClean="0"/>
              <a:t>Profitnet</a:t>
            </a:r>
            <a:r>
              <a:rPr lang="en-US" dirty="0" smtClean="0"/>
              <a:t> </a:t>
            </a:r>
            <a:r>
              <a:rPr lang="en-US" dirty="0"/>
              <a:t>by the Parts Representative and notes added for the Service Consultant</a:t>
            </a:r>
            <a:r>
              <a:rPr lang="en-US" dirty="0" smtClean="0"/>
              <a:t>.</a:t>
            </a:r>
          </a:p>
          <a:p>
            <a:pPr marL="731520" lvl="2" indent="0">
              <a:buNone/>
            </a:pPr>
            <a:endParaRPr lang="en-US" i="1" dirty="0" smtClean="0"/>
          </a:p>
          <a:p>
            <a:pPr lvl="0"/>
            <a:r>
              <a:rPr lang="en-US" dirty="0" smtClean="0"/>
              <a:t>The Parts are then ordered.</a:t>
            </a:r>
          </a:p>
          <a:p>
            <a:pPr lvl="0"/>
            <a:r>
              <a:rPr lang="en-US" dirty="0" smtClean="0"/>
              <a:t>The Estimator </a:t>
            </a:r>
            <a:r>
              <a:rPr lang="en-US" dirty="0"/>
              <a:t>informs the customer as to the status of the repairs and the special order part that is going to be required.</a:t>
            </a:r>
          </a:p>
          <a:p>
            <a:pPr lvl="0"/>
            <a:r>
              <a:rPr lang="en-US" dirty="0" smtClean="0"/>
              <a:t>Estimator </a:t>
            </a:r>
            <a:r>
              <a:rPr lang="en-US" dirty="0"/>
              <a:t>properly documents </a:t>
            </a:r>
            <a:r>
              <a:rPr lang="en-US" dirty="0" smtClean="0"/>
              <a:t>the RO in </a:t>
            </a:r>
            <a:r>
              <a:rPr lang="en-US" dirty="0" err="1" smtClean="0"/>
              <a:t>Profitnet</a:t>
            </a:r>
            <a:r>
              <a:rPr lang="en-US" dirty="0" smtClean="0"/>
              <a:t>, and selects the proper indicators to relay to all others the parts are ordered and a projected delivery date.</a:t>
            </a:r>
            <a:endParaRPr lang="en-US" dirty="0"/>
          </a:p>
          <a:p>
            <a:r>
              <a:rPr lang="en-US" dirty="0" smtClean="0"/>
              <a:t>Once the part arrives the Estimator will then review the estimate and workload and contact the customer to schedule the appointment.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#1 Meeting with Collision Center	</a:t>
            </a:r>
          </a:p>
          <a:p>
            <a:pPr lvl="2"/>
            <a:r>
              <a:rPr lang="en-US" dirty="0" smtClean="0"/>
              <a:t>Collision Manager, Parts Manager, Technician Team Leader &amp; Estimator</a:t>
            </a:r>
          </a:p>
          <a:p>
            <a:pPr lvl="1"/>
            <a:r>
              <a:rPr lang="en-US" sz="2400" dirty="0" smtClean="0"/>
              <a:t>Action Proposed</a:t>
            </a:r>
          </a:p>
          <a:p>
            <a:pPr lvl="2"/>
            <a:r>
              <a:rPr lang="en-US" dirty="0" smtClean="0"/>
              <a:t>A through process for Parts ordering and Communication </a:t>
            </a:r>
          </a:p>
          <a:p>
            <a:pPr marL="731520" lvl="2" indent="0">
              <a:buNone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#2 Meeting with Stakeholder(s) (dealership personnel)</a:t>
            </a:r>
            <a:r>
              <a:rPr lang="en-US" dirty="0"/>
              <a:t>	</a:t>
            </a:r>
          </a:p>
          <a:p>
            <a:pPr lvl="2"/>
            <a:r>
              <a:rPr lang="en-US" dirty="0" smtClean="0"/>
              <a:t>Collision Management Team</a:t>
            </a:r>
          </a:p>
          <a:p>
            <a:pPr lvl="2"/>
            <a:r>
              <a:rPr lang="en-US" dirty="0" smtClean="0"/>
              <a:t>Estimators</a:t>
            </a:r>
          </a:p>
          <a:p>
            <a:pPr lvl="2"/>
            <a:r>
              <a:rPr lang="en-US" dirty="0" smtClean="0"/>
              <a:t>Body Technicians</a:t>
            </a:r>
            <a:endParaRPr lang="en-US" b="1" dirty="0" smtClean="0"/>
          </a:p>
          <a:p>
            <a:pPr lvl="2"/>
            <a:r>
              <a:rPr lang="en-US" dirty="0" smtClean="0"/>
              <a:t>Parts Manager</a:t>
            </a:r>
          </a:p>
          <a:p>
            <a:pPr lvl="1"/>
            <a:r>
              <a:rPr lang="en-US" sz="2400" dirty="0" smtClean="0"/>
              <a:t>Describe what is in place to support desired goal</a:t>
            </a:r>
            <a:endParaRPr lang="en-US" sz="2400" dirty="0"/>
          </a:p>
          <a:p>
            <a:pPr lvl="2"/>
            <a:r>
              <a:rPr lang="en-US" dirty="0" smtClean="0"/>
              <a:t>Written process for Parts Ordering and Communication</a:t>
            </a:r>
          </a:p>
          <a:p>
            <a:pPr lvl="2"/>
            <a:r>
              <a:rPr lang="en-US" dirty="0" smtClean="0"/>
              <a:t>Parts Order Flag implemented within the </a:t>
            </a:r>
            <a:r>
              <a:rPr lang="en-US" dirty="0" err="1" smtClean="0"/>
              <a:t>Profitnet</a:t>
            </a:r>
            <a:r>
              <a:rPr lang="en-US" dirty="0" smtClean="0"/>
              <a:t> system</a:t>
            </a:r>
          </a:p>
          <a:p>
            <a:pPr lvl="2"/>
            <a:r>
              <a:rPr lang="en-US" dirty="0" smtClean="0"/>
              <a:t>Utilize Notes within the </a:t>
            </a:r>
            <a:r>
              <a:rPr lang="en-US" dirty="0" err="1" smtClean="0"/>
              <a:t>Profitnet</a:t>
            </a:r>
            <a:r>
              <a:rPr lang="en-US" dirty="0" smtClean="0"/>
              <a:t> system</a:t>
            </a:r>
          </a:p>
          <a:p>
            <a:pPr lvl="2"/>
            <a:r>
              <a:rPr lang="en-US" dirty="0" smtClean="0"/>
              <a:t>“Parts Ordered” ink stamp to be used on the RO to provide information from parts to the Technician and Estimator</a:t>
            </a:r>
          </a:p>
          <a:p>
            <a:pPr lvl="2"/>
            <a:r>
              <a:rPr lang="en-US" dirty="0" smtClean="0"/>
              <a:t>Correct Verbiage for RO documentation </a:t>
            </a:r>
          </a:p>
          <a:p>
            <a:pPr lvl="3"/>
            <a:r>
              <a:rPr lang="en-US" dirty="0" smtClean="0"/>
              <a:t>To ensure the customer is informed on the invoice </a:t>
            </a:r>
          </a:p>
          <a:p>
            <a:pPr lvl="3"/>
            <a:r>
              <a:rPr lang="en-US" dirty="0" smtClean="0"/>
              <a:t>Call Center/Estimator  will be able to interpret what was ordered and communicate with the customer professionally during scheduling.</a:t>
            </a:r>
          </a:p>
          <a:p>
            <a:pPr marL="1005840" lvl="3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#3 Accountability: Monitoring Progress: </a:t>
            </a:r>
            <a:r>
              <a:rPr lang="en-US" dirty="0"/>
              <a:t>	</a:t>
            </a:r>
          </a:p>
          <a:p>
            <a:pPr lvl="2"/>
            <a:r>
              <a:rPr lang="en-US" dirty="0" smtClean="0"/>
              <a:t>Who: Collision Manager &amp; Parts Manager</a:t>
            </a:r>
          </a:p>
          <a:p>
            <a:pPr lvl="2"/>
            <a:r>
              <a:rPr lang="en-US" dirty="0" smtClean="0"/>
              <a:t>What: Review Parts Ordering on RO’s daily/weekly to ensure documentation procedures are being followed.</a:t>
            </a:r>
          </a:p>
          <a:p>
            <a:pPr lvl="2"/>
            <a:r>
              <a:rPr lang="en-US" dirty="0" smtClean="0"/>
              <a:t>By When: Daily as of July 13</a:t>
            </a:r>
            <a:r>
              <a:rPr lang="en-US" baseline="30000" dirty="0" smtClean="0"/>
              <a:t>th</a:t>
            </a:r>
            <a:r>
              <a:rPr lang="en-US" dirty="0" smtClean="0"/>
              <a:t>  until final process is completed on July 17</a:t>
            </a:r>
            <a:r>
              <a:rPr lang="en-US" baseline="30000" dirty="0" smtClean="0"/>
              <a:t>th</a:t>
            </a:r>
            <a:r>
              <a:rPr lang="en-US" dirty="0" smtClean="0"/>
              <a:t>.  Will then monitor weekly.</a:t>
            </a:r>
          </a:p>
          <a:p>
            <a:pPr marL="731520" lvl="2" indent="0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/>
          </a:p>
          <a:p>
            <a:pPr marL="73152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798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Requirements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1500" dirty="0" smtClean="0"/>
              <a:t>#4 </a:t>
            </a:r>
            <a:r>
              <a:rPr lang="en-US" sz="1300" dirty="0" smtClean="0"/>
              <a:t>Established Checkpoints for Measuring Progress </a:t>
            </a:r>
            <a:r>
              <a:rPr lang="en-US" sz="1400" dirty="0" smtClean="0"/>
              <a:t>	</a:t>
            </a:r>
          </a:p>
          <a:p>
            <a:pPr lvl="2"/>
            <a:r>
              <a:rPr lang="en-US" sz="1100" dirty="0" smtClean="0"/>
              <a:t>Daily/Weekly Review of RO’s to ensure documentation process is being followed.</a:t>
            </a:r>
          </a:p>
          <a:p>
            <a:pPr lvl="2"/>
            <a:r>
              <a:rPr lang="en-US" sz="1100" dirty="0" smtClean="0"/>
              <a:t>Daily/Weekly Review of </a:t>
            </a:r>
            <a:r>
              <a:rPr lang="en-US" sz="1100" dirty="0" err="1" smtClean="0"/>
              <a:t>Profitnet</a:t>
            </a:r>
            <a:r>
              <a:rPr lang="en-US" sz="1100" dirty="0" smtClean="0"/>
              <a:t> Notes &amp; documentation</a:t>
            </a:r>
          </a:p>
          <a:p>
            <a:pPr lvl="2"/>
            <a:r>
              <a:rPr lang="en-US" sz="1100" dirty="0" smtClean="0"/>
              <a:t>Continued Feedback from Service &amp; Parts team as concerns/suggestions </a:t>
            </a:r>
            <a:r>
              <a:rPr lang="en-US" sz="1100" dirty="0" err="1" smtClean="0"/>
              <a:t>arrise</a:t>
            </a:r>
            <a:r>
              <a:rPr lang="en-US" sz="1100" dirty="0" smtClean="0"/>
              <a:t>.</a:t>
            </a:r>
          </a:p>
          <a:p>
            <a:pPr lvl="2"/>
            <a:r>
              <a:rPr lang="en-US" sz="1100" dirty="0" smtClean="0"/>
              <a:t>Feedback from Estimator as to the reaction they have received from the customers when reaching out to schedule their Parts Ordering.</a:t>
            </a:r>
          </a:p>
          <a:p>
            <a:pPr marL="731520" lvl="2" indent="0">
              <a:buNone/>
            </a:pPr>
            <a:endParaRPr lang="en-US" sz="1100" dirty="0" smtClean="0"/>
          </a:p>
          <a:p>
            <a:pPr>
              <a:buFont typeface="Wingdings" pitchFamily="2" charset="2"/>
              <a:buChar char="v"/>
            </a:pPr>
            <a:r>
              <a:rPr lang="en-US" sz="1500" dirty="0" smtClean="0"/>
              <a:t>#5 </a:t>
            </a:r>
            <a:r>
              <a:rPr lang="en-US" sz="1300" dirty="0" smtClean="0"/>
              <a:t>Estimated Cost for Implementation</a:t>
            </a:r>
            <a:r>
              <a:rPr lang="en-US" sz="1300" dirty="0"/>
              <a:t>	</a:t>
            </a:r>
          </a:p>
          <a:p>
            <a:pPr lvl="2"/>
            <a:r>
              <a:rPr lang="en-US" sz="1100" dirty="0" smtClean="0"/>
              <a:t>$24.56 to purchase a customized Parts Stamp for the RO</a:t>
            </a:r>
          </a:p>
          <a:p>
            <a:pPr lvl="2"/>
            <a:r>
              <a:rPr lang="en-US" sz="1100" dirty="0" smtClean="0"/>
              <a:t>Management &amp; Department time to ensure process was implemented</a:t>
            </a:r>
          </a:p>
          <a:p>
            <a:pPr lvl="2"/>
            <a:r>
              <a:rPr lang="en-US" sz="1100" dirty="0" smtClean="0"/>
              <a:t>Management time to ensure process continues to be followed</a:t>
            </a:r>
          </a:p>
          <a:p>
            <a:pPr marL="731520" lvl="2" indent="0">
              <a:buNone/>
            </a:pPr>
            <a:endParaRPr lang="en-US" sz="1100" dirty="0" smtClean="0"/>
          </a:p>
          <a:p>
            <a:pPr>
              <a:buFont typeface="Wingdings" pitchFamily="2" charset="2"/>
              <a:buChar char="v"/>
            </a:pPr>
            <a:r>
              <a:rPr lang="en-US" sz="1500" dirty="0" smtClean="0"/>
              <a:t>Projected Date of Completion</a:t>
            </a:r>
            <a:endParaRPr lang="en-US" sz="1500" dirty="0"/>
          </a:p>
          <a:p>
            <a:pPr lvl="1"/>
            <a:r>
              <a:rPr lang="en-US" sz="1300" dirty="0" smtClean="0"/>
              <a:t>August 1, 2015</a:t>
            </a:r>
          </a:p>
          <a:p>
            <a:pPr lvl="1"/>
            <a:endParaRPr lang="en-US" sz="1300" dirty="0"/>
          </a:p>
          <a:p>
            <a:pPr marL="365760" lvl="1" indent="0">
              <a:buNone/>
            </a:pPr>
            <a:endParaRPr lang="en-US" sz="1300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731520" lvl="2" indent="0">
              <a:buNone/>
            </a:pP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731520" lvl="2" indent="0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/>
          </a:p>
          <a:p>
            <a:pPr marL="73152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180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316</TotalTime>
  <Words>587</Words>
  <Application>Microsoft Office PowerPoint</Application>
  <PresentationFormat>On-screen Show (4:3)</PresentationFormat>
  <Paragraphs>115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 Performance Action Plan Collision Center - Parts</vt:lpstr>
      <vt:lpstr>Ordering Parts</vt:lpstr>
      <vt:lpstr>The Current Situation</vt:lpstr>
      <vt:lpstr>The Overall Objective</vt:lpstr>
      <vt:lpstr>Proposed Timeline</vt:lpstr>
      <vt:lpstr>Action Plan “The Process”</vt:lpstr>
      <vt:lpstr>Requirements</vt:lpstr>
      <vt:lpstr>Requirements Continued…</vt:lpstr>
    </vt:vector>
  </TitlesOfParts>
  <Company>Hendrick Automotive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Departmental Action Plan Fixed Operations 1 - Parts</dc:title>
  <dc:creator>Davis, Corianne</dc:creator>
  <cp:lastModifiedBy>Bavis, Christopher</cp:lastModifiedBy>
  <cp:revision>23</cp:revision>
  <cp:lastPrinted>2014-12-18T22:49:24Z</cp:lastPrinted>
  <dcterms:created xsi:type="dcterms:W3CDTF">2014-12-18T19:36:05Z</dcterms:created>
  <dcterms:modified xsi:type="dcterms:W3CDTF">2015-07-10T17:38:33Z</dcterms:modified>
</cp:coreProperties>
</file>