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67" r:id="rId5"/>
    <p:sldId id="258" r:id="rId6"/>
    <p:sldId id="259" r:id="rId7"/>
    <p:sldId id="265" r:id="rId8"/>
    <p:sldId id="260" r:id="rId9"/>
    <p:sldId id="261" r:id="rId10"/>
    <p:sldId id="264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26" autoAdjust="0"/>
    <p:restoredTop sz="94660"/>
  </p:normalViewPr>
  <p:slideViewPr>
    <p:cSldViewPr snapToGrid="0">
      <p:cViewPr varScale="1">
        <p:scale>
          <a:sx n="89" d="100"/>
          <a:sy n="89" d="100"/>
        </p:scale>
        <p:origin x="24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38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g"/><Relationship Id="rId7" Type="http://schemas.openxmlformats.org/officeDocument/2006/relationships/image" Target="../media/image5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4.jpeg"/><Relationship Id="rId5" Type="http://schemas.openxmlformats.org/officeDocument/2006/relationships/image" Target="../media/image9.jpeg"/><Relationship Id="rId10" Type="http://schemas.openxmlformats.org/officeDocument/2006/relationships/image" Target="../media/image13.jpeg"/><Relationship Id="rId4" Type="http://schemas.openxmlformats.org/officeDocument/2006/relationships/image" Target="../media/image8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-263911" y="1639229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Down the Road Motors </a:t>
            </a:r>
          </a:p>
          <a:p>
            <a:r>
              <a:rPr lang="en-US" sz="3200" dirty="0" smtClean="0"/>
              <a:t>329-Group #1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207" y="519461"/>
            <a:ext cx="2870200" cy="1435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8392" y="519461"/>
            <a:ext cx="25654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#5 </a:t>
            </a:r>
            <a:r>
              <a:rPr lang="mr-IN" dirty="0"/>
              <a:t>–</a:t>
            </a:r>
            <a:r>
              <a:rPr lang="en-US" dirty="0"/>
              <a:t>What if we made 38% Gross Profit?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805" y="2152185"/>
            <a:ext cx="10805532" cy="4382430"/>
          </a:xfrm>
        </p:spPr>
        <p:txBody>
          <a:bodyPr>
            <a:normAutofit fontScale="77500" lnSpcReduction="20000"/>
          </a:bodyPr>
          <a:lstStyle/>
          <a:p>
            <a:r>
              <a:rPr lang="en-US" b="1" u="sng" dirty="0"/>
              <a:t>Positives:</a:t>
            </a:r>
          </a:p>
          <a:p>
            <a:pPr lvl="0"/>
            <a:r>
              <a:rPr lang="en-US" dirty="0"/>
              <a:t>Down the Road Motors has performed excellent in wholesale parts sales. NADA guide of 25% and Down the Road Motors is performing at 28% </a:t>
            </a:r>
          </a:p>
          <a:p>
            <a:pPr lvl="0"/>
            <a:r>
              <a:rPr lang="en-US" dirty="0"/>
              <a:t>There is room for growth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u="sng" dirty="0"/>
              <a:t>How can we Improve Down the Road Motors?</a:t>
            </a:r>
          </a:p>
          <a:p>
            <a:pPr lvl="0"/>
            <a:r>
              <a:rPr lang="en-US" dirty="0"/>
              <a:t>Tremendous Potential on internal parts sales. Simply by raising the internal mark-up factor to 1.69 Down the Road Motors would have increase their gross profit by $154,011.64. This accounts for 53% of total Gross Potential </a:t>
            </a:r>
          </a:p>
          <a:p>
            <a:pPr lvl="0"/>
            <a:r>
              <a:rPr lang="en-US" dirty="0"/>
              <a:t>Using the Performa template you can see that there is an additional $134,867.98 in potential gross earnings that can be achieved by simply adjusting the mark-up factor accordingly. </a:t>
            </a:r>
          </a:p>
          <a:p>
            <a:r>
              <a:rPr lang="en-US" dirty="0"/>
              <a:t>By implementing the new mark-up rates the dealership will achieve 40% gross profit as a percentage of sales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#</a:t>
            </a:r>
            <a:r>
              <a:rPr lang="en-US" dirty="0" err="1"/>
              <a:t>badasspartsdepartment</a:t>
            </a:r>
            <a:r>
              <a:rPr lang="en-US" dirty="0"/>
              <a:t> #</a:t>
            </a:r>
            <a:r>
              <a:rPr lang="en-US" dirty="0" err="1"/>
              <a:t>downtheroadmotors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6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#6 </a:t>
            </a:r>
            <a:r>
              <a:rPr lang="mr-IN" dirty="0" smtClean="0"/>
              <a:t>–</a:t>
            </a:r>
            <a:r>
              <a:rPr lang="en-US" dirty="0" smtClean="0"/>
              <a:t> Strengths, Weaknesses, Opportunities,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049" y="2185641"/>
            <a:ext cx="10983951" cy="4415882"/>
          </a:xfrm>
        </p:spPr>
        <p:txBody>
          <a:bodyPr>
            <a:normAutofit fontScale="40000" lnSpcReduction="20000"/>
          </a:bodyPr>
          <a:lstStyle/>
          <a:p>
            <a:r>
              <a:rPr lang="en-US" sz="2900" u="sng" dirty="0"/>
              <a:t>Strengths</a:t>
            </a:r>
            <a:endParaRPr lang="en-US" sz="2900" dirty="0"/>
          </a:p>
          <a:p>
            <a:r>
              <a:rPr lang="en-US" sz="2900" dirty="0"/>
              <a:t> </a:t>
            </a:r>
            <a:r>
              <a:rPr lang="en-US" sz="2900" dirty="0" smtClean="0"/>
              <a:t>Reasonable </a:t>
            </a:r>
            <a:r>
              <a:rPr lang="en-US" sz="2900" dirty="0"/>
              <a:t>Phase Out Criteria </a:t>
            </a:r>
            <a:r>
              <a:rPr lang="en-US" sz="2900" dirty="0" smtClean="0"/>
              <a:t>in line with </a:t>
            </a:r>
            <a:r>
              <a:rPr lang="en-US" sz="2900" dirty="0"/>
              <a:t>the </a:t>
            </a:r>
            <a:r>
              <a:rPr lang="en-US" sz="2900" dirty="0" smtClean="0"/>
              <a:t>Guide </a:t>
            </a:r>
            <a:r>
              <a:rPr lang="mr-IN" sz="2900" dirty="0" smtClean="0"/>
              <a:t>–</a:t>
            </a:r>
            <a:r>
              <a:rPr lang="en-US" sz="2900" dirty="0" smtClean="0"/>
              <a:t>  less than 3 months with a sale in a 12 month period</a:t>
            </a:r>
            <a:endParaRPr lang="en-US" sz="2900" dirty="0"/>
          </a:p>
          <a:p>
            <a:r>
              <a:rPr lang="en-US" sz="2900" dirty="0"/>
              <a:t> </a:t>
            </a:r>
            <a:r>
              <a:rPr lang="en-US" sz="2900" dirty="0" smtClean="0"/>
              <a:t>Reasonable Accounting Processes </a:t>
            </a:r>
            <a:r>
              <a:rPr lang="mr-IN" sz="2900" dirty="0" smtClean="0"/>
              <a:t>–</a:t>
            </a:r>
            <a:r>
              <a:rPr lang="en-US" sz="2900" dirty="0" smtClean="0"/>
              <a:t> DMS Parts Inventory is only $50,875 dollars off from Financial Statement Inventory. This can be explained as per the reconciliation.</a:t>
            </a:r>
            <a:endParaRPr lang="en-US" sz="2900" dirty="0"/>
          </a:p>
          <a:p>
            <a:endParaRPr lang="en-US" sz="2900" dirty="0"/>
          </a:p>
          <a:p>
            <a:r>
              <a:rPr lang="en-US" sz="2900" u="sng" dirty="0"/>
              <a:t>Weaknesses</a:t>
            </a:r>
            <a:endParaRPr lang="en-US" sz="2900" dirty="0"/>
          </a:p>
          <a:p>
            <a:r>
              <a:rPr lang="en-US" sz="2900" dirty="0" smtClean="0"/>
              <a:t>Employees not </a:t>
            </a:r>
            <a:r>
              <a:rPr lang="en-US" sz="2900" dirty="0"/>
              <a:t>t</a:t>
            </a:r>
            <a:r>
              <a:rPr lang="en-US" sz="2900" dirty="0" smtClean="0"/>
              <a:t>rained properly in the DMS System</a:t>
            </a:r>
            <a:endParaRPr lang="en-US" sz="2900" dirty="0"/>
          </a:p>
          <a:p>
            <a:r>
              <a:rPr lang="en-US" sz="2900" dirty="0" smtClean="0"/>
              <a:t>44% Obsolescence </a:t>
            </a:r>
            <a:r>
              <a:rPr lang="mr-IN" sz="2900" dirty="0" smtClean="0"/>
              <a:t>–</a:t>
            </a:r>
            <a:r>
              <a:rPr lang="en-US" sz="2900" dirty="0" smtClean="0"/>
              <a:t> A huge financial liability for the Dealer</a:t>
            </a:r>
          </a:p>
          <a:p>
            <a:r>
              <a:rPr lang="en-US" sz="2900" dirty="0" smtClean="0"/>
              <a:t>Poor Overall “Parts Mix” </a:t>
            </a:r>
            <a:endParaRPr lang="en-US" sz="2900" dirty="0"/>
          </a:p>
          <a:p>
            <a:endParaRPr lang="en-US" sz="2900" dirty="0"/>
          </a:p>
          <a:p>
            <a:r>
              <a:rPr lang="en-US" sz="2900" u="sng" dirty="0"/>
              <a:t>Opportunities</a:t>
            </a:r>
            <a:endParaRPr lang="en-US" sz="2900" dirty="0"/>
          </a:p>
          <a:p>
            <a:r>
              <a:rPr lang="en-US" sz="2900" dirty="0" smtClean="0"/>
              <a:t>Pricing Adjustments </a:t>
            </a:r>
            <a:r>
              <a:rPr lang="mr-IN" sz="2900" dirty="0" smtClean="0"/>
              <a:t>–</a:t>
            </a:r>
            <a:r>
              <a:rPr lang="en-US" sz="2900" dirty="0"/>
              <a:t> </a:t>
            </a:r>
            <a:r>
              <a:rPr lang="en-US" sz="2900" dirty="0" smtClean="0"/>
              <a:t>Matrix Pricing at lower dollar value Parts and MSRP at higher dollar value Parts</a:t>
            </a:r>
            <a:endParaRPr lang="en-US" sz="2900" dirty="0"/>
          </a:p>
          <a:p>
            <a:r>
              <a:rPr lang="en-US" sz="2900" dirty="0" smtClean="0"/>
              <a:t>At guide gross profit %’s for Internal, Body Shop, and Repair/</a:t>
            </a:r>
            <a:r>
              <a:rPr lang="en-US" sz="2900" dirty="0" err="1" smtClean="0"/>
              <a:t>Mechancial</a:t>
            </a:r>
            <a:r>
              <a:rPr lang="en-US" sz="2900" dirty="0" smtClean="0"/>
              <a:t>, there is $288,879.62 of opportunity</a:t>
            </a:r>
            <a:endParaRPr lang="en-US" sz="2900" dirty="0"/>
          </a:p>
          <a:p>
            <a:r>
              <a:rPr lang="en-US" sz="2900" dirty="0"/>
              <a:t> </a:t>
            </a:r>
          </a:p>
          <a:p>
            <a:r>
              <a:rPr lang="en-US" sz="2900" u="sng" dirty="0" smtClean="0"/>
              <a:t>Threats</a:t>
            </a:r>
          </a:p>
          <a:p>
            <a:r>
              <a:rPr lang="en-US" sz="2900" dirty="0" smtClean="0"/>
              <a:t>Other Parts Departments price parts closer to market rates and take advantage of our weaknesses</a:t>
            </a:r>
          </a:p>
          <a:p>
            <a:r>
              <a:rPr lang="en-US" sz="2900" dirty="0" smtClean="0"/>
              <a:t>Other Parts Departments that stock parts more efficiently (better Phase-In Criteria) to ensure speedier service to customers. They have a better “Parts Mix” </a:t>
            </a:r>
            <a:r>
              <a:rPr lang="mr-IN" sz="2900" dirty="0" smtClean="0"/>
              <a:t>–</a:t>
            </a:r>
            <a:r>
              <a:rPr lang="en-US" sz="2900" dirty="0" smtClean="0"/>
              <a:t> Both Breadth and Depth</a:t>
            </a:r>
            <a:endParaRPr lang="en-US" sz="2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38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 </a:t>
            </a:r>
            <a:r>
              <a:rPr lang="mr-IN" dirty="0" smtClean="0"/>
              <a:t>–</a:t>
            </a:r>
            <a:r>
              <a:rPr lang="en-US" dirty="0" smtClean="0"/>
              <a:t> Hammer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5306" y="2470687"/>
            <a:ext cx="9613861" cy="3599316"/>
          </a:xfrm>
        </p:spPr>
        <p:txBody>
          <a:bodyPr/>
          <a:lstStyle/>
          <a:p>
            <a:r>
              <a:rPr lang="en-US" dirty="0" smtClean="0"/>
              <a:t>Parts Manager needs to adjust Pricing in line with NADA Guide Gross Profit % for </a:t>
            </a:r>
            <a:r>
              <a:rPr lang="en-US" dirty="0"/>
              <a:t>Internal, Body Shop, </a:t>
            </a:r>
            <a:r>
              <a:rPr lang="en-US" dirty="0" smtClean="0"/>
              <a:t>Repair/</a:t>
            </a:r>
            <a:r>
              <a:rPr lang="en-US" dirty="0" err="1" smtClean="0"/>
              <a:t>Mechancial</a:t>
            </a:r>
            <a:r>
              <a:rPr lang="en-US" dirty="0" smtClean="0"/>
              <a:t>, and Warranty.</a:t>
            </a:r>
          </a:p>
          <a:p>
            <a:r>
              <a:rPr lang="en-US" dirty="0" smtClean="0"/>
              <a:t>Track Lost Sales to stock Parts based on True Demand</a:t>
            </a:r>
          </a:p>
          <a:p>
            <a:r>
              <a:rPr lang="en-US" dirty="0" smtClean="0"/>
              <a:t>Improve Special Order Parts Process to help eliminate 44% Obsolescence </a:t>
            </a:r>
          </a:p>
          <a:p>
            <a:r>
              <a:rPr lang="en-US" dirty="0" smtClean="0"/>
              <a:t>Lower Non-Stock Part %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98" y="3188313"/>
            <a:ext cx="1838665" cy="2275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2098" y="5586761"/>
            <a:ext cx="1982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“We can’t go on like this </a:t>
            </a:r>
            <a:r>
              <a:rPr lang="mr-IN" dirty="0" smtClean="0"/>
              <a:t>…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65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#1 - OBSO Position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49827"/>
              </p:ext>
            </p:extLst>
          </p:nvPr>
        </p:nvGraphicFramePr>
        <p:xfrm>
          <a:off x="390295" y="2230243"/>
          <a:ext cx="11173523" cy="4103650"/>
        </p:xfrm>
        <a:graphic>
          <a:graphicData uri="http://schemas.openxmlformats.org/drawingml/2006/table">
            <a:tbl>
              <a:tblPr/>
              <a:tblGrid>
                <a:gridCol w="790947"/>
                <a:gridCol w="790947"/>
                <a:gridCol w="835508"/>
                <a:gridCol w="946909"/>
                <a:gridCol w="790947"/>
                <a:gridCol w="1036030"/>
                <a:gridCol w="946909"/>
                <a:gridCol w="790947"/>
                <a:gridCol w="1080591"/>
                <a:gridCol w="790947"/>
                <a:gridCol w="790947"/>
                <a:gridCol w="790947"/>
                <a:gridCol w="790947"/>
              </a:tblGrid>
              <a:tr h="355093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*MEMO: Percent includes </a:t>
                      </a:r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reconsiled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inventory amount and assumes that no cost parts are considered OBSO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408"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Activity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 $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Notes &amp; Guides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361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0-3 Months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238,281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ACTIVE INVENTORY at 75%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361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4-6 Months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71,863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ACTIVE INVENTORY at 23%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OBSO POSITION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555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7-12 Months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22,693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75% will likely become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Obso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2% is guide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.75 TIMES $    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17019.75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361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Over 12 Months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204,648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Technical Obsolescence 2% is guide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PLUS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204,648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215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New parts no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76,401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Minimal Amount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PLUS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76,401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759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Total Inventory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613,886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b="1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EQUALS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298068.75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9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#1 - OBSO </a:t>
            </a:r>
            <a:r>
              <a:rPr lang="en-US" dirty="0" smtClean="0"/>
              <a:t>Position </a:t>
            </a:r>
            <a:r>
              <a:rPr lang="mr-IN" dirty="0" smtClean="0"/>
              <a:t>–</a:t>
            </a:r>
            <a:r>
              <a:rPr lang="en-US" dirty="0" smtClean="0"/>
              <a:t> The Problem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0321" y="2336872"/>
            <a:ext cx="11511679" cy="4866816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The Problem</a:t>
            </a:r>
          </a:p>
          <a:p>
            <a:pPr lvl="1"/>
            <a:r>
              <a:rPr lang="en-US" sz="2800" dirty="0"/>
              <a:t>Stock versus non-stock parts is out of whack</a:t>
            </a:r>
          </a:p>
          <a:p>
            <a:pPr lvl="1"/>
            <a:r>
              <a:rPr lang="en-US" sz="2800" dirty="0"/>
              <a:t>$72,431 of N/S parts = 12.4% (guide is 5% OR LESS)</a:t>
            </a:r>
          </a:p>
          <a:p>
            <a:pPr lvl="1"/>
            <a:r>
              <a:rPr lang="en-US" sz="2800" dirty="0"/>
              <a:t>Not tracking many non stock parts (3031 parts = 32.6%&lt;&lt;70% guide)</a:t>
            </a:r>
          </a:p>
          <a:p>
            <a:pPr lvl="1"/>
            <a:r>
              <a:rPr lang="en-US" sz="2800" dirty="0"/>
              <a:t>Not tracking Lost Sales</a:t>
            </a:r>
          </a:p>
          <a:p>
            <a:pPr lvl="1"/>
            <a:r>
              <a:rPr lang="en-US" sz="2800" dirty="0"/>
              <a:t>Body Shop Processes could be creating problem in Parts Department inventory</a:t>
            </a:r>
          </a:p>
          <a:p>
            <a:pPr lvl="2"/>
            <a:r>
              <a:rPr lang="en-US" sz="2800" dirty="0"/>
              <a:t>This is a red flag and needs to be looked into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1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 </a:t>
            </a:r>
            <a:r>
              <a:rPr lang="mr-IN" dirty="0" smtClean="0"/>
              <a:t>–</a:t>
            </a:r>
            <a:r>
              <a:rPr lang="en-US" dirty="0" smtClean="0"/>
              <a:t> OBSO Position </a:t>
            </a:r>
            <a:r>
              <a:rPr lang="mr-IN" dirty="0" smtClean="0"/>
              <a:t>–</a:t>
            </a:r>
            <a:r>
              <a:rPr lang="en-US" dirty="0" smtClean="0"/>
              <a:t> The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177" y="2007219"/>
            <a:ext cx="11273882" cy="4638908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The Solution</a:t>
            </a:r>
          </a:p>
          <a:p>
            <a:pPr lvl="1"/>
            <a:r>
              <a:rPr lang="en-US" sz="2800" dirty="0"/>
              <a:t> Use the OBSO Credit - $21,551 OBSO Credit Earned but not used yet</a:t>
            </a:r>
          </a:p>
          <a:p>
            <a:pPr lvl="1"/>
            <a:r>
              <a:rPr lang="en-US" sz="2800" dirty="0"/>
              <a:t>Need to start tracking lost sales </a:t>
            </a:r>
          </a:p>
          <a:p>
            <a:pPr lvl="1"/>
            <a:r>
              <a:rPr lang="en-US" sz="2800" dirty="0"/>
              <a:t>Make sure we have a SOP Process in place so that our SOP’s get installed</a:t>
            </a:r>
          </a:p>
          <a:p>
            <a:pPr lvl="2"/>
            <a:r>
              <a:rPr lang="en-US" sz="2800" dirty="0"/>
              <a:t>Require payment up front</a:t>
            </a:r>
          </a:p>
          <a:p>
            <a:pPr lvl="2"/>
            <a:r>
              <a:rPr lang="en-US" sz="2800" dirty="0"/>
              <a:t>PRINT-CIRCLE-SIGN</a:t>
            </a:r>
          </a:p>
          <a:p>
            <a:pPr lvl="2"/>
            <a:r>
              <a:rPr lang="en-US" sz="2800" dirty="0"/>
              <a:t>Hold your employees accountable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02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180" y="0"/>
            <a:ext cx="9613861" cy="1080938"/>
          </a:xfrm>
        </p:spPr>
        <p:txBody>
          <a:bodyPr/>
          <a:lstStyle/>
          <a:p>
            <a:r>
              <a:rPr lang="en-US" dirty="0" smtClean="0"/>
              <a:t>#2 - Monthly Reconciliation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43477"/>
              </p:ext>
            </p:extLst>
          </p:nvPr>
        </p:nvGraphicFramePr>
        <p:xfrm>
          <a:off x="490655" y="960618"/>
          <a:ext cx="11028554" cy="5938550"/>
        </p:xfrm>
        <a:graphic>
          <a:graphicData uri="http://schemas.openxmlformats.org/drawingml/2006/table">
            <a:tbl>
              <a:tblPr/>
              <a:tblGrid>
                <a:gridCol w="1537634"/>
                <a:gridCol w="5567295"/>
                <a:gridCol w="331389"/>
                <a:gridCol w="1709954"/>
                <a:gridCol w="941141"/>
                <a:gridCol w="941141"/>
              </a:tblGrid>
              <a:tr h="17505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Monthly Reconciliation Of Parts To General Ledger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Dollar value of parts on dealership management report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 $584,621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 dirty="0">
                          <a:effectLst/>
                          <a:latin typeface="Arial" charset="0"/>
                        </a:rPr>
                        <a:t>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104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Dollar value of packing lists for parts received, but not invoiced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 $339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Dollar Value of bulk oil, gear lube, trans fluid in stock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 $6,658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 dirty="0">
                          <a:effectLst/>
                          <a:latin typeface="Arial" charset="0"/>
                        </a:rPr>
                        <a:t>Plus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Credits due for parts returned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 $5,856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Inventory Core Value - clean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 $15,031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Cores to be returned for credit - dirty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$7,550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Work in Process - Repair Orders &amp; Invoices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$33,610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Dollar Value of NPN parts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$4,766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Dollar value of parts with no cost record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$29,265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 dirty="0">
                          <a:effectLst/>
                          <a:latin typeface="Arial" charset="0"/>
                        </a:rPr>
                        <a:t>Plus / 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effectLst/>
                          <a:latin typeface="Arial" charset="0"/>
                        </a:rPr>
                        <a:t>Other Adjustments (shortage claims, damage, etc.)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$5,076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052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Total Inventory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$678,778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>
                          <a:effectLst/>
                          <a:latin typeface="Arial" charset="0"/>
                        </a:rPr>
                        <a:t>Inventory Per Financial Statement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 $627,903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7870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7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Difference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7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$50,875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r>
                        <a:rPr lang="sk-SK" sz="16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7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1700" b="0" i="0" u="none" strike="noStrike" dirty="0">
                          <a:effectLst/>
                          <a:latin typeface="Arial" charset="0"/>
                        </a:rPr>
                        <a:t>8.10%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2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effectLst/>
                          <a:latin typeface="Arial" charset="0"/>
                        </a:rPr>
                        <a:t>*MEMO: Negative on Hand = 1,112 pieces at $17,488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</a:t>
            </a:r>
            <a:r>
              <a:rPr lang="mr-IN" dirty="0" smtClean="0"/>
              <a:t>–</a:t>
            </a:r>
            <a:r>
              <a:rPr lang="en-US" dirty="0" smtClean="0"/>
              <a:t> Organizational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316" y="4052945"/>
            <a:ext cx="658669" cy="97093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639" y="5263096"/>
            <a:ext cx="1371223" cy="7700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454" y="2854684"/>
            <a:ext cx="1151552" cy="8636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491" y="2832329"/>
            <a:ext cx="1308535" cy="9814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81196" y="3691829"/>
            <a:ext cx="3024240" cy="21689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038" y="3315529"/>
            <a:ext cx="1250080" cy="15471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769340"/>
            <a:ext cx="231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General Manager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315413" y="2647395"/>
            <a:ext cx="250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Parts Manager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20316" y="2231263"/>
            <a:ext cx="3534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Countermen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067007" y="2306937"/>
            <a:ext cx="2977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Shipping and </a:t>
            </a:r>
            <a:r>
              <a:rPr lang="en-US" dirty="0" err="1" smtClean="0"/>
              <a:t>Recieving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253" y="2769340"/>
            <a:ext cx="1251833" cy="831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032" y="4089093"/>
            <a:ext cx="1391211" cy="9274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253" y="3861894"/>
            <a:ext cx="1238292" cy="8378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908" y="5399245"/>
            <a:ext cx="1653891" cy="124352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535921" y="4871926"/>
            <a:ext cx="1835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Delivery Driver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40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#3 </a:t>
            </a:r>
            <a:r>
              <a:rPr lang="mr-IN" dirty="0"/>
              <a:t>–</a:t>
            </a:r>
            <a:r>
              <a:rPr lang="en-US" dirty="0"/>
              <a:t> </a:t>
            </a:r>
            <a:r>
              <a:rPr lang="en-US" dirty="0" smtClean="0"/>
              <a:t>Change the Number </a:t>
            </a:r>
            <a:r>
              <a:rPr lang="en-US" dirty="0"/>
              <a:t>of </a:t>
            </a:r>
            <a:r>
              <a:rPr lang="en-US" dirty="0" smtClean="0"/>
              <a:t>Employees?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0674" y="2129883"/>
            <a:ext cx="9836982" cy="4114800"/>
          </a:xfrm>
        </p:spPr>
        <p:txBody>
          <a:bodyPr/>
          <a:lstStyle/>
          <a:p>
            <a:r>
              <a:rPr lang="en-US" dirty="0"/>
              <a:t>3. Number of Employees ....why cut employees? Justify the number of employees. Provide organizational chart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r>
              <a:rPr lang="en-US" dirty="0"/>
              <a:t>After looking at our numbers, we believe </a:t>
            </a:r>
            <a:r>
              <a:rPr lang="en-US" b="1" u="sng" dirty="0"/>
              <a:t>we should not fire </a:t>
            </a:r>
            <a:r>
              <a:rPr lang="en-US" dirty="0"/>
              <a:t>any of our </a:t>
            </a:r>
            <a:r>
              <a:rPr lang="en-US" dirty="0" smtClean="0"/>
              <a:t>employees</a:t>
            </a:r>
            <a:r>
              <a:rPr lang="en-US" dirty="0"/>
              <a:t> right away. We think </a:t>
            </a:r>
            <a:r>
              <a:rPr lang="en-US" dirty="0" smtClean="0"/>
              <a:t>the employees </a:t>
            </a:r>
            <a:r>
              <a:rPr lang="en-US" dirty="0"/>
              <a:t>are a victim of </a:t>
            </a:r>
            <a:r>
              <a:rPr lang="en-US" dirty="0" smtClean="0"/>
              <a:t>the Parts Manager </a:t>
            </a:r>
            <a:r>
              <a:rPr lang="en-US" dirty="0"/>
              <a:t>not monitoring </a:t>
            </a:r>
            <a:r>
              <a:rPr lang="en-US" dirty="0" smtClean="0"/>
              <a:t>the pricing in our DMS system.</a:t>
            </a:r>
            <a:r>
              <a:rPr lang="en-US" dirty="0"/>
              <a:t> </a:t>
            </a:r>
            <a:r>
              <a:rPr lang="en-US" dirty="0" smtClean="0"/>
              <a:t>The Parts Manager needs </a:t>
            </a:r>
            <a:r>
              <a:rPr lang="en-US" dirty="0"/>
              <a:t>to </a:t>
            </a:r>
            <a:r>
              <a:rPr lang="en-US" dirty="0" smtClean="0"/>
              <a:t>review pricing and update the pricing matrix.</a:t>
            </a:r>
            <a:r>
              <a:rPr lang="en-US" dirty="0"/>
              <a:t> We need to look at Internal, Body Shop and  </a:t>
            </a:r>
            <a:r>
              <a:rPr lang="en-US" dirty="0" smtClean="0"/>
              <a:t>Repair/Mechanical Gross Profit %’s.</a:t>
            </a:r>
            <a:r>
              <a:rPr lang="en-US" dirty="0"/>
              <a:t>  We have the </a:t>
            </a:r>
            <a:r>
              <a:rPr lang="en-US" dirty="0" smtClean="0"/>
              <a:t>potential</a:t>
            </a:r>
            <a:r>
              <a:rPr lang="en-US" dirty="0"/>
              <a:t> to </a:t>
            </a:r>
            <a:r>
              <a:rPr lang="en-US" dirty="0" smtClean="0"/>
              <a:t>make an </a:t>
            </a:r>
            <a:r>
              <a:rPr lang="en-US" dirty="0"/>
              <a:t>additional $288,879.62. </a:t>
            </a:r>
            <a:r>
              <a:rPr lang="en-US" dirty="0" smtClean="0"/>
              <a:t>See Slide #5 for Calculation and further explanation.</a:t>
            </a:r>
            <a:r>
              <a:rPr lang="en-US" dirty="0"/>
              <a:t> ​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61" y="2798956"/>
            <a:ext cx="1730543" cy="214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7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991" y="753228"/>
            <a:ext cx="9926192" cy="1080938"/>
          </a:xfrm>
        </p:spPr>
        <p:txBody>
          <a:bodyPr/>
          <a:lstStyle/>
          <a:p>
            <a:r>
              <a:rPr lang="en-US" dirty="0" smtClean="0"/>
              <a:t>#4 Parts being sold at no Gross Profit </a:t>
            </a:r>
            <a:r>
              <a:rPr lang="mr-IN" dirty="0" smtClean="0"/>
              <a:t>–</a:t>
            </a:r>
            <a:r>
              <a:rPr lang="en-US" dirty="0" smtClean="0"/>
              <a:t> Pros and 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u="sng" dirty="0"/>
              <a:t>Pros:</a:t>
            </a:r>
            <a:endParaRPr lang="en-US" u="sng" dirty="0"/>
          </a:p>
          <a:p>
            <a:r>
              <a:rPr lang="en-CA" dirty="0" smtClean="0"/>
              <a:t>Obsolete </a:t>
            </a:r>
            <a:r>
              <a:rPr lang="en-CA" dirty="0"/>
              <a:t>parts are being sold out of the department </a:t>
            </a:r>
            <a:endParaRPr lang="en-CA" dirty="0" smtClean="0"/>
          </a:p>
          <a:p>
            <a:endParaRPr lang="en-US" dirty="0"/>
          </a:p>
          <a:p>
            <a:r>
              <a:rPr lang="en-CA" u="sng" dirty="0"/>
              <a:t>Cons:</a:t>
            </a:r>
            <a:endParaRPr lang="en-US" u="sng" dirty="0"/>
          </a:p>
          <a:p>
            <a:r>
              <a:rPr lang="en-CA" dirty="0" smtClean="0"/>
              <a:t>The </a:t>
            </a:r>
            <a:r>
              <a:rPr lang="en-CA" dirty="0"/>
              <a:t>parts are being discounted to cost when they should not be</a:t>
            </a:r>
            <a:endParaRPr lang="en-US" dirty="0"/>
          </a:p>
          <a:p>
            <a:r>
              <a:rPr lang="en-CA" dirty="0" smtClean="0"/>
              <a:t>The </a:t>
            </a:r>
            <a:r>
              <a:rPr lang="en-CA" dirty="0"/>
              <a:t>parts are being misquoted IE: A part is needed on a job. The parts advisor does not realise that one part will need supporting parts, so ends up eating the cost of those parts. </a:t>
            </a:r>
            <a:endParaRPr lang="en-US" dirty="0"/>
          </a:p>
          <a:p>
            <a:r>
              <a:rPr lang="en-CA" dirty="0" smtClean="0"/>
              <a:t>Potential </a:t>
            </a:r>
            <a:r>
              <a:rPr lang="en-CA" dirty="0"/>
              <a:t>theft, the parts could be being sold out at cost to then be retailed by staff outside of the dealership (</a:t>
            </a:r>
            <a:r>
              <a:rPr lang="en-CA" dirty="0" err="1"/>
              <a:t>ie</a:t>
            </a:r>
            <a:r>
              <a:rPr lang="en-CA" dirty="0"/>
              <a:t>: the </a:t>
            </a:r>
            <a:r>
              <a:rPr lang="en-CA" dirty="0" err="1"/>
              <a:t>Dazey</a:t>
            </a:r>
            <a:r>
              <a:rPr lang="en-CA" dirty="0"/>
              <a:t> scandal)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34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#5 </a:t>
            </a:r>
            <a:r>
              <a:rPr lang="mr-IN" dirty="0" smtClean="0"/>
              <a:t>–</a:t>
            </a:r>
            <a:r>
              <a:rPr lang="en-US" dirty="0" smtClean="0"/>
              <a:t>What if we </a:t>
            </a:r>
            <a:r>
              <a:rPr lang="en-US" smtClean="0"/>
              <a:t>made 40% </a:t>
            </a:r>
            <a:r>
              <a:rPr lang="en-US" dirty="0" smtClean="0"/>
              <a:t>Gross Profit?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365734"/>
              </p:ext>
            </p:extLst>
          </p:nvPr>
        </p:nvGraphicFramePr>
        <p:xfrm>
          <a:off x="468352" y="1834167"/>
          <a:ext cx="10192215" cy="4543589"/>
        </p:xfrm>
        <a:graphic>
          <a:graphicData uri="http://schemas.openxmlformats.org/drawingml/2006/table">
            <a:tbl>
              <a:tblPr/>
              <a:tblGrid>
                <a:gridCol w="1658712"/>
                <a:gridCol w="260804"/>
                <a:gridCol w="1783899"/>
                <a:gridCol w="1053648"/>
                <a:gridCol w="1053648"/>
                <a:gridCol w="1053648"/>
                <a:gridCol w="1053648"/>
                <a:gridCol w="1053648"/>
                <a:gridCol w="1220560"/>
              </a:tblGrid>
              <a:tr h="180742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74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PARTS DEPARTMENT - PERFORMA CALCULATION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742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0742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3071" marR="3071" marT="30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967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Repair Order Mechanical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Body Shop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Counter Retail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Internal (new/used)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Wholesale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Warranty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YTD Sales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$345,555.00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$289,252.00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$105,808.00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$346,007.00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$356,715.00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$222,777.00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$1,666,114.00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YTD Gross Profit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$110,507.00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$33,801.00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$30,041.00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$50,996.00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$100,001.00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$51,661.00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$377,007.00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YTD Cost of Sales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$235,048.00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$255,451.00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$75,767.00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$295,011.00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$256,714.00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$171,116.00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$1,289,107.00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NEW Mark-Up Factor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1.67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1.33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1.69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1.69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1.39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1.39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1.53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Desired Gross %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 dirty="0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40.00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41.00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41.00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28.00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28.00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33.83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NEW YTD Sales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$391,746.67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$340,601.33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$128,418.64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$500,018.64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$356,547.22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$237,661.11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$1,954,993.62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  <a:tr h="35791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OLD YTD Sales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$345,555.00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$289,252.00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$105,808.00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$346,007.00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$356,715.00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$222,777.00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$1,666,114.00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  <a:tr h="535087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Additional Gross Profit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b="0" i="0" u="none" strike="noStrike"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$46,191.67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$51,349.33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$22,610.64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$154,011.64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($167.78)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$14,884.11 </a:t>
                      </a:r>
                    </a:p>
                  </a:txBody>
                  <a:tcPr marL="3071" marR="3071" marT="3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$288,879.62 </a:t>
                      </a:r>
                    </a:p>
                  </a:txBody>
                  <a:tcPr marL="3071" marR="3071" marT="30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2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121</TotalTime>
  <Words>828</Words>
  <Application>Microsoft Office PowerPoint</Application>
  <PresentationFormat>Widescreen</PresentationFormat>
  <Paragraphs>309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Mangal</vt:lpstr>
      <vt:lpstr>Trebuchet MS</vt:lpstr>
      <vt:lpstr>Berlin</vt:lpstr>
      <vt:lpstr>PowerPoint Presentation</vt:lpstr>
      <vt:lpstr>#1 - OBSO Position</vt:lpstr>
      <vt:lpstr>#1 - OBSO Position – The Problem</vt:lpstr>
      <vt:lpstr>#1 – OBSO Position – The Solution</vt:lpstr>
      <vt:lpstr>#2 - Monthly Reconciliation</vt:lpstr>
      <vt:lpstr>#3 – Organizational Chart</vt:lpstr>
      <vt:lpstr>#3 – Change the Number of Employees?</vt:lpstr>
      <vt:lpstr>#4 Parts being sold at no Gross Profit – Pros and Cons</vt:lpstr>
      <vt:lpstr>#5 –What if we made 40% Gross Profit?</vt:lpstr>
      <vt:lpstr>#5 –What if we made 38% Gross Profit?</vt:lpstr>
      <vt:lpstr>#6 – Strengths, Weaknesses, Opportunities, Threats</vt:lpstr>
      <vt:lpstr>Action Plan – Hammer Time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Bavis, Christopher</dc:creator>
  <cp:lastModifiedBy>Bavis, Christopher</cp:lastModifiedBy>
  <cp:revision>18</cp:revision>
  <dcterms:created xsi:type="dcterms:W3CDTF">2013-07-15T20:26:40Z</dcterms:created>
  <dcterms:modified xsi:type="dcterms:W3CDTF">2017-10-20T10:27:01Z</dcterms:modified>
</cp:coreProperties>
</file>