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7" r:id="rId4"/>
    <p:sldId id="259" r:id="rId5"/>
    <p:sldId id="266" r:id="rId6"/>
    <p:sldId id="268" r:id="rId7"/>
    <p:sldId id="269" r:id="rId8"/>
    <p:sldId id="270" r:id="rId9"/>
    <p:sldId id="273" r:id="rId10"/>
    <p:sldId id="265" r:id="rId11"/>
    <p:sldId id="260" r:id="rId12"/>
    <p:sldId id="264" r:id="rId13"/>
    <p:sldId id="261" r:id="rId14"/>
    <p:sldId id="262" r:id="rId15"/>
    <p:sldId id="263" r:id="rId16"/>
    <p:sldId id="274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/>
    <p:restoredTop sz="94674"/>
  </p:normalViewPr>
  <p:slideViewPr>
    <p:cSldViewPr snapToGrid="0" snapToObjects="1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78535-B9C0-2547-A11D-8B97055FA745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F8930-61EB-D048-BEA2-671EAEB6F8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548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F8930-61EB-D048-BEA2-671EAEB6F8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52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51DFC-AECC-7246-AA35-C7670CA535BB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FAC81-57CC-6948-8CCC-631531DDEF3F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98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A99F7-2CF7-3C4B-890E-EB1E94F59CCD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2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986A4-E41B-1B48-A1E0-D4C4FFCFACE6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87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62F1-4699-0740-98D0-1DF26FF229FA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97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F9F6-10F8-CD43-9B91-9D318A2113AF}" type="datetime1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5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26D8D-602F-294C-AD55-E2FB0DF24ED5}" type="datetime1">
              <a:rPr lang="en-US" smtClean="0"/>
              <a:t>10/23/2017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3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E362-07A9-D547-A075-D340E70DE04C}" type="datetime1">
              <a:rPr lang="en-US" smtClean="0"/>
              <a:t>10/23/2017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7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E86ED-B090-5D48-B1B4-83155B3B8588}" type="datetime1">
              <a:rPr lang="en-US" smtClean="0"/>
              <a:t>10/23/2017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44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46027-E3F7-894D-B101-C7994E48A054}" type="datetime1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5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D5A-B55D-6A4E-97B2-DF7C6DB9F7E6}" type="datetime1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07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8E0E-0295-9547-92D6-40420C50AACC}" type="datetime1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2240C-9A57-FD49-BFA6-FA2E3B935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8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03172"/>
            <a:ext cx="9144000" cy="88109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Trump Motors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07602"/>
            <a:ext cx="9144000" cy="131387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MAKE YOUR CAR GREAT AGAIN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MAKE PARTS GREAT AGAIN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596" y="1235652"/>
            <a:ext cx="5562600" cy="417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9364" y="157430"/>
            <a:ext cx="2914436" cy="15346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28" y="157429"/>
            <a:ext cx="2914436" cy="153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0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4500" y="386834"/>
            <a:ext cx="8648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Organizational Chart and Responsibilities</a:t>
            </a:r>
            <a:endParaRPr lang="en-US" sz="360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2200" y="1165999"/>
            <a:ext cx="6096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Parts Manager</a:t>
            </a:r>
            <a:endParaRPr lang="en-US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Pricing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Inventory control via DMS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Daily/monthly reconciliation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Post stock orders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Develop marketing and merchandising strategies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outstanding POs/Issues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lost sales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*Ability to apply discounts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4200" y="1112798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Assistant Manager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Inventory management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Wholesale customer management 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Monitor OEM Pricing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 control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*Ability to apply discounts</a:t>
            </a:r>
            <a:endParaRPr lang="en-US" sz="14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40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Phones</a:t>
            </a:r>
          </a:p>
        </p:txBody>
      </p:sp>
      <p:sp>
        <p:nvSpPr>
          <p:cNvPr id="8" name="Rectangle 7"/>
          <p:cNvSpPr/>
          <p:nvPr/>
        </p:nvSpPr>
        <p:spPr>
          <a:xfrm>
            <a:off x="788249" y="353587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Counter Body Shop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body shop orders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28542" y="353009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Service Counter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Mechanical RO’s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 </a:t>
            </a:r>
            <a:endParaRPr lang="en-US" sz="1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74211" y="358068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Service Counter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Handle Mechanical ROs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Lost sales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Phones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6260" y="548653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Inventory management/runner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Deliver parts to technicians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Stock in daily deliveries</a:t>
            </a:r>
          </a:p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25459" y="546916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Driver/Wholesale inventory management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Daily delivery schedule and map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Account for future orders and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chedule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appropriately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Prepare parts for delivery and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organize according to customer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448430" y="544716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Driver – </a:t>
            </a:r>
          </a:p>
          <a:p>
            <a:pPr indent="457200"/>
            <a:r>
              <a:rPr lang="en-US" sz="1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Pick-up and deliver parts</a:t>
            </a:r>
            <a:endParaRPr lang="en-US" sz="14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437321"/>
            <a:ext cx="12192000" cy="4322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OBSO Disposals: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44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en-US" sz="3600" b="1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3600" b="1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36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Establish Parts Website and Social Media Presence that is independent from Dealership Site</a:t>
            </a:r>
          </a:p>
        </p:txBody>
      </p:sp>
      <p:sp>
        <p:nvSpPr>
          <p:cNvPr id="5" name="Rectangle 4"/>
          <p:cNvSpPr/>
          <p:nvPr/>
        </p:nvSpPr>
        <p:spPr>
          <a:xfrm>
            <a:off x="889000" y="505855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28% of inventory </a:t>
            </a:r>
            <a:r>
              <a:rPr lang="en-US" sz="24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is OBSO, the guide is 2%</a:t>
            </a:r>
            <a:endParaRPr lang="en-US" sz="24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38% is 1-3 </a:t>
            </a:r>
            <a:r>
              <a:rPr lang="en-US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</a:t>
            </a:r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/ old, needs to be 75%</a:t>
            </a:r>
            <a:endParaRPr lang="en-US" sz="2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88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7809" y="290408"/>
            <a:ext cx="10995991" cy="544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NationalVolvoPartsHouse.com</a:t>
            </a:r>
            <a:r>
              <a:rPr lang="en-US" sz="40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   vs </a:t>
            </a:r>
            <a:r>
              <a:rPr lang="en-US" sz="40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BeyerVolo.com</a:t>
            </a:r>
            <a:r>
              <a:rPr lang="en-US" sz="40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40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Do not limit your reach. – Launch Regionally, Nationally, then GO GLOBAL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Get Involved with Organic, SEM &amp; SEO Web Result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Listings will include all parts from OEM catalog.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Front Page and banners will heavily push OBSO Parts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Establish a Velocity Algorithm for Pricing</a:t>
            </a:r>
          </a:p>
        </p:txBody>
      </p:sp>
    </p:spTree>
    <p:extLst>
      <p:ext uri="{BB962C8B-B14F-4D97-AF65-F5344CB8AC3E}">
        <p14:creationId xmlns:p14="http://schemas.microsoft.com/office/powerpoint/2010/main" val="13723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12034" y="187493"/>
            <a:ext cx="7673009" cy="528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Ebay</a:t>
            </a:r>
            <a:r>
              <a:rPr lang="en-US" sz="44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4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Largest Consumer Facing Market Place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Assign Staff to Input Part Number to determine viable pricing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Payments handled through New Pay Pal Account. Managed by PM &amp; GM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28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Shipping, packaging handled by existing shipping protocol.</a:t>
            </a:r>
          </a:p>
        </p:txBody>
      </p:sp>
    </p:spTree>
    <p:extLst>
      <p:ext uri="{BB962C8B-B14F-4D97-AF65-F5344CB8AC3E}">
        <p14:creationId xmlns:p14="http://schemas.microsoft.com/office/powerpoint/2010/main" val="36025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45773" y="395585"/>
            <a:ext cx="11820939" cy="1977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Craig’s List and </a:t>
            </a:r>
            <a:r>
              <a:rPr lang="en-US" sz="4800" b="1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LetGo.com</a:t>
            </a:r>
            <a:endParaRPr lang="en-US" sz="4800" b="1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Utilize Listing Formats and Information from </a:t>
            </a:r>
            <a:r>
              <a:rPr lang="en-US" sz="360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Ebay</a:t>
            </a:r>
            <a:r>
              <a:rPr lang="en-US" sz="36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Store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151" y="2762039"/>
            <a:ext cx="5762779" cy="359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78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241197"/>
            <a:ext cx="8610600" cy="603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800" b="1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Parts Consolidators – Different Types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4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Bundle OBSO Parts for larger scale sales.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Lower Return – As Low as 30 cents on the dollars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Reach out Directly to other Brand Dealers, Independent Repair Shops and </a:t>
            </a:r>
            <a:r>
              <a:rPr lang="en-US" sz="320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Rockauto.com</a:t>
            </a:r>
            <a:r>
              <a:rPr lang="en-US" sz="320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endParaRPr lang="en-US" sz="3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900" y="892145"/>
            <a:ext cx="2889250" cy="288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190500"/>
            <a:ext cx="4705350" cy="61145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190500"/>
            <a:ext cx="464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Wholesale customer organization to optimize </a:t>
            </a:r>
            <a:r>
              <a:rPr lang="en-US" sz="32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gro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$$</a:t>
            </a:r>
            <a:endParaRPr lang="en-US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08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8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26" y="185529"/>
            <a:ext cx="10698025" cy="58221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61382" y="5261112"/>
            <a:ext cx="4220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8.1</a:t>
            </a:r>
            <a:r>
              <a:rPr lang="en-US" sz="2800" b="1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% variance</a:t>
            </a:r>
            <a:endParaRPr lang="en-US" sz="2800" b="1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5469" y="434803"/>
            <a:ext cx="68016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Technical obsolescence should be 2%,</a:t>
            </a:r>
          </a:p>
          <a:p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Trump’s is 28%</a:t>
            </a:r>
          </a:p>
          <a:p>
            <a:endParaRPr lang="en-US" sz="24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Active inventory is almost 40% lower than it should be</a:t>
            </a:r>
            <a:endParaRPr lang="en-US" sz="2400" b="1" i="1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1" y="3032389"/>
            <a:ext cx="11259360" cy="320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34" y="448364"/>
            <a:ext cx="11262722" cy="47964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455964" y="4281616"/>
            <a:ext cx="1603513" cy="449513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66891" y="5575199"/>
            <a:ext cx="69050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$320,343.96 THEORHETICAL GROSS PROFT</a:t>
            </a:r>
            <a:endParaRPr lang="en-US" sz="32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29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66700" y="323763"/>
            <a:ext cx="72263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STRENGTHS</a:t>
            </a:r>
          </a:p>
          <a:p>
            <a:endParaRPr lang="en-US" sz="2800" b="1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sz="2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WHOLESALE PROFIT IS ABOVE GUIDE</a:t>
            </a:r>
          </a:p>
          <a:p>
            <a:r>
              <a:rPr lang="en-US" sz="2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LARGE PARTS CUSTOMER BASE</a:t>
            </a:r>
            <a:endParaRPr lang="en-US" sz="2800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97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5600" y="209619"/>
            <a:ext cx="7404100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0" i="0" dirty="0" err="1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WEAKNESSes</a:t>
            </a:r>
            <a:endParaRPr lang="en-US" sz="36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endParaRPr lang="en-US" sz="36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LOW GROSS PROFIT, LOW PARTS NET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PARTS STAFF DISGRUNTLED (UNDERPAID?)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EMERGENCY PURCHASES - $644130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LOW BODY SHOP GROSS PERCENTAGE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BELOW AVERAGE SERVICE DEPT. PROFIT PERCENTAGE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OBSOLESCENCE (12/MO $175383. NO/SALE $76401)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OBSO – 28% . ONLY 28% 1-3MO PARTSINVENTORY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HIGH NEGATIVE ON HAND INVENTORY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NOT TRACKING LOST SALES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CLASSIFYING CUSTOMERS CORRECTLY  - RETAIL/WHOLESALE/INTERNAL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      VERY HIGH RECEIVABLES (255K)</a:t>
            </a:r>
          </a:p>
          <a:p>
            <a:r>
              <a:rPr lang="en-US" sz="20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CREATE EXPEDITED PROCESS FOR RETURNS OF CORES AND OBSO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endParaRPr lang="en-US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16344"/>
            <a:ext cx="6096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OPPORTUNITIES</a:t>
            </a:r>
          </a:p>
          <a:p>
            <a:endParaRPr lang="en-US" sz="2800" b="1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START TO TRACK LOST SALES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INCREASE AND EVENLY DISTRIBUTE GROSS BASED INCENTIVES IN PARTS DEPT.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REACH OUT TO NEW WHOLESALE CUSTOMERS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LIQUIDATING OBSOLETE PARTS THROUGH DIVERSIFIED AVENUES</a:t>
            </a:r>
          </a:p>
          <a:p>
            <a:pPr marL="914400"/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o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HELPING TO BEGIN TRIMMING BSL AND BRP TO GUIDE RATE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IMPROVE PART BREADTH AND DEPTH TO DECREASE EMERGENCY AND OUTSIDE PURCHASES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DESIGNATE WHO CAN MARK PARTS AND REPAIRS INTERNAL RATE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AND/OR RAISE INTERNAL RATES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COLLECTING PAYMENT FOR SPECIAL PARTS PRIOR TO REPAIR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CHANGE OPERATING HOURS TO 8-8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BEGIN COLLECTING THE 255K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PRIORITIZE SALES TO SERVICE AND BODY SHOP </a:t>
            </a:r>
            <a:endParaRPr lang="en-US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18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1300" y="176937"/>
            <a:ext cx="114935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THREATS</a:t>
            </a:r>
          </a:p>
          <a:p>
            <a:endParaRPr lang="en-US" sz="4400" b="0" i="0" dirty="0" smtClean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en-US" sz="800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      </a:t>
            </a:r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POSSIBLE SHRINKAGE IN BODY SHOP (LOW PROFIT RETURN, HIGH NEGATIVE ON HAND, AND HIGH PARTS-AT-COST)</a:t>
            </a:r>
          </a:p>
          <a:p>
            <a:r>
              <a:rPr lang="en-US" b="0" i="0" dirty="0" smtClean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POSSIBLE TURNOVER DUE TO CHANGE IN CULTURE AND HOURS</a:t>
            </a:r>
            <a:endParaRPr lang="en-US" b="0" i="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5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240C-9A57-FD49-BFA6-FA2E3B935110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70000" y="139700"/>
            <a:ext cx="9512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Hire a </a:t>
            </a:r>
            <a:r>
              <a:rPr lang="en-US" sz="4400" b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NADA consultant to come take a full inventory</a:t>
            </a:r>
            <a:endParaRPr lang="en-US" sz="4400" b="1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931" y="2794000"/>
            <a:ext cx="162696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221</Words>
  <Application>Microsoft Office PowerPoint</Application>
  <PresentationFormat>Widescreen</PresentationFormat>
  <Paragraphs>136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Trump Motors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Stormy Durant Folmer</dc:creator>
  <cp:lastModifiedBy>Bavis, Christopher</cp:lastModifiedBy>
  <cp:revision>20</cp:revision>
  <dcterms:created xsi:type="dcterms:W3CDTF">2017-10-19T17:52:06Z</dcterms:created>
  <dcterms:modified xsi:type="dcterms:W3CDTF">2017-10-23T10:28:56Z</dcterms:modified>
</cp:coreProperties>
</file>