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63" r:id="rId6"/>
    <p:sldId id="265" r:id="rId7"/>
    <p:sldId id="262" r:id="rId8"/>
    <p:sldId id="260" r:id="rId9"/>
    <p:sldId id="266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anchor="t"/>
          <a:lstStyle>
            <a:lvl1pPr marL="0" indent="0">
              <a:buNone/>
              <a:defRPr sz="14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6636D-D922-432D-A958-524484B5923D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George-</a:t>
            </a:r>
            <a:r>
              <a:rPr lang="en-US" dirty="0" err="1" smtClean="0"/>
              <a:t>Bavis</a:t>
            </a:r>
            <a:r>
              <a:rPr lang="en-US" dirty="0" smtClean="0"/>
              <a:t> Motors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NADA 329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34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16755"/>
            <a:ext cx="8229600" cy="1338703"/>
          </a:xfrm>
        </p:spPr>
        <p:txBody>
          <a:bodyPr/>
          <a:lstStyle/>
          <a:p>
            <a:r>
              <a:rPr lang="en-US" dirty="0" smtClean="0"/>
              <a:t>Questions???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31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</a:t>
            </a:r>
            <a:endParaRPr lang="en-US" dirty="0"/>
          </a:p>
        </p:txBody>
      </p:sp>
      <p:pic>
        <p:nvPicPr>
          <p:cNvPr id="15" name="Content Placeholder 14" descr="Screen Shot 2017-10-19 at 1.49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476" b="-36476"/>
          <a:stretch>
            <a:fillRect/>
          </a:stretch>
        </p:blipFill>
        <p:spPr>
          <a:xfrm>
            <a:off x="457200" y="733833"/>
            <a:ext cx="8229600" cy="4525963"/>
          </a:xfrm>
        </p:spPr>
      </p:pic>
      <p:sp>
        <p:nvSpPr>
          <p:cNvPr id="17" name="TextBox 16"/>
          <p:cNvSpPr txBox="1"/>
          <p:nvPr/>
        </p:nvSpPr>
        <p:spPr>
          <a:xfrm>
            <a:off x="457200" y="4691187"/>
            <a:ext cx="82296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 smtClean="0">
                <a:latin typeface="Calibri"/>
                <a:cs typeface="Calibri"/>
              </a:rPr>
              <a:t>Raise Internal and Body Shop Rates to NADA Guide of 41% and 30 %</a:t>
            </a:r>
          </a:p>
          <a:p>
            <a:pPr marL="342900" indent="-342900">
              <a:buFont typeface="Arial"/>
              <a:buChar char="•"/>
            </a:pPr>
            <a:endParaRPr lang="en-US" sz="2000" dirty="0">
              <a:latin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latin typeface="Calibri"/>
                <a:cs typeface="Calibri"/>
              </a:rPr>
              <a:t>Body Shop would generate an additional $75678.00</a:t>
            </a:r>
          </a:p>
          <a:p>
            <a:pPr marL="342900" indent="-342900">
              <a:buFont typeface="Arial"/>
              <a:buChar char="•"/>
            </a:pPr>
            <a:endParaRPr lang="en-US" sz="2000" dirty="0">
              <a:latin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latin typeface="Calibri"/>
                <a:cs typeface="Calibri"/>
              </a:rPr>
              <a:t>Internal would generate an additional $154011.64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6102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Monthly Reconciliation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52108"/>
          </a:xfrm>
        </p:spPr>
        <p:txBody>
          <a:bodyPr>
            <a:normAutofit/>
          </a:bodyPr>
          <a:lstStyle/>
          <a:p>
            <a:endParaRPr lang="en-US" sz="2400" dirty="0" smtClean="0">
              <a:latin typeface="Calibri"/>
              <a:cs typeface="Calibri"/>
            </a:endParaRPr>
          </a:p>
          <a:p>
            <a:endParaRPr lang="en-US" sz="2400" dirty="0">
              <a:latin typeface="Calibri"/>
              <a:cs typeface="Calibri"/>
            </a:endParaRPr>
          </a:p>
          <a:p>
            <a:endParaRPr lang="en-US" sz="2400" dirty="0" smtClean="0">
              <a:latin typeface="Calibri"/>
              <a:cs typeface="Calibri"/>
            </a:endParaRPr>
          </a:p>
          <a:p>
            <a:endParaRPr lang="en-US" sz="2400" dirty="0">
              <a:latin typeface="Calibri"/>
              <a:cs typeface="Calibri"/>
            </a:endParaRPr>
          </a:p>
          <a:p>
            <a:endParaRPr lang="en-US" sz="2400" dirty="0" smtClean="0">
              <a:latin typeface="Calibri"/>
              <a:cs typeface="Calibri"/>
            </a:endParaRPr>
          </a:p>
          <a:p>
            <a:endParaRPr lang="en-US" sz="2400" dirty="0">
              <a:latin typeface="Calibri"/>
              <a:cs typeface="Calibri"/>
            </a:endParaRPr>
          </a:p>
          <a:p>
            <a:endParaRPr lang="en-US" sz="2400" dirty="0" smtClean="0">
              <a:latin typeface="Calibri"/>
              <a:cs typeface="Calibri"/>
            </a:endParaRPr>
          </a:p>
          <a:p>
            <a:endParaRPr lang="en-US" sz="2400" dirty="0">
              <a:latin typeface="Calibri"/>
              <a:cs typeface="Calibri"/>
            </a:endParaRPr>
          </a:p>
          <a:p>
            <a:endParaRPr lang="en-US" sz="2400" dirty="0" smtClean="0">
              <a:latin typeface="Calibri"/>
              <a:cs typeface="Calibri"/>
            </a:endParaRPr>
          </a:p>
          <a:p>
            <a:endParaRPr lang="en-US" sz="2400" dirty="0">
              <a:latin typeface="Calibri"/>
              <a:cs typeface="Calibri"/>
            </a:endParaRPr>
          </a:p>
          <a:p>
            <a:endParaRPr lang="en-US" sz="2400" dirty="0" smtClean="0">
              <a:latin typeface="Calibri"/>
              <a:cs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191" y="5652309"/>
            <a:ext cx="7081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NADA Guide for Obsolescence is less than 5%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This translates to $31000 in obsolete parts</a:t>
            </a:r>
            <a:endParaRPr lang="en-US" sz="2400" dirty="0"/>
          </a:p>
        </p:txBody>
      </p:sp>
      <p:pic>
        <p:nvPicPr>
          <p:cNvPr id="7" name="Picture 6" descr="Screen Shot 2017-10-19 at 3.20.1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18798"/>
            <a:ext cx="7454900" cy="406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14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91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OBSOLESCENCE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0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Obsolencence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sz="2400" dirty="0" smtClean="0">
              <a:latin typeface="Calibri"/>
              <a:cs typeface="Calibri"/>
            </a:endParaRPr>
          </a:p>
          <a:p>
            <a:endParaRPr lang="en-US" sz="2400" dirty="0">
              <a:latin typeface="Calibri"/>
              <a:cs typeface="Calibri"/>
            </a:endParaRPr>
          </a:p>
          <a:p>
            <a:endParaRPr lang="en-US" sz="2400" dirty="0" smtClean="0">
              <a:latin typeface="Calibri"/>
              <a:cs typeface="Calibri"/>
            </a:endParaRPr>
          </a:p>
          <a:p>
            <a:endParaRPr lang="en-US" sz="2400" dirty="0">
              <a:latin typeface="Calibri"/>
              <a:cs typeface="Calibri"/>
            </a:endParaRPr>
          </a:p>
          <a:p>
            <a:endParaRPr lang="en-US" sz="2400" dirty="0" smtClean="0">
              <a:latin typeface="Calibri"/>
              <a:cs typeface="Calibri"/>
            </a:endParaRPr>
          </a:p>
          <a:p>
            <a:endParaRPr lang="en-US" sz="2400" dirty="0">
              <a:latin typeface="Calibri"/>
              <a:cs typeface="Calibri"/>
            </a:endParaRPr>
          </a:p>
          <a:p>
            <a:r>
              <a:rPr lang="en-US" sz="2400" dirty="0" smtClean="0">
                <a:latin typeface="Calibri"/>
                <a:cs typeface="Calibri"/>
              </a:rPr>
              <a:t>Plan </a:t>
            </a:r>
            <a:r>
              <a:rPr lang="en-US" sz="2400" dirty="0">
                <a:latin typeface="Calibri"/>
                <a:cs typeface="Calibri"/>
              </a:rPr>
              <a:t>for disposal of obsolete parts to start at 90 days with a set pricing structure to decrease as the part ages</a:t>
            </a:r>
          </a:p>
          <a:p>
            <a:r>
              <a:rPr lang="en-US" sz="2400" dirty="0">
                <a:latin typeface="Calibri"/>
                <a:cs typeface="Calibri"/>
              </a:rPr>
              <a:t>Utilize </a:t>
            </a:r>
            <a:r>
              <a:rPr lang="en-US" sz="2400" dirty="0" err="1">
                <a:latin typeface="Calibri"/>
                <a:cs typeface="Calibri"/>
              </a:rPr>
              <a:t>Ebay</a:t>
            </a:r>
            <a:r>
              <a:rPr lang="en-US" sz="2400" dirty="0">
                <a:latin typeface="Calibri"/>
                <a:cs typeface="Calibri"/>
              </a:rPr>
              <a:t>, Amazon, D2D in order to reduce obsolete parts</a:t>
            </a:r>
          </a:p>
          <a:p>
            <a:endParaRPr lang="en-US" dirty="0"/>
          </a:p>
        </p:txBody>
      </p:sp>
      <p:pic>
        <p:nvPicPr>
          <p:cNvPr id="7" name="Picture 6" descr="Screen Shot 2017-10-19 at 3.38.0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1282104"/>
            <a:ext cx="8940800" cy="313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37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0800000" flipV="1">
            <a:off x="1726057" y="1"/>
            <a:ext cx="4908480" cy="433225"/>
          </a:xfrm>
        </p:spPr>
        <p:txBody>
          <a:bodyPr>
            <a:normAutofit/>
          </a:bodyPr>
          <a:lstStyle/>
          <a:p>
            <a:r>
              <a:rPr lang="en-US" sz="1800" b="1" dirty="0" smtClean="0"/>
              <a:t>George-</a:t>
            </a:r>
            <a:r>
              <a:rPr lang="en-US" sz="1800" b="1" dirty="0" err="1" smtClean="0"/>
              <a:t>Bavis</a:t>
            </a:r>
            <a:r>
              <a:rPr lang="en-US" sz="1800" b="1" dirty="0" smtClean="0"/>
              <a:t> motors</a:t>
            </a:r>
            <a:endParaRPr lang="en-US" sz="1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43800" y="6267236"/>
            <a:ext cx="1262945" cy="99317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956" y="556055"/>
            <a:ext cx="1062681" cy="7970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11637" y="816060"/>
            <a:ext cx="1035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Parts Manager </a:t>
            </a:r>
            <a:endParaRPr lang="en-US" sz="1200" dirty="0"/>
          </a:p>
        </p:txBody>
      </p:sp>
      <p:sp>
        <p:nvSpPr>
          <p:cNvPr id="7" name="Down Arrow 6"/>
          <p:cNvSpPr/>
          <p:nvPr/>
        </p:nvSpPr>
        <p:spPr>
          <a:xfrm>
            <a:off x="4060862" y="1475894"/>
            <a:ext cx="277402" cy="47261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531" y="2066478"/>
            <a:ext cx="1093532" cy="82014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27063" y="2338052"/>
            <a:ext cx="17363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Assistant Parts Manager </a:t>
            </a:r>
            <a:endParaRPr lang="en-US" sz="1200" dirty="0"/>
          </a:p>
        </p:txBody>
      </p:sp>
      <p:sp>
        <p:nvSpPr>
          <p:cNvPr id="10" name="Down Arrow 9"/>
          <p:cNvSpPr/>
          <p:nvPr/>
        </p:nvSpPr>
        <p:spPr>
          <a:xfrm rot="13728756" flipH="1" flipV="1">
            <a:off x="3576782" y="3251923"/>
            <a:ext cx="272780" cy="3871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 rot="8293158" flipH="1" flipV="1">
            <a:off x="4609344" y="3164510"/>
            <a:ext cx="204585" cy="5162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169" y="3848462"/>
            <a:ext cx="562356" cy="94275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146337" y="4049575"/>
            <a:ext cx="16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Internal Counterman</a:t>
            </a:r>
            <a:endParaRPr lang="en-US" sz="12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267" y="3848463"/>
            <a:ext cx="949818" cy="84428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224107" y="4000338"/>
            <a:ext cx="1414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Internal Counterman</a:t>
            </a:r>
            <a:endParaRPr lang="en-US" sz="1200" dirty="0"/>
          </a:p>
        </p:txBody>
      </p:sp>
      <p:sp>
        <p:nvSpPr>
          <p:cNvPr id="20" name="Down Arrow 19"/>
          <p:cNvSpPr/>
          <p:nvPr/>
        </p:nvSpPr>
        <p:spPr>
          <a:xfrm>
            <a:off x="4093087" y="3172892"/>
            <a:ext cx="245176" cy="4271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682" y="3750407"/>
            <a:ext cx="854152" cy="113886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808681" y="4933720"/>
            <a:ext cx="99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Retail Counterman </a:t>
            </a:r>
            <a:endParaRPr lang="en-US" sz="1200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878" y="5646752"/>
            <a:ext cx="1046444" cy="78942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107" y="5273230"/>
            <a:ext cx="599554" cy="116294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956" y="5492676"/>
            <a:ext cx="1286807" cy="96510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270966" y="6436175"/>
            <a:ext cx="695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Driver</a:t>
            </a:r>
            <a:endParaRPr lang="en-US" sz="1200" dirty="0"/>
          </a:p>
        </p:txBody>
      </p:sp>
      <p:sp>
        <p:nvSpPr>
          <p:cNvPr id="27" name="TextBox 26"/>
          <p:cNvSpPr txBox="1"/>
          <p:nvPr/>
        </p:nvSpPr>
        <p:spPr>
          <a:xfrm>
            <a:off x="3965626" y="6436175"/>
            <a:ext cx="9029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mtClean="0"/>
              <a:t>Driver</a:t>
            </a:r>
            <a:endParaRPr lang="en-US" sz="1200"/>
          </a:p>
        </p:txBody>
      </p:sp>
      <p:sp>
        <p:nvSpPr>
          <p:cNvPr id="28" name="TextBox 27"/>
          <p:cNvSpPr txBox="1"/>
          <p:nvPr/>
        </p:nvSpPr>
        <p:spPr>
          <a:xfrm>
            <a:off x="6230759" y="6386869"/>
            <a:ext cx="8075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mtClean="0"/>
              <a:t>Receiver 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480509" y="686514"/>
            <a:ext cx="2306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/>
                <a:cs typeface="Calibri"/>
              </a:rPr>
              <a:t>Reducing Parts Personnel by 1</a:t>
            </a:r>
            <a:endParaRPr lang="en-US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447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SWOT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dirty="0" smtClean="0"/>
              <a:t>Strengths:</a:t>
            </a:r>
          </a:p>
          <a:p>
            <a:pPr lvl="1"/>
            <a:r>
              <a:rPr lang="en-US" dirty="0" smtClean="0"/>
              <a:t>Large amount of credit returns</a:t>
            </a:r>
          </a:p>
          <a:p>
            <a:pPr lvl="1"/>
            <a:r>
              <a:rPr lang="en-US" dirty="0" smtClean="0"/>
              <a:t>Low personnel expense</a:t>
            </a:r>
          </a:p>
          <a:p>
            <a:pPr lvl="1"/>
            <a:r>
              <a:rPr lang="en-US" dirty="0" smtClean="0"/>
              <a:t>Strong wholesale Gross</a:t>
            </a:r>
          </a:p>
          <a:p>
            <a:r>
              <a:rPr lang="en-US" dirty="0" smtClean="0"/>
              <a:t>Weaknesses:</a:t>
            </a:r>
          </a:p>
          <a:p>
            <a:pPr lvl="1"/>
            <a:r>
              <a:rPr lang="en-US" dirty="0" smtClean="0"/>
              <a:t>Poor gross profit on Internal and Body Shop</a:t>
            </a:r>
          </a:p>
          <a:p>
            <a:pPr lvl="1"/>
            <a:r>
              <a:rPr lang="en-US" dirty="0" smtClean="0"/>
              <a:t>Poor pay for employees</a:t>
            </a:r>
          </a:p>
          <a:p>
            <a:pPr lvl="1"/>
            <a:r>
              <a:rPr lang="en-US" dirty="0" smtClean="0"/>
              <a:t>Large amount of Negative on Hand</a:t>
            </a:r>
          </a:p>
          <a:p>
            <a:r>
              <a:rPr lang="en-US" dirty="0" smtClean="0"/>
              <a:t>Opportunities:</a:t>
            </a:r>
          </a:p>
          <a:p>
            <a:pPr lvl="1"/>
            <a:r>
              <a:rPr lang="en-US" dirty="0" smtClean="0"/>
              <a:t>Increase pricing immediately to increase gross</a:t>
            </a:r>
          </a:p>
          <a:p>
            <a:pPr lvl="1"/>
            <a:r>
              <a:rPr lang="en-US" dirty="0" smtClean="0"/>
              <a:t>Reduce Emergency Purchases by changing Phase-In policy</a:t>
            </a:r>
          </a:p>
          <a:p>
            <a:pPr lvl="1"/>
            <a:r>
              <a:rPr lang="en-US" dirty="0" smtClean="0"/>
              <a:t>Change BSL/BRP to reduce Obsolescent inventory</a:t>
            </a:r>
          </a:p>
          <a:p>
            <a:r>
              <a:rPr lang="en-US" dirty="0" smtClean="0"/>
              <a:t>Threats:</a:t>
            </a:r>
          </a:p>
          <a:p>
            <a:pPr lvl="1"/>
            <a:r>
              <a:rPr lang="en-US" dirty="0" smtClean="0"/>
              <a:t>Increasing internal prices could turn departments against each other</a:t>
            </a:r>
          </a:p>
          <a:p>
            <a:pPr lvl="1"/>
            <a:r>
              <a:rPr lang="en-US" dirty="0" smtClean="0"/>
              <a:t>Removing an employee could increase tension which could lead to lower CSI</a:t>
            </a:r>
          </a:p>
          <a:p>
            <a:pPr lvl="1"/>
            <a:r>
              <a:rPr lang="en-US" dirty="0" smtClean="0"/>
              <a:t>Potentially going out of business (If your Parts </a:t>
            </a:r>
            <a:r>
              <a:rPr lang="en-US" dirty="0" err="1" smtClean="0"/>
              <a:t>Dept</a:t>
            </a:r>
            <a:r>
              <a:rPr lang="en-US" dirty="0" smtClean="0"/>
              <a:t> is run this way, are all </a:t>
            </a:r>
            <a:r>
              <a:rPr lang="en-US" dirty="0" err="1" smtClean="0"/>
              <a:t>depts</a:t>
            </a:r>
            <a:r>
              <a:rPr lang="en-US" dirty="0" smtClean="0"/>
              <a:t> run this way)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5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Action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2400" dirty="0" smtClean="0"/>
              <a:t>Reduce Parts Department by 1 employee</a:t>
            </a:r>
          </a:p>
          <a:p>
            <a:r>
              <a:rPr lang="en-US" sz="2400" dirty="0" smtClean="0"/>
              <a:t>Increase our Internal and Body Shop Rate to achieve NADA Guide for Gross Profit</a:t>
            </a:r>
          </a:p>
          <a:p>
            <a:r>
              <a:rPr lang="en-US" sz="2400" dirty="0" smtClean="0"/>
              <a:t>Adjusting Stocking Procedures in order to achieve a better parts mix and reduce emergency purchases</a:t>
            </a:r>
          </a:p>
          <a:p>
            <a:r>
              <a:rPr lang="en-US" sz="2000" dirty="0" smtClean="0"/>
              <a:t>Monitor Gross Profit monthly to ensure that we are at NADA Guide</a:t>
            </a:r>
            <a:endParaRPr lang="en-US" sz="2000" dirty="0"/>
          </a:p>
          <a:p>
            <a:endParaRPr lang="en-US" sz="18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36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Selling at Cost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r>
              <a:rPr lang="en-US" sz="1800" dirty="0" smtClean="0"/>
              <a:t>Pros: </a:t>
            </a:r>
          </a:p>
          <a:p>
            <a:pPr lvl="1"/>
            <a:r>
              <a:rPr lang="en-US" sz="1600" dirty="0" smtClean="0"/>
              <a:t>Reduce obsolescence</a:t>
            </a:r>
          </a:p>
          <a:p>
            <a:pPr lvl="1"/>
            <a:r>
              <a:rPr lang="en-US" sz="1600" dirty="0" smtClean="0"/>
              <a:t>Help other departments make money</a:t>
            </a:r>
          </a:p>
          <a:p>
            <a:pPr lvl="1"/>
            <a:r>
              <a:rPr lang="en-US" sz="1600" dirty="0" smtClean="0"/>
              <a:t>Reduce Policy Expense</a:t>
            </a:r>
          </a:p>
          <a:p>
            <a:pPr lvl="1"/>
            <a:r>
              <a:rPr lang="en-US" sz="1600" dirty="0" smtClean="0"/>
              <a:t>Manufacturer rebates</a:t>
            </a:r>
          </a:p>
          <a:p>
            <a:r>
              <a:rPr lang="en-US" sz="1800" dirty="0" smtClean="0"/>
              <a:t>Cons:</a:t>
            </a:r>
          </a:p>
          <a:p>
            <a:pPr lvl="1"/>
            <a:r>
              <a:rPr lang="en-US" sz="1400" dirty="0" smtClean="0"/>
              <a:t>Possible theft</a:t>
            </a:r>
          </a:p>
          <a:p>
            <a:pPr lvl="1"/>
            <a:r>
              <a:rPr lang="en-US" sz="1400" dirty="0" smtClean="0"/>
              <a:t>Losing out on Gross Profit potential</a:t>
            </a:r>
          </a:p>
          <a:p>
            <a:pPr lvl="1"/>
            <a:r>
              <a:rPr lang="en-US" sz="1400" dirty="0" smtClean="0"/>
              <a:t>No room for error</a:t>
            </a:r>
          </a:p>
          <a:p>
            <a:pPr lvl="1"/>
            <a:r>
              <a:rPr lang="en-US" sz="1400" dirty="0" smtClean="0"/>
              <a:t>Poorly affecting your compensation plans for employees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65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wilight">
  <a:themeElements>
    <a:clrScheme name="Twilight">
      <a:dk1>
        <a:sysClr val="windowText" lastClr="000000"/>
      </a:dk1>
      <a:lt1>
        <a:sysClr val="window" lastClr="FFFFFF"/>
      </a:lt1>
      <a:dk2>
        <a:srgbClr val="24213E"/>
      </a:dk2>
      <a:lt2>
        <a:srgbClr val="E9EAF0"/>
      </a:lt2>
      <a:accent1>
        <a:srgbClr val="E8BC4A"/>
      </a:accent1>
      <a:accent2>
        <a:srgbClr val="83C1C6"/>
      </a:accent2>
      <a:accent3>
        <a:srgbClr val="E78D35"/>
      </a:accent3>
      <a:accent4>
        <a:srgbClr val="909CE1"/>
      </a:accent4>
      <a:accent5>
        <a:srgbClr val="839C41"/>
      </a:accent5>
      <a:accent6>
        <a:srgbClr val="CC5439"/>
      </a:accent6>
      <a:hlink>
        <a:srgbClr val="1C6CF1"/>
      </a:hlink>
      <a:folHlink>
        <a:srgbClr val="C649E0"/>
      </a:folHlink>
    </a:clrScheme>
    <a:fontScheme name="Twilight">
      <a:maj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 fov="600000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300000"/>
              </a:schemeClr>
            </a:gs>
            <a:gs pos="31000">
              <a:schemeClr val="bg1">
                <a:tint val="100000"/>
                <a:satMod val="300000"/>
              </a:schemeClr>
            </a:gs>
            <a:gs pos="6200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100000"/>
                <a:hueMod val="93000"/>
                <a:satMod val="50000"/>
                <a:lumMod val="2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atMod val="100000"/>
              </a:schemeClr>
            </a:gs>
            <a:gs pos="100000">
              <a:schemeClr val="phClr">
                <a:tint val="100000"/>
                <a:shade val="100000"/>
                <a:alpha val="100000"/>
                <a:hueMod val="100000"/>
                <a:satMod val="150000"/>
                <a:lumMod val="5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Twilight.thmx</Template>
  <TotalTime>135</TotalTime>
  <Words>301</Words>
  <Application>Microsoft Office PowerPoint</Application>
  <PresentationFormat>On-screen Show (4:3)</PresentationFormat>
  <Paragraphs>83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Corbel</vt:lpstr>
      <vt:lpstr>Twilight</vt:lpstr>
      <vt:lpstr>George-Bavis Motors</vt:lpstr>
      <vt:lpstr>Performa</vt:lpstr>
      <vt:lpstr>Monthly Reconciliation</vt:lpstr>
      <vt:lpstr>OBSOLESCENCE</vt:lpstr>
      <vt:lpstr>Obsolencence</vt:lpstr>
      <vt:lpstr>George-Bavis motors</vt:lpstr>
      <vt:lpstr>SWOT Analysis</vt:lpstr>
      <vt:lpstr>Action Plan</vt:lpstr>
      <vt:lpstr>Selling at Cost</vt:lpstr>
      <vt:lpstr>Questions???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Sarkis Bavis Auto Group</dc:title>
  <dc:creator>Kim Wright</dc:creator>
  <cp:lastModifiedBy>Bavis, Christopher</cp:lastModifiedBy>
  <cp:revision>10</cp:revision>
  <dcterms:created xsi:type="dcterms:W3CDTF">2017-10-19T17:36:55Z</dcterms:created>
  <dcterms:modified xsi:type="dcterms:W3CDTF">2017-10-20T10:25:49Z</dcterms:modified>
</cp:coreProperties>
</file>