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61" r:id="rId4"/>
    <p:sldId id="259" r:id="rId5"/>
    <p:sldId id="258" r:id="rId6"/>
    <p:sldId id="257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202"/>
  </p:normalViewPr>
  <p:slideViewPr>
    <p:cSldViewPr snapToGrid="0" snapToObjects="1">
      <p:cViewPr varScale="1">
        <p:scale>
          <a:sx n="84" d="100"/>
          <a:sy n="84" d="100"/>
        </p:scale>
        <p:origin x="629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D8DAE3-9456-AB4D-8B4B-2DE1DC166FD9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9A937-87AF-BC4A-AE7A-B3C6E15AE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05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9A937-87AF-BC4A-AE7A-B3C6E15AE9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146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Up the Road Motors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1"/>
            <a:r>
              <a:rPr lang="en-US" dirty="0" smtClean="0"/>
              <a:t>                                                            Est.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60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SWOT Analysis                       </a:t>
            </a:r>
            <a:r>
              <a:rPr lang="en-US" sz="2000" dirty="0"/>
              <a:t>Up the Road Motors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Threats</a:t>
            </a:r>
          </a:p>
          <a:p>
            <a:pPr lvl="1"/>
            <a:r>
              <a:rPr lang="en-US" dirty="0" smtClean="0"/>
              <a:t>Without better Phase Out Processes the OBSO problem will only get worse</a:t>
            </a:r>
          </a:p>
          <a:p>
            <a:pPr lvl="1"/>
            <a:r>
              <a:rPr lang="en-US" dirty="0" smtClean="0"/>
              <a:t>Continued waiting for SOP’s will exacerbate the lack of proficiency</a:t>
            </a:r>
          </a:p>
          <a:p>
            <a:pPr lvl="1"/>
            <a:r>
              <a:rPr lang="en-US" dirty="0" smtClean="0"/>
              <a:t>Continued risk of low CSI </a:t>
            </a:r>
          </a:p>
          <a:p>
            <a:pPr lvl="1"/>
            <a:r>
              <a:rPr lang="en-US" dirty="0" smtClean="0"/>
              <a:t>Extended wait times for used cars to get front line ready</a:t>
            </a:r>
          </a:p>
        </p:txBody>
      </p:sp>
    </p:spTree>
    <p:extLst>
      <p:ext uri="{BB962C8B-B14F-4D97-AF65-F5344CB8AC3E}">
        <p14:creationId xmlns:p14="http://schemas.microsoft.com/office/powerpoint/2010/main" val="202820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Obsolescence                      </a:t>
            </a:r>
            <a:r>
              <a:rPr lang="en-US" sz="2000" dirty="0"/>
              <a:t>Up the Road Motors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713725"/>
            <a:ext cx="8825659" cy="3416300"/>
          </a:xfrm>
        </p:spPr>
        <p:txBody>
          <a:bodyPr/>
          <a:lstStyle/>
          <a:p>
            <a:r>
              <a:rPr lang="en-US" dirty="0" smtClean="0"/>
              <a:t>Total  Inventory  $678,778</a:t>
            </a:r>
          </a:p>
          <a:p>
            <a:pPr lvl="1"/>
            <a:r>
              <a:rPr lang="en-US" dirty="0" smtClean="0"/>
              <a:t>Obsolete Inventory   $298,069</a:t>
            </a:r>
          </a:p>
          <a:p>
            <a:pPr lvl="3"/>
            <a:r>
              <a:rPr lang="en-US" sz="2000" dirty="0" smtClean="0">
                <a:solidFill>
                  <a:srgbClr val="FF0000"/>
                </a:solidFill>
              </a:rPr>
              <a:t>44% obsolete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89612" y="4421875"/>
            <a:ext cx="71377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Sell OBSO parts at $.50 on the dollar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Call Mark </a:t>
            </a:r>
            <a:r>
              <a:rPr lang="en-US" dirty="0" err="1" smtClean="0"/>
              <a:t>Delucca</a:t>
            </a:r>
            <a:r>
              <a:rPr lang="en-US" dirty="0" smtClean="0"/>
              <a:t> let him know we are the Academy and sell our OBSO parts on </a:t>
            </a:r>
            <a:r>
              <a:rPr lang="en-US" dirty="0" err="1" smtClean="0"/>
              <a:t>DealerMine.com</a:t>
            </a:r>
            <a:endParaRPr lang="en-US" dirty="0" smtClean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Use the $21,551 available credit for the least saleable parts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Garage Sale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Donate (part for part)  to a tech school</a:t>
            </a:r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13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Reconciliation                       </a:t>
            </a:r>
            <a:r>
              <a:rPr lang="en-US" sz="2000" dirty="0"/>
              <a:t>Up the Road Motors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229600" y="6564574"/>
            <a:ext cx="227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Variance 8.1%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4535765"/>
              </p:ext>
            </p:extLst>
          </p:nvPr>
        </p:nvGraphicFramePr>
        <p:xfrm>
          <a:off x="1141306" y="2224588"/>
          <a:ext cx="9940677" cy="42717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4692"/>
                <a:gridCol w="1431855"/>
                <a:gridCol w="2304130"/>
              </a:tblGrid>
              <a:tr h="34532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Dollar value of parts on dealership management report</a:t>
                      </a:r>
                      <a:endParaRPr lang="en-US" sz="9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 $584,621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18385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Minus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532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Dollar value of packing lists for parts received, but not invoiced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 $339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532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Dollar Value of bulk oil, gear lube, trans fluid in stock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 $6,658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18385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Plus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1838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Credits due for parts returned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 $5,856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1838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Inventory Core Value - clean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 $15,031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532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Cores to be returned for credit - dirty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 $7,550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532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Work in Process - Repair Orders &amp; Invoices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 $33,610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18385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Dollar Value of NPN parts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 $4,766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532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Dollar value of parts with no cost record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 $29,255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18385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Plus / Minus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53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Other Adjustments (shortage claims, damage, etc.)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 $5,076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191845"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18385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Total Inventory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 $678,768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</a:tr>
              <a:tr h="18385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Inventory Per Financial Statement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 $627,903 </a:t>
                      </a:r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</a:tr>
              <a:tr h="191845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Difference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 $50,865 </a:t>
                      </a:r>
                      <a:endParaRPr lang="en-US" sz="9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30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Staff                                </a:t>
            </a:r>
            <a:r>
              <a:rPr lang="en-US" sz="2000" dirty="0"/>
              <a:t>Up the Road Motors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800" dirty="0" smtClean="0"/>
              <a:t>Service Manager</a:t>
            </a:r>
          </a:p>
          <a:p>
            <a:pPr lvl="1"/>
            <a:r>
              <a:rPr lang="en-US" sz="2800" dirty="0" smtClean="0"/>
              <a:t>6 Advisors</a:t>
            </a:r>
          </a:p>
          <a:p>
            <a:pPr lvl="1"/>
            <a:r>
              <a:rPr lang="en-US" sz="2800" dirty="0" smtClean="0"/>
              <a:t>27 Technicians</a:t>
            </a:r>
          </a:p>
          <a:p>
            <a:endParaRPr lang="en-US" sz="2800" dirty="0" smtClean="0"/>
          </a:p>
          <a:p>
            <a:r>
              <a:rPr lang="en-US" sz="2800" dirty="0" smtClean="0"/>
              <a:t>Parts Manager   </a:t>
            </a:r>
          </a:p>
          <a:p>
            <a:pPr lvl="1"/>
            <a:r>
              <a:rPr lang="en-US" sz="2800" dirty="0"/>
              <a:t>1</a:t>
            </a:r>
            <a:r>
              <a:rPr lang="en-US" sz="2800" dirty="0" smtClean="0"/>
              <a:t> Front Counter </a:t>
            </a:r>
          </a:p>
          <a:p>
            <a:pPr lvl="1"/>
            <a:r>
              <a:rPr lang="en-US" sz="2800" dirty="0" smtClean="0"/>
              <a:t>1 Body Shop Counter</a:t>
            </a:r>
          </a:p>
          <a:p>
            <a:pPr lvl="1"/>
            <a:r>
              <a:rPr lang="en-US" sz="2800" dirty="0" smtClean="0"/>
              <a:t>3 Wholesale</a:t>
            </a:r>
          </a:p>
          <a:p>
            <a:pPr lvl="1"/>
            <a:r>
              <a:rPr lang="en-US" sz="2800" dirty="0" smtClean="0"/>
              <a:t>4 Back Counter</a:t>
            </a:r>
          </a:p>
          <a:p>
            <a:pPr lvl="1"/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903260" y="4053383"/>
            <a:ext cx="1737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Position Open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40468" y="5199807"/>
            <a:ext cx="733405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Conclusions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Hire Parts Manager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Implement Standardized Parts Markup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Enforce Strict Pricing Rules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Get rid of BS Counterman have Front Counter take care of BS</a:t>
            </a:r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965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Sold at Cost                           </a:t>
            </a:r>
            <a:r>
              <a:rPr lang="en-US" sz="2000" dirty="0"/>
              <a:t>Up the Road Motors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2502" y="2603500"/>
            <a:ext cx="8825659" cy="3416300"/>
          </a:xfrm>
        </p:spPr>
        <p:txBody>
          <a:bodyPr/>
          <a:lstStyle/>
          <a:p>
            <a:r>
              <a:rPr lang="en-US" dirty="0" smtClean="0"/>
              <a:t>43% of total inventory made by emergency purchase</a:t>
            </a:r>
          </a:p>
          <a:p>
            <a:pPr lvl="2"/>
            <a:r>
              <a:rPr lang="en-US" dirty="0"/>
              <a:t>Why don</a:t>
            </a:r>
            <a:r>
              <a:rPr lang="mr-IN" dirty="0"/>
              <a:t>’</a:t>
            </a:r>
            <a:r>
              <a:rPr lang="en-US" dirty="0"/>
              <a:t>t  we have the right inventory?</a:t>
            </a:r>
          </a:p>
          <a:p>
            <a:r>
              <a:rPr lang="en-US" dirty="0" smtClean="0"/>
              <a:t>Gross is too low</a:t>
            </a:r>
          </a:p>
          <a:p>
            <a:pPr lvl="2"/>
            <a:r>
              <a:rPr lang="en-US" dirty="0"/>
              <a:t>Why do you allow the  price of internal and body shop to be so low?</a:t>
            </a:r>
          </a:p>
          <a:p>
            <a:r>
              <a:rPr lang="en-US" dirty="0" smtClean="0"/>
              <a:t>Sales with no gross at all</a:t>
            </a:r>
          </a:p>
          <a:p>
            <a:pPr lvl="2"/>
            <a:r>
              <a:rPr lang="en-US" dirty="0" smtClean="0"/>
              <a:t>To whom and why are you selling parts ($61,000) at cost?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15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                                </a:t>
            </a:r>
            <a:r>
              <a:rPr lang="en-US" sz="2000" dirty="0" smtClean="0"/>
              <a:t>Up the Road Motors</a:t>
            </a:r>
            <a:endParaRPr lang="en-US" sz="20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6038611"/>
              </p:ext>
            </p:extLst>
          </p:nvPr>
        </p:nvGraphicFramePr>
        <p:xfrm>
          <a:off x="935590" y="2411569"/>
          <a:ext cx="10364751" cy="37981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87414"/>
                <a:gridCol w="281041"/>
                <a:gridCol w="1304025"/>
                <a:gridCol w="1135401"/>
                <a:gridCol w="1135401"/>
                <a:gridCol w="1135401"/>
                <a:gridCol w="1135401"/>
                <a:gridCol w="1135401"/>
                <a:gridCol w="1315266"/>
              </a:tblGrid>
              <a:tr h="440857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Repair Order Mechanical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Body Shop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Counter Retail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Internal (new/used)</a:t>
                      </a:r>
                      <a:endParaRPr lang="en-US" sz="10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Wholesale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Warranty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TOTAL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41966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YTD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$345,555.00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$289,252.00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$105,252.00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$346,007.00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$356,715.00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$222,777.00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$1,665,558.00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41966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YTD Gross Profit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$110,507.00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$33,801.00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$30,041.00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$50,996.00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$100,001.00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$51,661.00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$377,007.00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41966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YTD Cost of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$235,048.00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$255,451.00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$75,211.00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$295,011.00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$256,714.00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$171,116.00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$1,288,551.00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41966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NEW Mark-Up Factor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1.69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1.33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1.69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1.69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1.39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1.67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1.58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41966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Desired Gross %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41.00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25.00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41.00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41.00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u="none" strike="noStrike">
                          <a:effectLst/>
                        </a:rPr>
                        <a:t>28.00</a:t>
                      </a:r>
                      <a:endParaRPr lang="hr-HR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40.00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u="none" strike="noStrike">
                          <a:effectLst/>
                        </a:rPr>
                        <a:t>36.00 </a:t>
                      </a:r>
                      <a:endParaRPr lang="hr-HR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41966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NEW YTD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$398,386.44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$340,601.33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$127,476.27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$500,018.64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$356,547.22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$285,193.33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$2,008,223.24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41966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OLD YTD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$345,555.00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$289,252.00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$105,252.00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$346,007.00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$356,715.00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$222,777.00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$1,665,558.00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41966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Additional Gross Profit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$52,831.44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$51,349.33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 dirty="0">
                          <a:effectLst/>
                        </a:rPr>
                        <a:t>$22,224.27 </a:t>
                      </a:r>
                      <a:endParaRPr lang="en-US" sz="10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 dirty="0">
                          <a:effectLst/>
                        </a:rPr>
                        <a:t>$154,011.64 </a:t>
                      </a:r>
                      <a:endParaRPr lang="en-US" sz="10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($167.78)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 dirty="0">
                          <a:effectLst/>
                        </a:rPr>
                        <a:t>$62,416.33 </a:t>
                      </a:r>
                      <a:endParaRPr lang="en-US" sz="10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 dirty="0">
                          <a:effectLst/>
                        </a:rPr>
                        <a:t>$342,665.24 </a:t>
                      </a:r>
                      <a:endParaRPr lang="en-US" sz="10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28847" y="6359849"/>
            <a:ext cx="3261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$342,665 Additional Gross</a:t>
            </a:r>
          </a:p>
        </p:txBody>
      </p:sp>
    </p:spTree>
    <p:extLst>
      <p:ext uri="{BB962C8B-B14F-4D97-AF65-F5344CB8AC3E}">
        <p14:creationId xmlns:p14="http://schemas.microsoft.com/office/powerpoint/2010/main" val="150736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SWOT Analysis                       </a:t>
            </a:r>
            <a:r>
              <a:rPr lang="en-US" sz="2000" dirty="0"/>
              <a:t>Up the Road Motors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Strengths</a:t>
            </a:r>
          </a:p>
          <a:p>
            <a:pPr lvl="1"/>
            <a:r>
              <a:rPr lang="en-US" dirty="0" smtClean="0"/>
              <a:t>Exceeding Gross Profile in Wholesale</a:t>
            </a:r>
          </a:p>
          <a:p>
            <a:pPr lvl="1"/>
            <a:r>
              <a:rPr lang="en-US" dirty="0" smtClean="0"/>
              <a:t>Sufficient amount of Techs to allow for growth</a:t>
            </a:r>
          </a:p>
          <a:p>
            <a:pPr lvl="1"/>
            <a:r>
              <a:rPr lang="en-US" dirty="0" smtClean="0"/>
              <a:t>Ability to cut head count without sacrificing ability to increase GP</a:t>
            </a:r>
          </a:p>
          <a:p>
            <a:pPr lvl="1"/>
            <a:r>
              <a:rPr lang="en-US" dirty="0" smtClean="0"/>
              <a:t>Significant growth potential with proper management</a:t>
            </a:r>
          </a:p>
        </p:txBody>
      </p:sp>
    </p:spTree>
    <p:extLst>
      <p:ext uri="{BB962C8B-B14F-4D97-AF65-F5344CB8AC3E}">
        <p14:creationId xmlns:p14="http://schemas.microsoft.com/office/powerpoint/2010/main" val="109460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SWOT Analysis                       </a:t>
            </a:r>
            <a:r>
              <a:rPr lang="en-US" sz="2000" dirty="0"/>
              <a:t>Up the Road Motors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Weaknesses</a:t>
            </a:r>
          </a:p>
          <a:p>
            <a:pPr lvl="1"/>
            <a:r>
              <a:rPr lang="en-US" dirty="0" smtClean="0"/>
              <a:t>Lack of </a:t>
            </a:r>
            <a:r>
              <a:rPr lang="en-US" dirty="0"/>
              <a:t>O</a:t>
            </a:r>
            <a:r>
              <a:rPr lang="en-US" dirty="0" smtClean="0"/>
              <a:t>verall Profit</a:t>
            </a:r>
          </a:p>
          <a:p>
            <a:pPr lvl="1"/>
            <a:r>
              <a:rPr lang="en-US" dirty="0" smtClean="0"/>
              <a:t>Excessive SOP’s</a:t>
            </a:r>
          </a:p>
          <a:p>
            <a:pPr lvl="1"/>
            <a:r>
              <a:rPr lang="en-US" dirty="0" smtClean="0"/>
              <a:t>Internal and Body Shop gross well below guide</a:t>
            </a:r>
          </a:p>
          <a:p>
            <a:pPr lvl="1"/>
            <a:r>
              <a:rPr lang="en-US" dirty="0" smtClean="0"/>
              <a:t>369 lost labor hours per week. (per guide of 1.2)</a:t>
            </a:r>
          </a:p>
          <a:p>
            <a:pPr lvl="1"/>
            <a:r>
              <a:rPr lang="en-US" dirty="0" smtClean="0"/>
              <a:t>$175,000 inventory over 12 months in stock</a:t>
            </a:r>
          </a:p>
          <a:p>
            <a:pPr lvl="1"/>
            <a:r>
              <a:rPr lang="en-US" dirty="0" smtClean="0"/>
              <a:t>No One “driving the ship”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9985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SWOT Analysis                       </a:t>
            </a:r>
            <a:r>
              <a:rPr lang="en-US" sz="2000" dirty="0"/>
              <a:t>Up the Road Motors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9135458" cy="3416300"/>
          </a:xfrm>
        </p:spPr>
        <p:txBody>
          <a:bodyPr/>
          <a:lstStyle/>
          <a:p>
            <a:r>
              <a:rPr lang="en-US" dirty="0" smtClean="0"/>
              <a:t>Opportunities</a:t>
            </a:r>
          </a:p>
          <a:p>
            <a:pPr lvl="1"/>
            <a:r>
              <a:rPr lang="en-US" dirty="0" smtClean="0"/>
              <a:t>Dramatically reduce OBSO Inventory</a:t>
            </a:r>
          </a:p>
          <a:p>
            <a:pPr lvl="1"/>
            <a:r>
              <a:rPr lang="en-US" dirty="0" smtClean="0"/>
              <a:t>Consistent Reconciliations</a:t>
            </a:r>
          </a:p>
          <a:p>
            <a:pPr lvl="1"/>
            <a:r>
              <a:rPr lang="en-US" dirty="0" smtClean="0"/>
              <a:t>Increase gross by having a better inventory and reducing emergency purchases</a:t>
            </a:r>
          </a:p>
          <a:p>
            <a:pPr lvl="1"/>
            <a:r>
              <a:rPr lang="en-US" dirty="0" smtClean="0"/>
              <a:t>Increase Technician Proficiency by increasing breadth of product</a:t>
            </a:r>
          </a:p>
          <a:p>
            <a:pPr lvl="1"/>
            <a:r>
              <a:rPr lang="en-US" dirty="0" smtClean="0"/>
              <a:t>Having the right Manager in place </a:t>
            </a:r>
          </a:p>
        </p:txBody>
      </p:sp>
    </p:spTree>
    <p:extLst>
      <p:ext uri="{BB962C8B-B14F-4D97-AF65-F5344CB8AC3E}">
        <p14:creationId xmlns:p14="http://schemas.microsoft.com/office/powerpoint/2010/main" val="31367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177</TotalTime>
  <Words>648</Words>
  <Application>Microsoft Office PowerPoint</Application>
  <PresentationFormat>Widescreen</PresentationFormat>
  <Paragraphs>187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Mangal</vt:lpstr>
      <vt:lpstr>Wingdings 3</vt:lpstr>
      <vt:lpstr>Ion Boardroom</vt:lpstr>
      <vt:lpstr>Up the Road Motors</vt:lpstr>
      <vt:lpstr>Obsolescence                      Up the Road Motors</vt:lpstr>
      <vt:lpstr>Reconciliation                       Up the Road Motors</vt:lpstr>
      <vt:lpstr>Our Staff                                Up the Road Motors</vt:lpstr>
      <vt:lpstr>Sold at Cost                           Up the Road Motors</vt:lpstr>
      <vt:lpstr>Performa                                Up the Road Motors</vt:lpstr>
      <vt:lpstr>SWOT Analysis                       Up the Road Motors</vt:lpstr>
      <vt:lpstr>SWOT Analysis                       Up the Road Motors</vt:lpstr>
      <vt:lpstr>SWOT Analysis                       Up the Road Motors</vt:lpstr>
      <vt:lpstr>SWOT Analysis                       Up the Road Motors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 the Road Motors</dc:title>
  <dc:creator>peter kesterson</dc:creator>
  <cp:lastModifiedBy>Bavis, Christopher</cp:lastModifiedBy>
  <cp:revision>17</cp:revision>
  <cp:lastPrinted>2017-10-19T17:39:39Z</cp:lastPrinted>
  <dcterms:created xsi:type="dcterms:W3CDTF">2017-10-19T17:32:49Z</dcterms:created>
  <dcterms:modified xsi:type="dcterms:W3CDTF">2017-10-20T10:25:03Z</dcterms:modified>
</cp:coreProperties>
</file>