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65" r:id="rId3"/>
    <p:sldId id="258" r:id="rId4"/>
    <p:sldId id="262" r:id="rId5"/>
    <p:sldId id="266" r:id="rId6"/>
    <p:sldId id="257" r:id="rId7"/>
    <p:sldId id="260" r:id="rId8"/>
    <p:sldId id="261" r:id="rId9"/>
    <p:sldId id="263" r:id="rId10"/>
    <p:sldId id="267" r:id="rId11"/>
    <p:sldId id="264"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p:cViewPr varScale="1">
        <p:scale>
          <a:sx n="89" d="100"/>
          <a:sy n="89" d="100"/>
        </p:scale>
        <p:origin x="466"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EB9ED30-D910-42F6-8745-C2F48A089EEE}" type="doc">
      <dgm:prSet loTypeId="urn:microsoft.com/office/officeart/2005/8/layout/process2" loCatId="process" qsTypeId="urn:microsoft.com/office/officeart/2005/8/quickstyle/3d2" qsCatId="3D" csTypeId="urn:microsoft.com/office/officeart/2005/8/colors/accent1_2" csCatId="accent1" phldr="1"/>
      <dgm:spPr/>
    </dgm:pt>
    <dgm:pt modelId="{340FF693-1828-482A-9CC4-395F81E40E33}">
      <dgm:prSet phldrT="[Text]" custT="1"/>
      <dgm:spPr/>
      <dgm:t>
        <a:bodyPr/>
        <a:lstStyle/>
        <a:p>
          <a:r>
            <a:rPr lang="en-US" sz="1400" b="1" dirty="0" smtClean="0">
              <a:latin typeface="Arial" pitchFamily="34" charset="0"/>
              <a:cs typeface="Arial" pitchFamily="34" charset="0"/>
            </a:rPr>
            <a:t>Parts Manager</a:t>
          </a:r>
        </a:p>
        <a:p>
          <a:r>
            <a:rPr lang="en-US" sz="1400" b="1" dirty="0" smtClean="0">
              <a:solidFill>
                <a:schemeClr val="tx1"/>
              </a:solidFill>
              <a:latin typeface="Arial" pitchFamily="34" charset="0"/>
              <a:cs typeface="Arial" pitchFamily="34" charset="0"/>
            </a:rPr>
            <a:t>S. </a:t>
          </a:r>
          <a:r>
            <a:rPr lang="en-US" sz="1400" b="1" dirty="0" err="1" smtClean="0">
              <a:solidFill>
                <a:schemeClr val="tx1"/>
              </a:solidFill>
              <a:latin typeface="Arial" pitchFamily="34" charset="0"/>
              <a:cs typeface="Arial" pitchFamily="34" charset="0"/>
            </a:rPr>
            <a:t>Bossman</a:t>
          </a:r>
          <a:endParaRPr lang="en-US" sz="1400" b="1" dirty="0">
            <a:solidFill>
              <a:schemeClr val="tx1"/>
            </a:solidFill>
            <a:latin typeface="Arial" pitchFamily="34" charset="0"/>
            <a:cs typeface="Arial" pitchFamily="34" charset="0"/>
          </a:endParaRPr>
        </a:p>
      </dgm:t>
    </dgm:pt>
    <dgm:pt modelId="{559F3BED-F341-42D2-B435-81C2B13C3946}" type="parTrans" cxnId="{7CF3AFC6-7A93-4525-BBA0-B87EEFA4B8E0}">
      <dgm:prSet/>
      <dgm:spPr/>
      <dgm:t>
        <a:bodyPr/>
        <a:lstStyle/>
        <a:p>
          <a:endParaRPr lang="en-US"/>
        </a:p>
      </dgm:t>
    </dgm:pt>
    <dgm:pt modelId="{B6528376-E7D8-4DEE-94EB-D8F6185F75A2}" type="sibTrans" cxnId="{7CF3AFC6-7A93-4525-BBA0-B87EEFA4B8E0}">
      <dgm:prSet/>
      <dgm:spPr/>
      <dgm:t>
        <a:bodyPr/>
        <a:lstStyle/>
        <a:p>
          <a:endParaRPr lang="en-US"/>
        </a:p>
      </dgm:t>
    </dgm:pt>
    <dgm:pt modelId="{C3D1CF27-2391-4D2F-AC9E-1457B9FBCC9D}">
      <dgm:prSet phldrT="[Text]" custT="1"/>
      <dgm:spPr/>
      <dgm:t>
        <a:bodyPr/>
        <a:lstStyle/>
        <a:p>
          <a:r>
            <a:rPr lang="en-US" sz="1400" b="1" dirty="0" smtClean="0">
              <a:latin typeface="Arial" pitchFamily="34" charset="0"/>
              <a:cs typeface="Arial" pitchFamily="34" charset="0"/>
            </a:rPr>
            <a:t>Parts </a:t>
          </a:r>
          <a:r>
            <a:rPr lang="en-US" sz="1400" b="1" dirty="0" err="1" smtClean="0">
              <a:latin typeface="Arial" pitchFamily="34" charset="0"/>
              <a:cs typeface="Arial" pitchFamily="34" charset="0"/>
            </a:rPr>
            <a:t>Assitant</a:t>
          </a:r>
          <a:r>
            <a:rPr lang="en-US" sz="1400" b="1" dirty="0" smtClean="0">
              <a:latin typeface="Arial" pitchFamily="34" charset="0"/>
              <a:cs typeface="Arial" pitchFamily="34" charset="0"/>
            </a:rPr>
            <a:t> Manager             </a:t>
          </a:r>
          <a:r>
            <a:rPr lang="en-US" sz="1400" b="1" dirty="0" smtClean="0">
              <a:solidFill>
                <a:schemeClr val="tx1"/>
              </a:solidFill>
              <a:latin typeface="Arial" pitchFamily="34" charset="0"/>
              <a:cs typeface="Arial" pitchFamily="34" charset="0"/>
            </a:rPr>
            <a:t>M. </a:t>
          </a:r>
          <a:r>
            <a:rPr lang="en-US" sz="1400" b="1" dirty="0" err="1" smtClean="0">
              <a:solidFill>
                <a:schemeClr val="tx1"/>
              </a:solidFill>
              <a:latin typeface="Arial" pitchFamily="34" charset="0"/>
              <a:cs typeface="Arial" pitchFamily="34" charset="0"/>
            </a:rPr>
            <a:t>Secnincommand</a:t>
          </a:r>
          <a:endParaRPr lang="en-US" sz="1400" b="1" dirty="0">
            <a:solidFill>
              <a:schemeClr val="tx1"/>
            </a:solidFill>
            <a:latin typeface="Arial" pitchFamily="34" charset="0"/>
            <a:cs typeface="Arial" pitchFamily="34" charset="0"/>
          </a:endParaRPr>
        </a:p>
      </dgm:t>
    </dgm:pt>
    <dgm:pt modelId="{2E01C85C-6E07-44CE-860F-0BEA8296F794}" type="parTrans" cxnId="{0A47829A-8336-42C6-ADDA-D8F2620D6F26}">
      <dgm:prSet/>
      <dgm:spPr/>
      <dgm:t>
        <a:bodyPr/>
        <a:lstStyle/>
        <a:p>
          <a:endParaRPr lang="en-US"/>
        </a:p>
      </dgm:t>
    </dgm:pt>
    <dgm:pt modelId="{33CBE470-87D0-46F8-A385-D4C4C7D5F0F7}" type="sibTrans" cxnId="{0A47829A-8336-42C6-ADDA-D8F2620D6F26}">
      <dgm:prSet/>
      <dgm:spPr/>
      <dgm:t>
        <a:bodyPr/>
        <a:lstStyle/>
        <a:p>
          <a:endParaRPr lang="en-US"/>
        </a:p>
      </dgm:t>
    </dgm:pt>
    <dgm:pt modelId="{44F1F7AC-D6EF-4A47-A0C2-3D83AE19CFB8}" type="pres">
      <dgm:prSet presAssocID="{DEB9ED30-D910-42F6-8745-C2F48A089EEE}" presName="linearFlow" presStyleCnt="0">
        <dgm:presLayoutVars>
          <dgm:resizeHandles val="exact"/>
        </dgm:presLayoutVars>
      </dgm:prSet>
      <dgm:spPr/>
    </dgm:pt>
    <dgm:pt modelId="{03B88FBD-9D7C-415E-A6DE-DE6807419D00}" type="pres">
      <dgm:prSet presAssocID="{340FF693-1828-482A-9CC4-395F81E40E33}" presName="node" presStyleLbl="node1" presStyleIdx="0" presStyleCnt="2">
        <dgm:presLayoutVars>
          <dgm:bulletEnabled val="1"/>
        </dgm:presLayoutVars>
      </dgm:prSet>
      <dgm:spPr/>
      <dgm:t>
        <a:bodyPr/>
        <a:lstStyle/>
        <a:p>
          <a:endParaRPr lang="en-US"/>
        </a:p>
      </dgm:t>
    </dgm:pt>
    <dgm:pt modelId="{DC304450-A92E-42F6-BAC4-F951A3354FE1}" type="pres">
      <dgm:prSet presAssocID="{B6528376-E7D8-4DEE-94EB-D8F6185F75A2}" presName="sibTrans" presStyleLbl="sibTrans2D1" presStyleIdx="0" presStyleCnt="1"/>
      <dgm:spPr/>
      <dgm:t>
        <a:bodyPr/>
        <a:lstStyle/>
        <a:p>
          <a:endParaRPr lang="en-US"/>
        </a:p>
      </dgm:t>
    </dgm:pt>
    <dgm:pt modelId="{03D0D12B-336D-4D44-A7BB-748B918FC373}" type="pres">
      <dgm:prSet presAssocID="{B6528376-E7D8-4DEE-94EB-D8F6185F75A2}" presName="connectorText" presStyleLbl="sibTrans2D1" presStyleIdx="0" presStyleCnt="1"/>
      <dgm:spPr/>
      <dgm:t>
        <a:bodyPr/>
        <a:lstStyle/>
        <a:p>
          <a:endParaRPr lang="en-US"/>
        </a:p>
      </dgm:t>
    </dgm:pt>
    <dgm:pt modelId="{780E2624-06B2-44E4-8E75-5AA6991BF87C}" type="pres">
      <dgm:prSet presAssocID="{C3D1CF27-2391-4D2F-AC9E-1457B9FBCC9D}" presName="node" presStyleLbl="node1" presStyleIdx="1" presStyleCnt="2" custScaleX="135064" custLinFactNeighborX="397" custLinFactNeighborY="61">
        <dgm:presLayoutVars>
          <dgm:bulletEnabled val="1"/>
        </dgm:presLayoutVars>
      </dgm:prSet>
      <dgm:spPr/>
      <dgm:t>
        <a:bodyPr/>
        <a:lstStyle/>
        <a:p>
          <a:endParaRPr lang="en-US"/>
        </a:p>
      </dgm:t>
    </dgm:pt>
  </dgm:ptLst>
  <dgm:cxnLst>
    <dgm:cxn modelId="{0A47829A-8336-42C6-ADDA-D8F2620D6F26}" srcId="{DEB9ED30-D910-42F6-8745-C2F48A089EEE}" destId="{C3D1CF27-2391-4D2F-AC9E-1457B9FBCC9D}" srcOrd="1" destOrd="0" parTransId="{2E01C85C-6E07-44CE-860F-0BEA8296F794}" sibTransId="{33CBE470-87D0-46F8-A385-D4C4C7D5F0F7}"/>
    <dgm:cxn modelId="{71A1DEFD-9E7C-498A-B27B-EE826E05AE3A}" type="presOf" srcId="{C3D1CF27-2391-4D2F-AC9E-1457B9FBCC9D}" destId="{780E2624-06B2-44E4-8E75-5AA6991BF87C}" srcOrd="0" destOrd="0" presId="urn:microsoft.com/office/officeart/2005/8/layout/process2"/>
    <dgm:cxn modelId="{CB93A798-B14A-4301-975E-8A20A66F197F}" type="presOf" srcId="{DEB9ED30-D910-42F6-8745-C2F48A089EEE}" destId="{44F1F7AC-D6EF-4A47-A0C2-3D83AE19CFB8}" srcOrd="0" destOrd="0" presId="urn:microsoft.com/office/officeart/2005/8/layout/process2"/>
    <dgm:cxn modelId="{B6AC9A08-14E4-4C62-83C7-546174BC993D}" type="presOf" srcId="{B6528376-E7D8-4DEE-94EB-D8F6185F75A2}" destId="{03D0D12B-336D-4D44-A7BB-748B918FC373}" srcOrd="1" destOrd="0" presId="urn:microsoft.com/office/officeart/2005/8/layout/process2"/>
    <dgm:cxn modelId="{7CF3AFC6-7A93-4525-BBA0-B87EEFA4B8E0}" srcId="{DEB9ED30-D910-42F6-8745-C2F48A089EEE}" destId="{340FF693-1828-482A-9CC4-395F81E40E33}" srcOrd="0" destOrd="0" parTransId="{559F3BED-F341-42D2-B435-81C2B13C3946}" sibTransId="{B6528376-E7D8-4DEE-94EB-D8F6185F75A2}"/>
    <dgm:cxn modelId="{79337A8C-BFA4-4F19-A0D3-A146C78E605F}" type="presOf" srcId="{B6528376-E7D8-4DEE-94EB-D8F6185F75A2}" destId="{DC304450-A92E-42F6-BAC4-F951A3354FE1}" srcOrd="0" destOrd="0" presId="urn:microsoft.com/office/officeart/2005/8/layout/process2"/>
    <dgm:cxn modelId="{960F5EAB-03CE-4A28-A77B-1083AF9829AD}" type="presOf" srcId="{340FF693-1828-482A-9CC4-395F81E40E33}" destId="{03B88FBD-9D7C-415E-A6DE-DE6807419D00}" srcOrd="0" destOrd="0" presId="urn:microsoft.com/office/officeart/2005/8/layout/process2"/>
    <dgm:cxn modelId="{6B594444-7DE1-4375-9685-7056DE24283B}" type="presParOf" srcId="{44F1F7AC-D6EF-4A47-A0C2-3D83AE19CFB8}" destId="{03B88FBD-9D7C-415E-A6DE-DE6807419D00}" srcOrd="0" destOrd="0" presId="urn:microsoft.com/office/officeart/2005/8/layout/process2"/>
    <dgm:cxn modelId="{4CF404E0-1A4B-440A-895F-6035F005E6CF}" type="presParOf" srcId="{44F1F7AC-D6EF-4A47-A0C2-3D83AE19CFB8}" destId="{DC304450-A92E-42F6-BAC4-F951A3354FE1}" srcOrd="1" destOrd="0" presId="urn:microsoft.com/office/officeart/2005/8/layout/process2"/>
    <dgm:cxn modelId="{631ACF3C-4B4D-445A-AB09-CAFD79BE4624}" type="presParOf" srcId="{DC304450-A92E-42F6-BAC4-F951A3354FE1}" destId="{03D0D12B-336D-4D44-A7BB-748B918FC373}" srcOrd="0" destOrd="0" presId="urn:microsoft.com/office/officeart/2005/8/layout/process2"/>
    <dgm:cxn modelId="{C4DE9F78-F9B9-48B8-9506-C0542A21BBCE}" type="presParOf" srcId="{44F1F7AC-D6EF-4A47-A0C2-3D83AE19CFB8}" destId="{780E2624-06B2-44E4-8E75-5AA6991BF87C}" srcOrd="2"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8D9080E-C1E2-4249-AE4A-E465A0EADDE2}" type="doc">
      <dgm:prSet loTypeId="urn:microsoft.com/office/officeart/2005/8/layout/orgChart1" loCatId="hierarchy" qsTypeId="urn:microsoft.com/office/officeart/2005/8/quickstyle/3d2" qsCatId="3D" csTypeId="urn:microsoft.com/office/officeart/2005/8/colors/accent1_2" csCatId="accent1" phldr="1"/>
      <dgm:spPr/>
      <dgm:t>
        <a:bodyPr/>
        <a:lstStyle/>
        <a:p>
          <a:endParaRPr lang="en-US"/>
        </a:p>
      </dgm:t>
    </dgm:pt>
    <dgm:pt modelId="{B34D67DD-2649-4968-87F1-8EB07A526A4A}">
      <dgm:prSet phldrT="[Text]" custT="1"/>
      <dgm:spPr/>
      <dgm:t>
        <a:bodyPr/>
        <a:lstStyle/>
        <a:p>
          <a:r>
            <a:rPr lang="en-US" sz="1400" b="1" dirty="0" smtClean="0">
              <a:latin typeface="Arial" pitchFamily="34" charset="0"/>
              <a:cs typeface="Arial" pitchFamily="34" charset="0"/>
            </a:rPr>
            <a:t>Parts Consultants  </a:t>
          </a:r>
        </a:p>
        <a:p>
          <a:r>
            <a:rPr lang="en-US" sz="1200" b="1" dirty="0" smtClean="0">
              <a:solidFill>
                <a:schemeClr val="tx1"/>
              </a:solidFill>
              <a:latin typeface="Arial" pitchFamily="34" charset="0"/>
              <a:cs typeface="Arial" pitchFamily="34" charset="0"/>
            </a:rPr>
            <a:t>I. Wannabe                  I. </a:t>
          </a:r>
          <a:r>
            <a:rPr lang="en-US" sz="1200" b="1" dirty="0" err="1" smtClean="0">
              <a:solidFill>
                <a:schemeClr val="tx1"/>
              </a:solidFill>
              <a:latin typeface="Arial" pitchFamily="34" charset="0"/>
              <a:cs typeface="Arial" pitchFamily="34" charset="0"/>
            </a:rPr>
            <a:t>Canbe</a:t>
          </a:r>
          <a:endParaRPr lang="en-US" sz="1200" b="1" dirty="0">
            <a:solidFill>
              <a:schemeClr val="tx1"/>
            </a:solidFill>
            <a:latin typeface="Arial" pitchFamily="34" charset="0"/>
            <a:cs typeface="Arial" pitchFamily="34" charset="0"/>
          </a:endParaRPr>
        </a:p>
      </dgm:t>
    </dgm:pt>
    <dgm:pt modelId="{DA43E1EF-338C-4EA9-B804-F47CA77FD83C}" type="parTrans" cxnId="{4876A1F3-05ED-44DE-8316-AECDD9E5FABC}">
      <dgm:prSet/>
      <dgm:spPr/>
      <dgm:t>
        <a:bodyPr/>
        <a:lstStyle/>
        <a:p>
          <a:endParaRPr lang="en-US"/>
        </a:p>
      </dgm:t>
    </dgm:pt>
    <dgm:pt modelId="{821083D8-0C1C-4B27-920D-58A5CE2BF86F}" type="sibTrans" cxnId="{4876A1F3-05ED-44DE-8316-AECDD9E5FABC}">
      <dgm:prSet/>
      <dgm:spPr/>
      <dgm:t>
        <a:bodyPr/>
        <a:lstStyle/>
        <a:p>
          <a:endParaRPr lang="en-US"/>
        </a:p>
      </dgm:t>
    </dgm:pt>
    <dgm:pt modelId="{88B5828E-0EA0-4B8F-B349-7141032ED1FF}">
      <dgm:prSet phldrT="[Text]" custT="1"/>
      <dgm:spPr/>
      <dgm:t>
        <a:bodyPr/>
        <a:lstStyle/>
        <a:p>
          <a:r>
            <a:rPr lang="en-US" sz="1400" b="1" dirty="0" smtClean="0">
              <a:latin typeface="Arial" pitchFamily="34" charset="0"/>
              <a:cs typeface="Arial" pitchFamily="34" charset="0"/>
            </a:rPr>
            <a:t>Parts Counter          </a:t>
          </a:r>
        </a:p>
        <a:p>
          <a:r>
            <a:rPr lang="en-US" sz="1200" b="1" dirty="0" smtClean="0">
              <a:solidFill>
                <a:schemeClr val="tx1"/>
              </a:solidFill>
              <a:latin typeface="Arial" pitchFamily="34" charset="0"/>
              <a:cs typeface="Arial" pitchFamily="34" charset="0"/>
            </a:rPr>
            <a:t>T. </a:t>
          </a:r>
          <a:r>
            <a:rPr lang="en-US" sz="1200" b="1" dirty="0" err="1" smtClean="0">
              <a:solidFill>
                <a:schemeClr val="tx1"/>
              </a:solidFill>
              <a:latin typeface="Arial" pitchFamily="34" charset="0"/>
              <a:cs typeface="Arial" pitchFamily="34" charset="0"/>
            </a:rPr>
            <a:t>Frontman</a:t>
          </a:r>
          <a:endParaRPr lang="en-US" sz="1200" b="1" dirty="0" smtClean="0">
            <a:solidFill>
              <a:schemeClr val="tx1"/>
            </a:solidFill>
            <a:latin typeface="Arial" pitchFamily="34" charset="0"/>
            <a:cs typeface="Arial" pitchFamily="34" charset="0"/>
          </a:endParaRPr>
        </a:p>
        <a:p>
          <a:r>
            <a:rPr lang="en-US" sz="1200" b="1" dirty="0" smtClean="0">
              <a:solidFill>
                <a:schemeClr val="tx1"/>
              </a:solidFill>
              <a:latin typeface="Arial" pitchFamily="34" charset="0"/>
              <a:cs typeface="Arial" pitchFamily="34" charset="0"/>
            </a:rPr>
            <a:t>I. </a:t>
          </a:r>
          <a:r>
            <a:rPr lang="en-US" sz="1200" b="1" dirty="0" err="1" smtClean="0">
              <a:solidFill>
                <a:schemeClr val="tx1"/>
              </a:solidFill>
              <a:latin typeface="Arial" pitchFamily="34" charset="0"/>
              <a:cs typeface="Arial" pitchFamily="34" charset="0"/>
            </a:rPr>
            <a:t>Haveit</a:t>
          </a:r>
          <a:endParaRPr lang="en-US" sz="1200" b="1" dirty="0">
            <a:solidFill>
              <a:schemeClr val="tx1"/>
            </a:solidFill>
            <a:latin typeface="Arial" pitchFamily="34" charset="0"/>
            <a:cs typeface="Arial" pitchFamily="34" charset="0"/>
          </a:endParaRPr>
        </a:p>
      </dgm:t>
    </dgm:pt>
    <dgm:pt modelId="{300AA262-8598-4C52-8B1F-7E78B14C9D55}" type="parTrans" cxnId="{9E17EBFB-1811-454E-9833-1D3FC6D80E91}">
      <dgm:prSet/>
      <dgm:spPr/>
      <dgm:t>
        <a:bodyPr/>
        <a:lstStyle/>
        <a:p>
          <a:endParaRPr lang="en-US"/>
        </a:p>
      </dgm:t>
    </dgm:pt>
    <dgm:pt modelId="{12BBFF2F-0C3F-40B9-9A0A-7BDF2A16CD6D}" type="sibTrans" cxnId="{9E17EBFB-1811-454E-9833-1D3FC6D80E91}">
      <dgm:prSet/>
      <dgm:spPr/>
      <dgm:t>
        <a:bodyPr/>
        <a:lstStyle/>
        <a:p>
          <a:endParaRPr lang="en-US"/>
        </a:p>
      </dgm:t>
    </dgm:pt>
    <dgm:pt modelId="{D9F29493-CD19-4379-AFEF-E27BF98671C5}">
      <dgm:prSet phldrT="[Text]" custT="1"/>
      <dgm:spPr/>
      <dgm:t>
        <a:bodyPr/>
        <a:lstStyle/>
        <a:p>
          <a:r>
            <a:rPr lang="en-US" sz="1200" b="1" dirty="0" smtClean="0">
              <a:latin typeface="Arial" pitchFamily="34" charset="0"/>
              <a:cs typeface="Arial" pitchFamily="34" charset="0"/>
            </a:rPr>
            <a:t>Stock Clerk                 </a:t>
          </a:r>
          <a:r>
            <a:rPr lang="en-US" sz="1200" b="1" dirty="0" smtClean="0">
              <a:solidFill>
                <a:schemeClr val="tx1"/>
              </a:solidFill>
              <a:latin typeface="Arial" pitchFamily="34" charset="0"/>
              <a:cs typeface="Arial" pitchFamily="34" charset="0"/>
            </a:rPr>
            <a:t>T. Backman</a:t>
          </a:r>
          <a:endParaRPr lang="en-US" sz="1200" b="1" dirty="0">
            <a:solidFill>
              <a:schemeClr val="tx1"/>
            </a:solidFill>
            <a:latin typeface="Arial" pitchFamily="34" charset="0"/>
            <a:cs typeface="Arial" pitchFamily="34" charset="0"/>
          </a:endParaRPr>
        </a:p>
      </dgm:t>
    </dgm:pt>
    <dgm:pt modelId="{864285AB-DA72-498A-920E-E2B88C1F800B}" type="parTrans" cxnId="{38A1A8BF-B382-4B63-8659-8528B391B076}">
      <dgm:prSet/>
      <dgm:spPr/>
      <dgm:t>
        <a:bodyPr/>
        <a:lstStyle/>
        <a:p>
          <a:endParaRPr lang="en-US"/>
        </a:p>
      </dgm:t>
    </dgm:pt>
    <dgm:pt modelId="{4EAC8894-9097-48AA-9B09-2C22000C9C4E}" type="sibTrans" cxnId="{38A1A8BF-B382-4B63-8659-8528B391B076}">
      <dgm:prSet/>
      <dgm:spPr/>
      <dgm:t>
        <a:bodyPr/>
        <a:lstStyle/>
        <a:p>
          <a:endParaRPr lang="en-US"/>
        </a:p>
      </dgm:t>
    </dgm:pt>
    <dgm:pt modelId="{BF027E9A-89FF-483F-8A95-CE3984A59BA9}">
      <dgm:prSet phldrT="[Text]" custT="1"/>
      <dgm:spPr/>
      <dgm:t>
        <a:bodyPr/>
        <a:lstStyle/>
        <a:p>
          <a:r>
            <a:rPr lang="en-US" sz="1200" b="1" dirty="0" smtClean="0">
              <a:latin typeface="Arial" pitchFamily="34" charset="0"/>
              <a:cs typeface="Arial" pitchFamily="34" charset="0"/>
            </a:rPr>
            <a:t>Driver                         </a:t>
          </a:r>
          <a:r>
            <a:rPr lang="en-US" sz="1200" b="1" dirty="0" smtClean="0">
              <a:solidFill>
                <a:schemeClr val="tx1"/>
              </a:solidFill>
              <a:latin typeface="Arial" pitchFamily="34" charset="0"/>
              <a:cs typeface="Arial" pitchFamily="34" charset="0"/>
            </a:rPr>
            <a:t>O. </a:t>
          </a:r>
          <a:r>
            <a:rPr lang="en-US" sz="1200" b="1" dirty="0" err="1" smtClean="0">
              <a:solidFill>
                <a:schemeClr val="tx1"/>
              </a:solidFill>
              <a:latin typeface="Arial" pitchFamily="34" charset="0"/>
              <a:cs typeface="Arial" pitchFamily="34" charset="0"/>
            </a:rPr>
            <a:t>Theroad</a:t>
          </a:r>
          <a:endParaRPr lang="en-US" sz="1200" b="1" dirty="0" smtClean="0">
            <a:solidFill>
              <a:schemeClr val="tx1"/>
            </a:solidFill>
            <a:latin typeface="Arial" pitchFamily="34" charset="0"/>
            <a:cs typeface="Arial" pitchFamily="34" charset="0"/>
          </a:endParaRPr>
        </a:p>
        <a:p>
          <a:r>
            <a:rPr lang="en-US" sz="1200" b="1" dirty="0" smtClean="0">
              <a:solidFill>
                <a:schemeClr val="tx1"/>
              </a:solidFill>
              <a:latin typeface="Arial" pitchFamily="34" charset="0"/>
              <a:cs typeface="Arial" pitchFamily="34" charset="0"/>
            </a:rPr>
            <a:t>I. </a:t>
          </a:r>
          <a:r>
            <a:rPr lang="en-US" sz="1200" b="1" dirty="0" err="1" smtClean="0">
              <a:solidFill>
                <a:schemeClr val="tx1"/>
              </a:solidFill>
              <a:latin typeface="Arial" pitchFamily="34" charset="0"/>
              <a:cs typeface="Arial" pitchFamily="34" charset="0"/>
            </a:rPr>
            <a:t>GotLost</a:t>
          </a:r>
          <a:r>
            <a:rPr lang="en-US" sz="1200" b="1" dirty="0" smtClean="0">
              <a:latin typeface="Arial" pitchFamily="34" charset="0"/>
              <a:cs typeface="Arial" pitchFamily="34" charset="0"/>
            </a:rPr>
            <a:t> </a:t>
          </a:r>
          <a:endParaRPr lang="en-US" sz="1200" b="1" dirty="0">
            <a:solidFill>
              <a:schemeClr val="tx1"/>
            </a:solidFill>
            <a:latin typeface="Arial" pitchFamily="34" charset="0"/>
            <a:cs typeface="Arial" pitchFamily="34" charset="0"/>
          </a:endParaRPr>
        </a:p>
      </dgm:t>
    </dgm:pt>
    <dgm:pt modelId="{11A9CB29-564F-4B53-8C27-E71EF2BDF891}" type="parTrans" cxnId="{05466954-8BE7-4D41-91F8-FBBE25B58C6C}">
      <dgm:prSet/>
      <dgm:spPr/>
      <dgm:t>
        <a:bodyPr/>
        <a:lstStyle/>
        <a:p>
          <a:endParaRPr lang="en-US"/>
        </a:p>
      </dgm:t>
    </dgm:pt>
    <dgm:pt modelId="{E54ACAD7-F992-4D8A-88C9-6458ACF6B5BB}" type="sibTrans" cxnId="{05466954-8BE7-4D41-91F8-FBBE25B58C6C}">
      <dgm:prSet/>
      <dgm:spPr/>
      <dgm:t>
        <a:bodyPr/>
        <a:lstStyle/>
        <a:p>
          <a:endParaRPr lang="en-US"/>
        </a:p>
      </dgm:t>
    </dgm:pt>
    <dgm:pt modelId="{BF387B30-E9DB-4AC3-BC5B-D04AC6A14C7F}" type="pres">
      <dgm:prSet presAssocID="{B8D9080E-C1E2-4249-AE4A-E465A0EADDE2}" presName="hierChild1" presStyleCnt="0">
        <dgm:presLayoutVars>
          <dgm:orgChart val="1"/>
          <dgm:chPref val="1"/>
          <dgm:dir/>
          <dgm:animOne val="branch"/>
          <dgm:animLvl val="lvl"/>
          <dgm:resizeHandles/>
        </dgm:presLayoutVars>
      </dgm:prSet>
      <dgm:spPr/>
      <dgm:t>
        <a:bodyPr/>
        <a:lstStyle/>
        <a:p>
          <a:endParaRPr lang="en-US"/>
        </a:p>
      </dgm:t>
    </dgm:pt>
    <dgm:pt modelId="{0FE02FB7-B348-4672-90C7-90378921C0B0}" type="pres">
      <dgm:prSet presAssocID="{B34D67DD-2649-4968-87F1-8EB07A526A4A}" presName="hierRoot1" presStyleCnt="0">
        <dgm:presLayoutVars>
          <dgm:hierBranch val="init"/>
        </dgm:presLayoutVars>
      </dgm:prSet>
      <dgm:spPr/>
    </dgm:pt>
    <dgm:pt modelId="{2853AD7F-202C-4133-B553-EDDBE16463E6}" type="pres">
      <dgm:prSet presAssocID="{B34D67DD-2649-4968-87F1-8EB07A526A4A}" presName="rootComposite1" presStyleCnt="0"/>
      <dgm:spPr/>
    </dgm:pt>
    <dgm:pt modelId="{FB6189FA-1500-464C-8DA0-D45F03BDF3A4}" type="pres">
      <dgm:prSet presAssocID="{B34D67DD-2649-4968-87F1-8EB07A526A4A}" presName="rootText1" presStyleLbl="node0" presStyleIdx="0" presStyleCnt="4" custScaleX="34285" custScaleY="64740" custLinFactNeighborX="64624" custLinFactNeighborY="-7103">
        <dgm:presLayoutVars>
          <dgm:chPref val="3"/>
        </dgm:presLayoutVars>
      </dgm:prSet>
      <dgm:spPr/>
      <dgm:t>
        <a:bodyPr/>
        <a:lstStyle/>
        <a:p>
          <a:endParaRPr lang="en-US"/>
        </a:p>
      </dgm:t>
    </dgm:pt>
    <dgm:pt modelId="{65FD8734-8D7E-4D58-9039-E578A0ECD2F5}" type="pres">
      <dgm:prSet presAssocID="{B34D67DD-2649-4968-87F1-8EB07A526A4A}" presName="rootConnector1" presStyleLbl="node1" presStyleIdx="0" presStyleCnt="0"/>
      <dgm:spPr/>
      <dgm:t>
        <a:bodyPr/>
        <a:lstStyle/>
        <a:p>
          <a:endParaRPr lang="en-US"/>
        </a:p>
      </dgm:t>
    </dgm:pt>
    <dgm:pt modelId="{6DFA0B3B-2DB0-42BC-8858-F7CBC15E8415}" type="pres">
      <dgm:prSet presAssocID="{B34D67DD-2649-4968-87F1-8EB07A526A4A}" presName="hierChild2" presStyleCnt="0"/>
      <dgm:spPr/>
    </dgm:pt>
    <dgm:pt modelId="{8DCF54E1-2370-41E2-BA22-75E0B077484E}" type="pres">
      <dgm:prSet presAssocID="{B34D67DD-2649-4968-87F1-8EB07A526A4A}" presName="hierChild3" presStyleCnt="0"/>
      <dgm:spPr/>
    </dgm:pt>
    <dgm:pt modelId="{279B1B38-CBB9-4628-886C-72CB943BB644}" type="pres">
      <dgm:prSet presAssocID="{88B5828E-0EA0-4B8F-B349-7141032ED1FF}" presName="hierRoot1" presStyleCnt="0">
        <dgm:presLayoutVars>
          <dgm:hierBranch val="init"/>
        </dgm:presLayoutVars>
      </dgm:prSet>
      <dgm:spPr/>
    </dgm:pt>
    <dgm:pt modelId="{F7B27B10-1410-4E8F-9B46-4C31C0495222}" type="pres">
      <dgm:prSet presAssocID="{88B5828E-0EA0-4B8F-B349-7141032ED1FF}" presName="rootComposite1" presStyleCnt="0"/>
      <dgm:spPr/>
    </dgm:pt>
    <dgm:pt modelId="{C2E66F9B-311E-42EA-86CE-41D061E03ABA}" type="pres">
      <dgm:prSet presAssocID="{88B5828E-0EA0-4B8F-B349-7141032ED1FF}" presName="rootText1" presStyleLbl="node0" presStyleIdx="1" presStyleCnt="4" custScaleX="36531" custScaleY="63428" custLinFactNeighborX="-35874" custLinFactNeighborY="-6150">
        <dgm:presLayoutVars>
          <dgm:chPref val="3"/>
        </dgm:presLayoutVars>
      </dgm:prSet>
      <dgm:spPr/>
      <dgm:t>
        <a:bodyPr/>
        <a:lstStyle/>
        <a:p>
          <a:endParaRPr lang="en-US"/>
        </a:p>
      </dgm:t>
    </dgm:pt>
    <dgm:pt modelId="{DEB96F46-AF1D-4679-9DB7-0A009DC630B5}" type="pres">
      <dgm:prSet presAssocID="{88B5828E-0EA0-4B8F-B349-7141032ED1FF}" presName="rootConnector1" presStyleLbl="node1" presStyleIdx="0" presStyleCnt="0"/>
      <dgm:spPr/>
      <dgm:t>
        <a:bodyPr/>
        <a:lstStyle/>
        <a:p>
          <a:endParaRPr lang="en-US"/>
        </a:p>
      </dgm:t>
    </dgm:pt>
    <dgm:pt modelId="{ED49AE42-9692-4575-ACE5-2DB0BB72D192}" type="pres">
      <dgm:prSet presAssocID="{88B5828E-0EA0-4B8F-B349-7141032ED1FF}" presName="hierChild2" presStyleCnt="0"/>
      <dgm:spPr/>
    </dgm:pt>
    <dgm:pt modelId="{B4BE15C4-154F-43B5-B51B-E981784177CC}" type="pres">
      <dgm:prSet presAssocID="{88B5828E-0EA0-4B8F-B349-7141032ED1FF}" presName="hierChild3" presStyleCnt="0"/>
      <dgm:spPr/>
    </dgm:pt>
    <dgm:pt modelId="{A677425F-F8C9-4A28-95C6-351A24664592}" type="pres">
      <dgm:prSet presAssocID="{D9F29493-CD19-4379-AFEF-E27BF98671C5}" presName="hierRoot1" presStyleCnt="0">
        <dgm:presLayoutVars>
          <dgm:hierBranch val="init"/>
        </dgm:presLayoutVars>
      </dgm:prSet>
      <dgm:spPr/>
    </dgm:pt>
    <dgm:pt modelId="{339365C9-B67E-46F3-8619-78BC57ADCBEE}" type="pres">
      <dgm:prSet presAssocID="{D9F29493-CD19-4379-AFEF-E27BF98671C5}" presName="rootComposite1" presStyleCnt="0"/>
      <dgm:spPr/>
    </dgm:pt>
    <dgm:pt modelId="{A5014AFC-54F7-4239-9084-38085896907F}" type="pres">
      <dgm:prSet presAssocID="{D9F29493-CD19-4379-AFEF-E27BF98671C5}" presName="rootText1" presStyleLbl="node0" presStyleIdx="2" presStyleCnt="4" custScaleX="33859" custScaleY="64675" custLinFactNeighborX="17778" custLinFactNeighborY="-7467">
        <dgm:presLayoutVars>
          <dgm:chPref val="3"/>
        </dgm:presLayoutVars>
      </dgm:prSet>
      <dgm:spPr/>
      <dgm:t>
        <a:bodyPr/>
        <a:lstStyle/>
        <a:p>
          <a:endParaRPr lang="en-US"/>
        </a:p>
      </dgm:t>
    </dgm:pt>
    <dgm:pt modelId="{3F05452D-0A68-440B-BFFC-9A2933805D9F}" type="pres">
      <dgm:prSet presAssocID="{D9F29493-CD19-4379-AFEF-E27BF98671C5}" presName="rootConnector1" presStyleLbl="node1" presStyleIdx="0" presStyleCnt="0"/>
      <dgm:spPr/>
      <dgm:t>
        <a:bodyPr/>
        <a:lstStyle/>
        <a:p>
          <a:endParaRPr lang="en-US"/>
        </a:p>
      </dgm:t>
    </dgm:pt>
    <dgm:pt modelId="{965392BA-D333-4F79-89B2-CD74971C67CF}" type="pres">
      <dgm:prSet presAssocID="{D9F29493-CD19-4379-AFEF-E27BF98671C5}" presName="hierChild2" presStyleCnt="0"/>
      <dgm:spPr/>
    </dgm:pt>
    <dgm:pt modelId="{106E5B91-F141-4916-9C9E-355763D608BA}" type="pres">
      <dgm:prSet presAssocID="{D9F29493-CD19-4379-AFEF-E27BF98671C5}" presName="hierChild3" presStyleCnt="0"/>
      <dgm:spPr/>
    </dgm:pt>
    <dgm:pt modelId="{3C8E51E8-5367-46BB-B150-57FE0BF3F6B7}" type="pres">
      <dgm:prSet presAssocID="{BF027E9A-89FF-483F-8A95-CE3984A59BA9}" presName="hierRoot1" presStyleCnt="0">
        <dgm:presLayoutVars>
          <dgm:hierBranch val="init"/>
        </dgm:presLayoutVars>
      </dgm:prSet>
      <dgm:spPr/>
    </dgm:pt>
    <dgm:pt modelId="{A5E64208-8C7F-467C-9141-D28448682297}" type="pres">
      <dgm:prSet presAssocID="{BF027E9A-89FF-483F-8A95-CE3984A59BA9}" presName="rootComposite1" presStyleCnt="0"/>
      <dgm:spPr/>
    </dgm:pt>
    <dgm:pt modelId="{91A0DDB7-26EC-4637-81B1-84E2A5D134E2}" type="pres">
      <dgm:prSet presAssocID="{BF027E9A-89FF-483F-8A95-CE3984A59BA9}" presName="rootText1" presStyleLbl="node0" presStyleIdx="3" presStyleCnt="4" custScaleX="34856" custScaleY="63996" custLinFactNeighborX="-1512" custLinFactNeighborY="-7390">
        <dgm:presLayoutVars>
          <dgm:chPref val="3"/>
        </dgm:presLayoutVars>
      </dgm:prSet>
      <dgm:spPr/>
      <dgm:t>
        <a:bodyPr/>
        <a:lstStyle/>
        <a:p>
          <a:endParaRPr lang="en-US"/>
        </a:p>
      </dgm:t>
    </dgm:pt>
    <dgm:pt modelId="{1BF8CACC-EFB7-47A0-9D2D-0482966C775E}" type="pres">
      <dgm:prSet presAssocID="{BF027E9A-89FF-483F-8A95-CE3984A59BA9}" presName="rootConnector1" presStyleLbl="node1" presStyleIdx="0" presStyleCnt="0"/>
      <dgm:spPr/>
      <dgm:t>
        <a:bodyPr/>
        <a:lstStyle/>
        <a:p>
          <a:endParaRPr lang="en-US"/>
        </a:p>
      </dgm:t>
    </dgm:pt>
    <dgm:pt modelId="{0638B06C-0FFA-45C8-A19B-0E39AA79F26F}" type="pres">
      <dgm:prSet presAssocID="{BF027E9A-89FF-483F-8A95-CE3984A59BA9}" presName="hierChild2" presStyleCnt="0"/>
      <dgm:spPr/>
    </dgm:pt>
    <dgm:pt modelId="{75083BAD-E244-4408-A132-EA9366A10A9B}" type="pres">
      <dgm:prSet presAssocID="{BF027E9A-89FF-483F-8A95-CE3984A59BA9}" presName="hierChild3" presStyleCnt="0"/>
      <dgm:spPr/>
    </dgm:pt>
  </dgm:ptLst>
  <dgm:cxnLst>
    <dgm:cxn modelId="{950E013F-DD94-49EA-ACF1-94C9A432A3A6}" type="presOf" srcId="{B34D67DD-2649-4968-87F1-8EB07A526A4A}" destId="{FB6189FA-1500-464C-8DA0-D45F03BDF3A4}" srcOrd="0" destOrd="0" presId="urn:microsoft.com/office/officeart/2005/8/layout/orgChart1"/>
    <dgm:cxn modelId="{D1F75323-7749-4A40-829C-E5FD711725BF}" type="presOf" srcId="{B8D9080E-C1E2-4249-AE4A-E465A0EADDE2}" destId="{BF387B30-E9DB-4AC3-BC5B-D04AC6A14C7F}" srcOrd="0" destOrd="0" presId="urn:microsoft.com/office/officeart/2005/8/layout/orgChart1"/>
    <dgm:cxn modelId="{4BD1DE2A-3D9E-4BE8-838E-AC23A7F3156D}" type="presOf" srcId="{D9F29493-CD19-4379-AFEF-E27BF98671C5}" destId="{3F05452D-0A68-440B-BFFC-9A2933805D9F}" srcOrd="1" destOrd="0" presId="urn:microsoft.com/office/officeart/2005/8/layout/orgChart1"/>
    <dgm:cxn modelId="{C5A7D4B2-D616-4021-A71A-A1891382489E}" type="presOf" srcId="{88B5828E-0EA0-4B8F-B349-7141032ED1FF}" destId="{C2E66F9B-311E-42EA-86CE-41D061E03ABA}" srcOrd="0" destOrd="0" presId="urn:microsoft.com/office/officeart/2005/8/layout/orgChart1"/>
    <dgm:cxn modelId="{38A1A8BF-B382-4B63-8659-8528B391B076}" srcId="{B8D9080E-C1E2-4249-AE4A-E465A0EADDE2}" destId="{D9F29493-CD19-4379-AFEF-E27BF98671C5}" srcOrd="2" destOrd="0" parTransId="{864285AB-DA72-498A-920E-E2B88C1F800B}" sibTransId="{4EAC8894-9097-48AA-9B09-2C22000C9C4E}"/>
    <dgm:cxn modelId="{C6999F0C-6B39-40CD-84AF-809632AD321A}" type="presOf" srcId="{88B5828E-0EA0-4B8F-B349-7141032ED1FF}" destId="{DEB96F46-AF1D-4679-9DB7-0A009DC630B5}" srcOrd="1" destOrd="0" presId="urn:microsoft.com/office/officeart/2005/8/layout/orgChart1"/>
    <dgm:cxn modelId="{6F15D1A6-1024-41FE-8578-FE6AB60DF2E4}" type="presOf" srcId="{BF027E9A-89FF-483F-8A95-CE3984A59BA9}" destId="{1BF8CACC-EFB7-47A0-9D2D-0482966C775E}" srcOrd="1" destOrd="0" presId="urn:microsoft.com/office/officeart/2005/8/layout/orgChart1"/>
    <dgm:cxn modelId="{3199EFF1-338B-406F-AC1F-6167C4763FAA}" type="presOf" srcId="{B34D67DD-2649-4968-87F1-8EB07A526A4A}" destId="{65FD8734-8D7E-4D58-9039-E578A0ECD2F5}" srcOrd="1" destOrd="0" presId="urn:microsoft.com/office/officeart/2005/8/layout/orgChart1"/>
    <dgm:cxn modelId="{57F33D58-A44A-4208-8F21-B6F11DE828E4}" type="presOf" srcId="{BF027E9A-89FF-483F-8A95-CE3984A59BA9}" destId="{91A0DDB7-26EC-4637-81B1-84E2A5D134E2}" srcOrd="0" destOrd="0" presId="urn:microsoft.com/office/officeart/2005/8/layout/orgChart1"/>
    <dgm:cxn modelId="{05466954-8BE7-4D41-91F8-FBBE25B58C6C}" srcId="{B8D9080E-C1E2-4249-AE4A-E465A0EADDE2}" destId="{BF027E9A-89FF-483F-8A95-CE3984A59BA9}" srcOrd="3" destOrd="0" parTransId="{11A9CB29-564F-4B53-8C27-E71EF2BDF891}" sibTransId="{E54ACAD7-F992-4D8A-88C9-6458ACF6B5BB}"/>
    <dgm:cxn modelId="{9E17EBFB-1811-454E-9833-1D3FC6D80E91}" srcId="{B8D9080E-C1E2-4249-AE4A-E465A0EADDE2}" destId="{88B5828E-0EA0-4B8F-B349-7141032ED1FF}" srcOrd="1" destOrd="0" parTransId="{300AA262-8598-4C52-8B1F-7E78B14C9D55}" sibTransId="{12BBFF2F-0C3F-40B9-9A0A-7BDF2A16CD6D}"/>
    <dgm:cxn modelId="{4876A1F3-05ED-44DE-8316-AECDD9E5FABC}" srcId="{B8D9080E-C1E2-4249-AE4A-E465A0EADDE2}" destId="{B34D67DD-2649-4968-87F1-8EB07A526A4A}" srcOrd="0" destOrd="0" parTransId="{DA43E1EF-338C-4EA9-B804-F47CA77FD83C}" sibTransId="{821083D8-0C1C-4B27-920D-58A5CE2BF86F}"/>
    <dgm:cxn modelId="{5666B4A5-3ECB-41A8-8C2B-5B7E9999A687}" type="presOf" srcId="{D9F29493-CD19-4379-AFEF-E27BF98671C5}" destId="{A5014AFC-54F7-4239-9084-38085896907F}" srcOrd="0" destOrd="0" presId="urn:microsoft.com/office/officeart/2005/8/layout/orgChart1"/>
    <dgm:cxn modelId="{733C578A-7D7A-49DF-9261-73AF65EAE3BA}" type="presParOf" srcId="{BF387B30-E9DB-4AC3-BC5B-D04AC6A14C7F}" destId="{0FE02FB7-B348-4672-90C7-90378921C0B0}" srcOrd="0" destOrd="0" presId="urn:microsoft.com/office/officeart/2005/8/layout/orgChart1"/>
    <dgm:cxn modelId="{642A920F-77EE-4227-9A9D-AA4D456C2EE6}" type="presParOf" srcId="{0FE02FB7-B348-4672-90C7-90378921C0B0}" destId="{2853AD7F-202C-4133-B553-EDDBE16463E6}" srcOrd="0" destOrd="0" presId="urn:microsoft.com/office/officeart/2005/8/layout/orgChart1"/>
    <dgm:cxn modelId="{502087FC-3611-437A-92AA-1B9BC404CDC9}" type="presParOf" srcId="{2853AD7F-202C-4133-B553-EDDBE16463E6}" destId="{FB6189FA-1500-464C-8DA0-D45F03BDF3A4}" srcOrd="0" destOrd="0" presId="urn:microsoft.com/office/officeart/2005/8/layout/orgChart1"/>
    <dgm:cxn modelId="{8984C424-3BF0-4A7D-B159-5C8F18F8154F}" type="presParOf" srcId="{2853AD7F-202C-4133-B553-EDDBE16463E6}" destId="{65FD8734-8D7E-4D58-9039-E578A0ECD2F5}" srcOrd="1" destOrd="0" presId="urn:microsoft.com/office/officeart/2005/8/layout/orgChart1"/>
    <dgm:cxn modelId="{2F6DFA26-7201-42A4-8FD0-972B94B2D827}" type="presParOf" srcId="{0FE02FB7-B348-4672-90C7-90378921C0B0}" destId="{6DFA0B3B-2DB0-42BC-8858-F7CBC15E8415}" srcOrd="1" destOrd="0" presId="urn:microsoft.com/office/officeart/2005/8/layout/orgChart1"/>
    <dgm:cxn modelId="{91556E06-C720-4923-8FE1-CF1A95BD05C0}" type="presParOf" srcId="{0FE02FB7-B348-4672-90C7-90378921C0B0}" destId="{8DCF54E1-2370-41E2-BA22-75E0B077484E}" srcOrd="2" destOrd="0" presId="urn:microsoft.com/office/officeart/2005/8/layout/orgChart1"/>
    <dgm:cxn modelId="{026EE416-F47E-4BAB-8ACD-A0DE6BEB3270}" type="presParOf" srcId="{BF387B30-E9DB-4AC3-BC5B-D04AC6A14C7F}" destId="{279B1B38-CBB9-4628-886C-72CB943BB644}" srcOrd="1" destOrd="0" presId="urn:microsoft.com/office/officeart/2005/8/layout/orgChart1"/>
    <dgm:cxn modelId="{785D58E9-2DE8-4B2D-A49B-C9070E7DF501}" type="presParOf" srcId="{279B1B38-CBB9-4628-886C-72CB943BB644}" destId="{F7B27B10-1410-4E8F-9B46-4C31C0495222}" srcOrd="0" destOrd="0" presId="urn:microsoft.com/office/officeart/2005/8/layout/orgChart1"/>
    <dgm:cxn modelId="{2D13E407-8891-4016-ADCF-4DC514C7F0ED}" type="presParOf" srcId="{F7B27B10-1410-4E8F-9B46-4C31C0495222}" destId="{C2E66F9B-311E-42EA-86CE-41D061E03ABA}" srcOrd="0" destOrd="0" presId="urn:microsoft.com/office/officeart/2005/8/layout/orgChart1"/>
    <dgm:cxn modelId="{83B818C1-2E2D-41E2-8B1D-8C2192A4D8C3}" type="presParOf" srcId="{F7B27B10-1410-4E8F-9B46-4C31C0495222}" destId="{DEB96F46-AF1D-4679-9DB7-0A009DC630B5}" srcOrd="1" destOrd="0" presId="urn:microsoft.com/office/officeart/2005/8/layout/orgChart1"/>
    <dgm:cxn modelId="{4D089CB9-FC94-4E7E-AB76-4C6F7D00BAED}" type="presParOf" srcId="{279B1B38-CBB9-4628-886C-72CB943BB644}" destId="{ED49AE42-9692-4575-ACE5-2DB0BB72D192}" srcOrd="1" destOrd="0" presId="urn:microsoft.com/office/officeart/2005/8/layout/orgChart1"/>
    <dgm:cxn modelId="{F61A1446-7CE0-4AB5-B5AF-3D957CD4C1A5}" type="presParOf" srcId="{279B1B38-CBB9-4628-886C-72CB943BB644}" destId="{B4BE15C4-154F-43B5-B51B-E981784177CC}" srcOrd="2" destOrd="0" presId="urn:microsoft.com/office/officeart/2005/8/layout/orgChart1"/>
    <dgm:cxn modelId="{EDBC1F7D-EF54-40BB-B76D-C025AD943662}" type="presParOf" srcId="{BF387B30-E9DB-4AC3-BC5B-D04AC6A14C7F}" destId="{A677425F-F8C9-4A28-95C6-351A24664592}" srcOrd="2" destOrd="0" presId="urn:microsoft.com/office/officeart/2005/8/layout/orgChart1"/>
    <dgm:cxn modelId="{BBC2F55A-1F50-498E-8FEF-0CF5BAD1FB42}" type="presParOf" srcId="{A677425F-F8C9-4A28-95C6-351A24664592}" destId="{339365C9-B67E-46F3-8619-78BC57ADCBEE}" srcOrd="0" destOrd="0" presId="urn:microsoft.com/office/officeart/2005/8/layout/orgChart1"/>
    <dgm:cxn modelId="{A1660050-2BD3-4CC1-996B-71F3D0E27F8B}" type="presParOf" srcId="{339365C9-B67E-46F3-8619-78BC57ADCBEE}" destId="{A5014AFC-54F7-4239-9084-38085896907F}" srcOrd="0" destOrd="0" presId="urn:microsoft.com/office/officeart/2005/8/layout/orgChart1"/>
    <dgm:cxn modelId="{CFAF93FE-8AA3-4ABA-B748-58B92FB80201}" type="presParOf" srcId="{339365C9-B67E-46F3-8619-78BC57ADCBEE}" destId="{3F05452D-0A68-440B-BFFC-9A2933805D9F}" srcOrd="1" destOrd="0" presId="urn:microsoft.com/office/officeart/2005/8/layout/orgChart1"/>
    <dgm:cxn modelId="{1FEDE2AB-9FE7-4E1A-8612-6FB9C5225F0B}" type="presParOf" srcId="{A677425F-F8C9-4A28-95C6-351A24664592}" destId="{965392BA-D333-4F79-89B2-CD74971C67CF}" srcOrd="1" destOrd="0" presId="urn:microsoft.com/office/officeart/2005/8/layout/orgChart1"/>
    <dgm:cxn modelId="{F3752558-C202-4368-A4C7-766E7B1E71D2}" type="presParOf" srcId="{A677425F-F8C9-4A28-95C6-351A24664592}" destId="{106E5B91-F141-4916-9C9E-355763D608BA}" srcOrd="2" destOrd="0" presId="urn:microsoft.com/office/officeart/2005/8/layout/orgChart1"/>
    <dgm:cxn modelId="{76875CAD-099F-4683-92DF-3379DF23FF98}" type="presParOf" srcId="{BF387B30-E9DB-4AC3-BC5B-D04AC6A14C7F}" destId="{3C8E51E8-5367-46BB-B150-57FE0BF3F6B7}" srcOrd="3" destOrd="0" presId="urn:microsoft.com/office/officeart/2005/8/layout/orgChart1"/>
    <dgm:cxn modelId="{9584FDA5-DDCD-4FC2-AEA2-DC8B11446365}" type="presParOf" srcId="{3C8E51E8-5367-46BB-B150-57FE0BF3F6B7}" destId="{A5E64208-8C7F-467C-9141-D28448682297}" srcOrd="0" destOrd="0" presId="urn:microsoft.com/office/officeart/2005/8/layout/orgChart1"/>
    <dgm:cxn modelId="{D9C80112-646A-4A20-8D24-9A154307FE52}" type="presParOf" srcId="{A5E64208-8C7F-467C-9141-D28448682297}" destId="{91A0DDB7-26EC-4637-81B1-84E2A5D134E2}" srcOrd="0" destOrd="0" presId="urn:microsoft.com/office/officeart/2005/8/layout/orgChart1"/>
    <dgm:cxn modelId="{FB1DE7AB-08A2-43CD-87A0-46A46FEBE561}" type="presParOf" srcId="{A5E64208-8C7F-467C-9141-D28448682297}" destId="{1BF8CACC-EFB7-47A0-9D2D-0482966C775E}" srcOrd="1" destOrd="0" presId="urn:microsoft.com/office/officeart/2005/8/layout/orgChart1"/>
    <dgm:cxn modelId="{46B75EDC-78C1-42A2-866C-40F4064F8450}" type="presParOf" srcId="{3C8E51E8-5367-46BB-B150-57FE0BF3F6B7}" destId="{0638B06C-0FFA-45C8-A19B-0E39AA79F26F}" srcOrd="1" destOrd="0" presId="urn:microsoft.com/office/officeart/2005/8/layout/orgChart1"/>
    <dgm:cxn modelId="{97CE2A6A-142F-44FA-B2AD-50E38C1722B8}" type="presParOf" srcId="{3C8E51E8-5367-46BB-B150-57FE0BF3F6B7}" destId="{75083BAD-E244-4408-A132-EA9366A10A9B}" srcOrd="2" destOrd="0" presId="urn:microsoft.com/office/officeart/2005/8/layout/orgChar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ECD19FB2-3AAB-4D03-B13A-2960828C78E3}" type="datetimeFigureOut">
              <a:rPr lang="en-US" dirty="0"/>
              <a:t>7/27/2017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80C674-7DFC-42FE-B9CD-82963CDB1557}" type="datetimeFigureOut">
              <a:rPr lang="en-US" dirty="0"/>
              <a:t>7/27/2017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76456F-F47D-4F25-8053-2A695DA0CA7D}" type="datetimeFigureOut">
              <a:rPr lang="en-US" dirty="0"/>
              <a:t>7/27/2017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6C7379-69CC-4837-9905-BEBA22830C8A}" type="datetimeFigureOut">
              <a:rPr lang="en-US" dirty="0"/>
              <a:t>7/27/2017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smtClean="0"/>
              <a:t>Click to edit Master title style</a:t>
            </a:r>
            <a:endParaRPr lang="en-US" dirty="0"/>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9EB8B7E-8AEE-4F10-BFEE-C999AD004D36}" type="datetimeFigureOut">
              <a:rPr lang="en-US" dirty="0"/>
              <a:t>7/27/2017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8668F3F9-58BC-440B-B37B-805B9055EF92}" type="datetimeFigureOut">
              <a:rPr lang="en-US" dirty="0"/>
              <a:t>7/27/2017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0D5A53AF-48EA-489D-8260-9DCAB666386A}" type="datetimeFigureOut">
              <a:rPr lang="en-US" dirty="0"/>
              <a:t>7/27/2017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DED02AE-B9A4-47BD-AF8E-97E16144138B}" type="datetimeFigureOut">
              <a:rPr lang="en-US" dirty="0"/>
              <a:t>7/27/2017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F0FD78B-DB02-4362-BCDC-98A55456977C}" type="datetimeFigureOut">
              <a:rPr lang="en-US" dirty="0"/>
              <a:t>7/27/2017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9916976-5D93-46E4-A98A-FAD63E4D0EA8}" type="datetimeFigureOut">
              <a:rPr lang="en-US" dirty="0"/>
              <a:t>7/27/2017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F39F4F5-F4D2-4D2A-AB60-88D37ADCB869}" type="datetimeFigureOut">
              <a:rPr lang="en-US" dirty="0"/>
              <a:t>7/27/2017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23BC6CE-6D1E-47E5-8859-F31AC5380EB2}" type="datetimeFigureOut">
              <a:rPr lang="en-US" dirty="0"/>
              <a:t>7/27/2017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1B4E7C4-4DA4-404D-9965-B13F2DD7D8BF}" type="datetimeFigureOut">
              <a:rPr lang="en-US" dirty="0"/>
              <a:t>7/27/2017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76FB7AA-4A53-424F-AD41-70827B6504BA}" type="datetimeFigureOut">
              <a:rPr lang="en-US" dirty="0"/>
              <a:t>7/27/2017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884882-FB12-4BC8-9960-9AD8104D7FAE}" type="datetimeFigureOut">
              <a:rPr lang="en-US" dirty="0"/>
              <a:t>7/27/2017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D1BD23-6E54-4D9D-AD88-A2813C73CC25}" type="datetimeFigureOut">
              <a:rPr lang="en-US" dirty="0"/>
              <a:t>7/27/2017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471A834-4F3C-4AF9-9C74-05EC35A0F292}" type="datetimeFigureOut">
              <a:rPr lang="en-US" dirty="0"/>
              <a:t>7/27/2017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51CF1133-3259-4C45-BABA-5B62D9C6F78D}" type="datetimeFigureOut">
              <a:rPr lang="en-US" dirty="0"/>
              <a:t>7/27/2017</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Nickel and Dime Motors</a:t>
            </a:r>
            <a:endParaRPr lang="en-US"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5509215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61K @ No Gross!!!</a:t>
            </a:r>
            <a:endParaRPr lang="en-US" dirty="0"/>
          </a:p>
        </p:txBody>
      </p:sp>
      <p:sp>
        <p:nvSpPr>
          <p:cNvPr id="3" name="Content Placeholder 2"/>
          <p:cNvSpPr>
            <a:spLocks noGrp="1"/>
          </p:cNvSpPr>
          <p:nvPr>
            <p:ph idx="1"/>
          </p:nvPr>
        </p:nvSpPr>
        <p:spPr/>
        <p:txBody>
          <a:bodyPr/>
          <a:lstStyle/>
          <a:p>
            <a:r>
              <a:rPr lang="en-US" dirty="0" smtClean="0"/>
              <a:t>Sale of OBSO parts</a:t>
            </a:r>
          </a:p>
          <a:p>
            <a:r>
              <a:rPr lang="en-US" dirty="0" smtClean="0"/>
              <a:t>Discounts given on Internals</a:t>
            </a:r>
          </a:p>
          <a:p>
            <a:r>
              <a:rPr lang="en-US" dirty="0" smtClean="0"/>
              <a:t>Discounts given to the Body Shop</a:t>
            </a:r>
          </a:p>
          <a:p>
            <a:r>
              <a:rPr lang="en-US" dirty="0" smtClean="0"/>
              <a:t>Pricing Matrix Issues</a:t>
            </a:r>
          </a:p>
          <a:p>
            <a:r>
              <a:rPr lang="en-US" dirty="0" smtClean="0"/>
              <a:t>Accounting Issue</a:t>
            </a:r>
          </a:p>
          <a:p>
            <a:r>
              <a:rPr lang="en-US" dirty="0" smtClean="0"/>
              <a:t>Theft</a:t>
            </a:r>
            <a:endParaRPr lang="en-US" dirty="0"/>
          </a:p>
        </p:txBody>
      </p:sp>
    </p:spTree>
    <p:extLst>
      <p:ext uri="{BB962C8B-B14F-4D97-AF65-F5344CB8AC3E}">
        <p14:creationId xmlns:p14="http://schemas.microsoft.com/office/powerpoint/2010/main" val="14942078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Action Plan</a:t>
            </a:r>
            <a:endParaRPr lang="en-US" dirty="0"/>
          </a:p>
        </p:txBody>
      </p:sp>
      <p:sp>
        <p:nvSpPr>
          <p:cNvPr id="3" name="Content Placeholder 2"/>
          <p:cNvSpPr>
            <a:spLocks noGrp="1"/>
          </p:cNvSpPr>
          <p:nvPr>
            <p:ph idx="1"/>
          </p:nvPr>
        </p:nvSpPr>
        <p:spPr/>
        <p:txBody>
          <a:bodyPr>
            <a:normAutofit fontScale="62500" lnSpcReduction="20000"/>
          </a:bodyPr>
          <a:lstStyle/>
          <a:p>
            <a:pPr marL="0" indent="0">
              <a:buNone/>
            </a:pPr>
            <a:r>
              <a:rPr lang="en-US" dirty="0" smtClean="0"/>
              <a:t>Goal:   To Increase the overall Gross Retention % of the Parts    Department</a:t>
            </a:r>
          </a:p>
          <a:p>
            <a:pPr marL="0" indent="0">
              <a:buNone/>
            </a:pPr>
            <a:r>
              <a:rPr lang="en-US" dirty="0" smtClean="0"/>
              <a:t>	Areas of Focus-  </a:t>
            </a:r>
          </a:p>
          <a:p>
            <a:pPr marL="514350" indent="-514350">
              <a:buFont typeface="+mj-lt"/>
              <a:buAutoNum type="arabicPeriod"/>
            </a:pPr>
            <a:r>
              <a:rPr lang="en-US" dirty="0" smtClean="0"/>
              <a:t>Pricing Matrix-   Adjust all markup factors to NADA Guide(41%-</a:t>
            </a:r>
            <a:r>
              <a:rPr lang="en-US" dirty="0" err="1" smtClean="0"/>
              <a:t>CP,Int,War</a:t>
            </a:r>
            <a:r>
              <a:rPr lang="en-US" dirty="0" smtClean="0"/>
              <a:t>    35%-BS)     Wholesale is the only area that is performing correctly</a:t>
            </a:r>
          </a:p>
          <a:p>
            <a:pPr marL="514350" indent="-514350">
              <a:buFont typeface="+mj-lt"/>
              <a:buAutoNum type="arabicPeriod"/>
            </a:pPr>
            <a:r>
              <a:rPr lang="en-US" dirty="0" smtClean="0"/>
              <a:t>Process installation for OBSO Parts</a:t>
            </a:r>
          </a:p>
          <a:p>
            <a:pPr marL="514350" indent="-514350">
              <a:buFont typeface="+mj-lt"/>
              <a:buAutoNum type="arabicPeriod"/>
            </a:pPr>
            <a:r>
              <a:rPr lang="en-US" dirty="0" smtClean="0"/>
              <a:t>Inventory Mix-   Make sure all Demands are being recorded properly, Check the criteria for proper phase in and out of parts.   Enforce lost sale process are being used and limit the emergency purchases.</a:t>
            </a:r>
          </a:p>
          <a:p>
            <a:pPr marL="514350" indent="-514350">
              <a:buFont typeface="+mj-lt"/>
              <a:buAutoNum type="arabicPeriod"/>
            </a:pPr>
            <a:r>
              <a:rPr lang="en-US" dirty="0" smtClean="0"/>
              <a:t>Staff-   Reduction of staff by one employee and increase of training and accountability to Process</a:t>
            </a:r>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	</a:t>
            </a:r>
            <a:endParaRPr lang="en-US" dirty="0"/>
          </a:p>
        </p:txBody>
      </p:sp>
    </p:spTree>
    <p:extLst>
      <p:ext uri="{BB962C8B-B14F-4D97-AF65-F5344CB8AC3E}">
        <p14:creationId xmlns:p14="http://schemas.microsoft.com/office/powerpoint/2010/main" val="23033197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1104"/>
            <a:ext cx="10515600" cy="1325563"/>
          </a:xfrm>
        </p:spPr>
        <p:txBody>
          <a:bodyPr/>
          <a:lstStyle/>
          <a:p>
            <a:r>
              <a:rPr lang="en-US" dirty="0" smtClean="0"/>
              <a:t>OBSO</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45944432"/>
              </p:ext>
            </p:extLst>
          </p:nvPr>
        </p:nvGraphicFramePr>
        <p:xfrm>
          <a:off x="128239" y="992456"/>
          <a:ext cx="8090558" cy="3070990"/>
        </p:xfrm>
        <a:graphic>
          <a:graphicData uri="http://schemas.openxmlformats.org/drawingml/2006/table">
            <a:tbl>
              <a:tblPr/>
              <a:tblGrid>
                <a:gridCol w="802760"/>
                <a:gridCol w="802760"/>
                <a:gridCol w="834240"/>
                <a:gridCol w="960163"/>
                <a:gridCol w="802760"/>
                <a:gridCol w="1038865"/>
                <a:gridCol w="960163"/>
                <a:gridCol w="802760"/>
                <a:gridCol w="1086087"/>
              </a:tblGrid>
              <a:tr h="247944">
                <a:tc>
                  <a:txBody>
                    <a:bodyPr/>
                    <a:lstStyle/>
                    <a:p>
                      <a:pPr algn="l" fontAlgn="b"/>
                      <a:r>
                        <a:rPr lang="en-US" sz="1000" b="1" i="0" u="none" strike="noStrike" dirty="0">
                          <a:solidFill>
                            <a:srgbClr val="FFFFFF"/>
                          </a:solidFill>
                          <a:effectLst/>
                          <a:latin typeface="Arial" panose="020B0604020202020204" pitchFamily="34" charset="0"/>
                        </a:rPr>
                        <a:t> </a:t>
                      </a:r>
                    </a:p>
                  </a:txBody>
                  <a:tcPr marL="0" marR="0" marT="0" marB="0" anchor="b">
                    <a:lnL>
                      <a:noFill/>
                    </a:lnL>
                    <a:lnR>
                      <a:noFill/>
                    </a:lnR>
                    <a:lnT>
                      <a:noFill/>
                    </a:lnT>
                    <a:lnB>
                      <a:noFill/>
                    </a:lnB>
                    <a:solidFill>
                      <a:srgbClr val="000000"/>
                    </a:solidFill>
                  </a:tcPr>
                </a:tc>
                <a:tc>
                  <a:txBody>
                    <a:bodyPr/>
                    <a:lstStyle/>
                    <a:p>
                      <a:pPr algn="l" fontAlgn="b"/>
                      <a:r>
                        <a:rPr lang="en-US" sz="1000" b="1" i="0" u="none" strike="noStrike">
                          <a:solidFill>
                            <a:srgbClr val="FFFFFF"/>
                          </a:solidFill>
                          <a:effectLst/>
                          <a:latin typeface="Arial" panose="020B0604020202020204" pitchFamily="34" charset="0"/>
                        </a:rPr>
                        <a:t> </a:t>
                      </a:r>
                    </a:p>
                  </a:txBody>
                  <a:tcPr marL="0" marR="0" marT="0" marB="0" anchor="b">
                    <a:lnL>
                      <a:noFill/>
                    </a:lnL>
                    <a:lnR>
                      <a:noFill/>
                    </a:lnR>
                    <a:lnT>
                      <a:noFill/>
                    </a:lnT>
                    <a:lnB>
                      <a:noFill/>
                    </a:lnB>
                    <a:solidFill>
                      <a:srgbClr val="000000"/>
                    </a:solidFill>
                  </a:tcPr>
                </a:tc>
                <a:tc>
                  <a:txBody>
                    <a:bodyPr/>
                    <a:lstStyle/>
                    <a:p>
                      <a:pPr algn="l" fontAlgn="b"/>
                      <a:r>
                        <a:rPr lang="en-US" sz="1000" b="1" i="0" u="none" strike="noStrike">
                          <a:solidFill>
                            <a:srgbClr val="FFFFFF"/>
                          </a:solidFill>
                          <a:effectLst/>
                          <a:latin typeface="Arial" panose="020B0604020202020204" pitchFamily="34" charset="0"/>
                        </a:rPr>
                        <a:t> </a:t>
                      </a:r>
                    </a:p>
                  </a:txBody>
                  <a:tcPr marL="0" marR="0" marT="0" marB="0" anchor="b">
                    <a:lnL>
                      <a:noFill/>
                    </a:lnL>
                    <a:lnR>
                      <a:noFill/>
                    </a:lnR>
                    <a:lnT>
                      <a:noFill/>
                    </a:lnT>
                    <a:lnB>
                      <a:noFill/>
                    </a:lnB>
                    <a:solidFill>
                      <a:srgbClr val="000000"/>
                    </a:solidFill>
                  </a:tcPr>
                </a:tc>
                <a:tc>
                  <a:txBody>
                    <a:bodyPr/>
                    <a:lstStyle/>
                    <a:p>
                      <a:pPr algn="l" fontAlgn="b"/>
                      <a:r>
                        <a:rPr lang="en-US" sz="1000" b="1" i="0" u="none" strike="noStrike">
                          <a:solidFill>
                            <a:srgbClr val="FFFFFF"/>
                          </a:solidFill>
                          <a:effectLst/>
                          <a:latin typeface="Arial" panose="020B0604020202020204" pitchFamily="34" charset="0"/>
                        </a:rPr>
                        <a:t> </a:t>
                      </a:r>
                    </a:p>
                  </a:txBody>
                  <a:tcPr marL="0" marR="0" marT="0" marB="0" anchor="b">
                    <a:lnL>
                      <a:noFill/>
                    </a:lnL>
                    <a:lnR>
                      <a:noFill/>
                    </a:lnR>
                    <a:lnT>
                      <a:noFill/>
                    </a:lnT>
                    <a:lnB>
                      <a:noFill/>
                    </a:lnB>
                    <a:solidFill>
                      <a:srgbClr val="000000"/>
                    </a:solidFill>
                  </a:tcPr>
                </a:tc>
                <a:tc>
                  <a:txBody>
                    <a:bodyPr/>
                    <a:lstStyle/>
                    <a:p>
                      <a:pPr algn="l" fontAlgn="b"/>
                      <a:r>
                        <a:rPr lang="en-US" sz="1000" b="1" i="0" u="none" strike="noStrike">
                          <a:solidFill>
                            <a:srgbClr val="FFFFFF"/>
                          </a:solidFill>
                          <a:effectLst/>
                          <a:latin typeface="Arial" panose="020B0604020202020204" pitchFamily="34" charset="0"/>
                        </a:rPr>
                        <a:t> </a:t>
                      </a:r>
                    </a:p>
                  </a:txBody>
                  <a:tcPr marL="0" marR="0" marT="0" marB="0" anchor="b">
                    <a:lnL>
                      <a:noFill/>
                    </a:lnL>
                    <a:lnR>
                      <a:noFill/>
                    </a:lnR>
                    <a:lnT>
                      <a:noFill/>
                    </a:lnT>
                    <a:lnB>
                      <a:noFill/>
                    </a:lnB>
                    <a:solidFill>
                      <a:srgbClr val="000000"/>
                    </a:solidFill>
                  </a:tcPr>
                </a:tc>
                <a:tc>
                  <a:txBody>
                    <a:bodyPr/>
                    <a:lstStyle/>
                    <a:p>
                      <a:pPr algn="l" fontAlgn="b"/>
                      <a:r>
                        <a:rPr lang="en-US" sz="1000" b="1" i="0" u="none" strike="noStrike">
                          <a:solidFill>
                            <a:srgbClr val="FFFFFF"/>
                          </a:solidFill>
                          <a:effectLst/>
                          <a:latin typeface="Arial" panose="020B0604020202020204" pitchFamily="34" charset="0"/>
                        </a:rPr>
                        <a:t> </a:t>
                      </a:r>
                    </a:p>
                  </a:txBody>
                  <a:tcPr marL="0" marR="0" marT="0" marB="0" anchor="b">
                    <a:lnL>
                      <a:noFill/>
                    </a:lnL>
                    <a:lnR>
                      <a:noFill/>
                    </a:lnR>
                    <a:lnT>
                      <a:noFill/>
                    </a:lnT>
                    <a:lnB>
                      <a:noFill/>
                    </a:lnB>
                    <a:solidFill>
                      <a:srgbClr val="000000"/>
                    </a:solidFill>
                  </a:tcPr>
                </a:tc>
                <a:tc>
                  <a:txBody>
                    <a:bodyPr/>
                    <a:lstStyle/>
                    <a:p>
                      <a:pPr algn="l" fontAlgn="b"/>
                      <a:r>
                        <a:rPr lang="en-US" sz="1000" b="1" i="0" u="none" strike="noStrike">
                          <a:solidFill>
                            <a:srgbClr val="FFFFFF"/>
                          </a:solidFill>
                          <a:effectLst/>
                          <a:latin typeface="Arial" panose="020B0604020202020204" pitchFamily="34" charset="0"/>
                        </a:rPr>
                        <a:t> </a:t>
                      </a:r>
                    </a:p>
                  </a:txBody>
                  <a:tcPr marL="0" marR="0" marT="0" marB="0" anchor="b">
                    <a:lnL>
                      <a:noFill/>
                    </a:lnL>
                    <a:lnR>
                      <a:noFill/>
                    </a:lnR>
                    <a:lnT>
                      <a:noFill/>
                    </a:lnT>
                    <a:lnB>
                      <a:noFill/>
                    </a:lnB>
                    <a:solidFill>
                      <a:srgbClr val="000000"/>
                    </a:solidFill>
                  </a:tcPr>
                </a:tc>
                <a:tc>
                  <a:txBody>
                    <a:bodyPr/>
                    <a:lstStyle/>
                    <a:p>
                      <a:pPr algn="l" fontAlgn="b"/>
                      <a:r>
                        <a:rPr lang="en-US" sz="1000" b="1" i="0" u="none" strike="noStrike">
                          <a:solidFill>
                            <a:srgbClr val="FFFFFF"/>
                          </a:solidFill>
                          <a:effectLst/>
                          <a:latin typeface="Arial" panose="020B0604020202020204" pitchFamily="34" charset="0"/>
                        </a:rPr>
                        <a:t> </a:t>
                      </a:r>
                    </a:p>
                  </a:txBody>
                  <a:tcPr marL="0" marR="0" marT="0" marB="0" anchor="b">
                    <a:lnL>
                      <a:noFill/>
                    </a:lnL>
                    <a:lnR>
                      <a:noFill/>
                    </a:lnR>
                    <a:lnT>
                      <a:noFill/>
                    </a:lnT>
                    <a:lnB>
                      <a:noFill/>
                    </a:lnB>
                    <a:solidFill>
                      <a:srgbClr val="000000"/>
                    </a:solidFill>
                  </a:tcPr>
                </a:tc>
                <a:tc>
                  <a:txBody>
                    <a:bodyPr/>
                    <a:lstStyle/>
                    <a:p>
                      <a:pPr algn="l" fontAlgn="b"/>
                      <a:r>
                        <a:rPr lang="en-US" sz="1000" b="1" i="0" u="none" strike="noStrike">
                          <a:solidFill>
                            <a:srgbClr val="FFFFFF"/>
                          </a:solidFill>
                          <a:effectLst/>
                          <a:latin typeface="Arial" panose="020B0604020202020204" pitchFamily="34" charset="0"/>
                        </a:rPr>
                        <a:t> </a:t>
                      </a:r>
                    </a:p>
                  </a:txBody>
                  <a:tcPr marL="0" marR="0" marT="0" marB="0" anchor="b">
                    <a:lnL>
                      <a:noFill/>
                    </a:lnL>
                    <a:lnR>
                      <a:noFill/>
                    </a:lnR>
                    <a:lnT>
                      <a:noFill/>
                    </a:lnT>
                    <a:lnB>
                      <a:noFill/>
                    </a:lnB>
                    <a:solidFill>
                      <a:srgbClr val="000000"/>
                    </a:solidFill>
                  </a:tcPr>
                </a:tc>
              </a:tr>
              <a:tr h="247944">
                <a:tc>
                  <a:txBody>
                    <a:bodyPr/>
                    <a:lstStyle/>
                    <a:p>
                      <a:pPr algn="l" fontAlgn="b"/>
                      <a:r>
                        <a:rPr lang="en-US" sz="1000" b="1" i="0" u="none" strike="noStrike">
                          <a:solidFill>
                            <a:srgbClr val="FFFFFF"/>
                          </a:solidFill>
                          <a:effectLst/>
                          <a:latin typeface="Arial" panose="020B0604020202020204" pitchFamily="34" charset="0"/>
                        </a:rPr>
                        <a:t> </a:t>
                      </a:r>
                    </a:p>
                  </a:txBody>
                  <a:tcPr marL="0" marR="0" marT="0" marB="0" anchor="b">
                    <a:lnL>
                      <a:noFill/>
                    </a:lnL>
                    <a:lnR>
                      <a:noFill/>
                    </a:lnR>
                    <a:lnT>
                      <a:noFill/>
                    </a:lnT>
                    <a:lnB>
                      <a:noFill/>
                    </a:lnB>
                    <a:solidFill>
                      <a:srgbClr val="000000"/>
                    </a:solidFill>
                  </a:tcPr>
                </a:tc>
                <a:tc>
                  <a:txBody>
                    <a:bodyPr/>
                    <a:lstStyle/>
                    <a:p>
                      <a:pPr algn="l" fontAlgn="b"/>
                      <a:r>
                        <a:rPr lang="en-US" sz="1000" b="1" i="0" u="none" strike="noStrike">
                          <a:solidFill>
                            <a:srgbClr val="FFFFFF"/>
                          </a:solidFill>
                          <a:effectLst/>
                          <a:latin typeface="Arial" panose="020B0604020202020204" pitchFamily="34" charset="0"/>
                        </a:rPr>
                        <a:t> </a:t>
                      </a:r>
                    </a:p>
                  </a:txBody>
                  <a:tcPr marL="0" marR="0" marT="0" marB="0" anchor="b">
                    <a:lnL>
                      <a:noFill/>
                    </a:lnL>
                    <a:lnR>
                      <a:noFill/>
                    </a:lnR>
                    <a:lnT>
                      <a:noFill/>
                    </a:lnT>
                    <a:lnB>
                      <a:noFill/>
                    </a:lnB>
                    <a:solidFill>
                      <a:srgbClr val="000000"/>
                    </a:solidFill>
                  </a:tcPr>
                </a:tc>
                <a:tc>
                  <a:txBody>
                    <a:bodyPr/>
                    <a:lstStyle/>
                    <a:p>
                      <a:pPr algn="l" fontAlgn="b"/>
                      <a:r>
                        <a:rPr lang="en-US" sz="1000" b="1" i="0" u="none" strike="noStrike">
                          <a:solidFill>
                            <a:srgbClr val="FFFFFF"/>
                          </a:solidFill>
                          <a:effectLst/>
                          <a:latin typeface="Arial" panose="020B0604020202020204" pitchFamily="34" charset="0"/>
                        </a:rPr>
                        <a:t> </a:t>
                      </a:r>
                    </a:p>
                  </a:txBody>
                  <a:tcPr marL="0" marR="0" marT="0" marB="0" anchor="b">
                    <a:lnL>
                      <a:noFill/>
                    </a:lnL>
                    <a:lnR>
                      <a:noFill/>
                    </a:lnR>
                    <a:lnT>
                      <a:noFill/>
                    </a:lnT>
                    <a:lnB>
                      <a:noFill/>
                    </a:lnB>
                    <a:solidFill>
                      <a:srgbClr val="000000"/>
                    </a:solidFill>
                  </a:tcPr>
                </a:tc>
                <a:tc>
                  <a:txBody>
                    <a:bodyPr/>
                    <a:lstStyle/>
                    <a:p>
                      <a:pPr algn="l" fontAlgn="b"/>
                      <a:r>
                        <a:rPr lang="en-US" sz="1000" b="1" i="0" u="none" strike="noStrike">
                          <a:solidFill>
                            <a:srgbClr val="FFFFFF"/>
                          </a:solidFill>
                          <a:effectLst/>
                          <a:latin typeface="Arial" panose="020B0604020202020204" pitchFamily="34" charset="0"/>
                        </a:rPr>
                        <a:t> </a:t>
                      </a:r>
                    </a:p>
                  </a:txBody>
                  <a:tcPr marL="0" marR="0" marT="0" marB="0" anchor="b">
                    <a:lnL>
                      <a:noFill/>
                    </a:lnL>
                    <a:lnR>
                      <a:noFill/>
                    </a:lnR>
                    <a:lnT>
                      <a:noFill/>
                    </a:lnT>
                    <a:lnB>
                      <a:noFill/>
                    </a:lnB>
                    <a:solidFill>
                      <a:srgbClr val="000000"/>
                    </a:solidFill>
                  </a:tcPr>
                </a:tc>
                <a:tc>
                  <a:txBody>
                    <a:bodyPr/>
                    <a:lstStyle/>
                    <a:p>
                      <a:pPr algn="l" fontAlgn="b"/>
                      <a:r>
                        <a:rPr lang="en-US" sz="1000" b="1" i="0" u="none" strike="noStrike">
                          <a:solidFill>
                            <a:srgbClr val="FFFFFF"/>
                          </a:solidFill>
                          <a:effectLst/>
                          <a:latin typeface="Arial" panose="020B0604020202020204" pitchFamily="34" charset="0"/>
                        </a:rPr>
                        <a:t> </a:t>
                      </a:r>
                    </a:p>
                  </a:txBody>
                  <a:tcPr marL="0" marR="0" marT="0" marB="0" anchor="b">
                    <a:lnL>
                      <a:noFill/>
                    </a:lnL>
                    <a:lnR>
                      <a:noFill/>
                    </a:lnR>
                    <a:lnT>
                      <a:noFill/>
                    </a:lnT>
                    <a:lnB>
                      <a:noFill/>
                    </a:lnB>
                    <a:solidFill>
                      <a:srgbClr val="000000"/>
                    </a:solidFill>
                  </a:tcPr>
                </a:tc>
                <a:tc>
                  <a:txBody>
                    <a:bodyPr/>
                    <a:lstStyle/>
                    <a:p>
                      <a:pPr algn="l" fontAlgn="b"/>
                      <a:r>
                        <a:rPr lang="en-US" sz="1000" b="1" i="0" u="none" strike="noStrike">
                          <a:solidFill>
                            <a:srgbClr val="FFFFFF"/>
                          </a:solidFill>
                          <a:effectLst/>
                          <a:latin typeface="Arial" panose="020B0604020202020204" pitchFamily="34" charset="0"/>
                        </a:rPr>
                        <a:t> </a:t>
                      </a:r>
                    </a:p>
                  </a:txBody>
                  <a:tcPr marL="0" marR="0" marT="0" marB="0" anchor="b">
                    <a:lnL>
                      <a:noFill/>
                    </a:lnL>
                    <a:lnR>
                      <a:noFill/>
                    </a:lnR>
                    <a:lnT>
                      <a:noFill/>
                    </a:lnT>
                    <a:lnB>
                      <a:noFill/>
                    </a:lnB>
                    <a:solidFill>
                      <a:srgbClr val="000000"/>
                    </a:solidFill>
                  </a:tcPr>
                </a:tc>
                <a:tc>
                  <a:txBody>
                    <a:bodyPr/>
                    <a:lstStyle/>
                    <a:p>
                      <a:pPr algn="l" fontAlgn="b"/>
                      <a:r>
                        <a:rPr lang="en-US" sz="1000" b="1" i="0" u="none" strike="noStrike">
                          <a:solidFill>
                            <a:srgbClr val="FFFFFF"/>
                          </a:solidFill>
                          <a:effectLst/>
                          <a:latin typeface="Arial" panose="020B0604020202020204" pitchFamily="34" charset="0"/>
                        </a:rPr>
                        <a:t> </a:t>
                      </a:r>
                    </a:p>
                  </a:txBody>
                  <a:tcPr marL="0" marR="0" marT="0" marB="0" anchor="b">
                    <a:lnL>
                      <a:noFill/>
                    </a:lnL>
                    <a:lnR>
                      <a:noFill/>
                    </a:lnR>
                    <a:lnT>
                      <a:noFill/>
                    </a:lnT>
                    <a:lnB>
                      <a:noFill/>
                    </a:lnB>
                    <a:solidFill>
                      <a:srgbClr val="000000"/>
                    </a:solidFill>
                  </a:tcPr>
                </a:tc>
                <a:tc>
                  <a:txBody>
                    <a:bodyPr/>
                    <a:lstStyle/>
                    <a:p>
                      <a:pPr algn="l" fontAlgn="b"/>
                      <a:r>
                        <a:rPr lang="en-US" sz="1000" b="1" i="0" u="none" strike="noStrike">
                          <a:solidFill>
                            <a:srgbClr val="FFFFFF"/>
                          </a:solidFill>
                          <a:effectLst/>
                          <a:latin typeface="Arial" panose="020B0604020202020204" pitchFamily="34" charset="0"/>
                        </a:rPr>
                        <a:t> </a:t>
                      </a:r>
                    </a:p>
                  </a:txBody>
                  <a:tcPr marL="0" marR="0" marT="0" marB="0" anchor="b">
                    <a:lnL>
                      <a:noFill/>
                    </a:lnL>
                    <a:lnR>
                      <a:noFill/>
                    </a:lnR>
                    <a:lnT>
                      <a:noFill/>
                    </a:lnT>
                    <a:lnB>
                      <a:noFill/>
                    </a:lnB>
                    <a:solidFill>
                      <a:srgbClr val="000000"/>
                    </a:solidFill>
                  </a:tcPr>
                </a:tc>
                <a:tc>
                  <a:txBody>
                    <a:bodyPr/>
                    <a:lstStyle/>
                    <a:p>
                      <a:pPr algn="l" fontAlgn="b"/>
                      <a:r>
                        <a:rPr lang="en-US" sz="1000" b="1" i="0" u="none" strike="noStrike">
                          <a:solidFill>
                            <a:srgbClr val="FFFFFF"/>
                          </a:solidFill>
                          <a:effectLst/>
                          <a:latin typeface="Arial" panose="020B0604020202020204" pitchFamily="34" charset="0"/>
                        </a:rPr>
                        <a:t> </a:t>
                      </a:r>
                    </a:p>
                  </a:txBody>
                  <a:tcPr marL="0" marR="0" marT="0" marB="0" anchor="b">
                    <a:lnL>
                      <a:noFill/>
                    </a:lnL>
                    <a:lnR>
                      <a:noFill/>
                    </a:lnR>
                    <a:lnT>
                      <a:noFill/>
                    </a:lnT>
                    <a:lnB>
                      <a:noFill/>
                    </a:lnB>
                    <a:solidFill>
                      <a:srgbClr val="000000"/>
                    </a:solidFill>
                  </a:tcPr>
                </a:tc>
              </a:tr>
              <a:tr h="253801">
                <a:tc>
                  <a:txBody>
                    <a:bodyPr/>
                    <a:lstStyle/>
                    <a:p>
                      <a:pPr algn="l" fontAlgn="b"/>
                      <a:r>
                        <a:rPr lang="en-US" sz="1000" b="1" i="0" u="none" strike="noStrike">
                          <a:solidFill>
                            <a:srgbClr val="FFFFFF"/>
                          </a:solidFill>
                          <a:effectLst/>
                          <a:latin typeface="Arial" panose="020B0604020202020204" pitchFamily="34" charset="0"/>
                        </a:rPr>
                        <a:t> </a:t>
                      </a:r>
                    </a:p>
                  </a:txBody>
                  <a:tcPr marL="0" marR="0" marT="0" marB="0" anchor="b">
                    <a:lnL>
                      <a:noFill/>
                    </a:lnL>
                    <a:lnR>
                      <a:noFill/>
                    </a:lnR>
                    <a:lnT>
                      <a:noFill/>
                    </a:lnT>
                    <a:lnB>
                      <a:noFill/>
                    </a:lnB>
                    <a:solidFill>
                      <a:srgbClr val="000000"/>
                    </a:solidFill>
                  </a:tcPr>
                </a:tc>
                <a:tc>
                  <a:txBody>
                    <a:bodyPr/>
                    <a:lstStyle/>
                    <a:p>
                      <a:pPr algn="l" fontAlgn="b"/>
                      <a:r>
                        <a:rPr lang="en-US" sz="1000" b="1" i="0" u="none" strike="noStrike" dirty="0">
                          <a:solidFill>
                            <a:srgbClr val="00B0F0"/>
                          </a:solidFill>
                          <a:effectLst/>
                          <a:latin typeface="Arial" panose="020B0604020202020204" pitchFamily="34" charset="0"/>
                        </a:rPr>
                        <a:t>Activity</a:t>
                      </a:r>
                    </a:p>
                  </a:txBody>
                  <a:tcPr marL="0" marR="0" marT="0" marB="0" anchor="b">
                    <a:lnL>
                      <a:noFill/>
                    </a:lnL>
                    <a:lnR>
                      <a:noFill/>
                    </a:lnR>
                    <a:lnT>
                      <a:noFill/>
                    </a:lnT>
                    <a:lnB>
                      <a:noFill/>
                    </a:lnB>
                    <a:solidFill>
                      <a:srgbClr val="000000"/>
                    </a:solidFill>
                  </a:tcPr>
                </a:tc>
                <a:tc>
                  <a:txBody>
                    <a:bodyPr/>
                    <a:lstStyle/>
                    <a:p>
                      <a:pPr algn="l" fontAlgn="b"/>
                      <a:r>
                        <a:rPr lang="en-US" sz="1000" b="1" i="0" u="none" strike="noStrike">
                          <a:solidFill>
                            <a:srgbClr val="00B0F0"/>
                          </a:solidFill>
                          <a:effectLst/>
                          <a:latin typeface="Arial" panose="020B0604020202020204" pitchFamily="34" charset="0"/>
                        </a:rPr>
                        <a:t> </a:t>
                      </a:r>
                    </a:p>
                  </a:txBody>
                  <a:tcPr marL="0" marR="0" marT="0" marB="0" anchor="b">
                    <a:lnL>
                      <a:noFill/>
                    </a:lnL>
                    <a:lnR>
                      <a:noFill/>
                    </a:lnR>
                    <a:lnT>
                      <a:noFill/>
                    </a:lnT>
                    <a:lnB>
                      <a:noFill/>
                    </a:lnB>
                    <a:solidFill>
                      <a:srgbClr val="000000"/>
                    </a:solidFill>
                  </a:tcPr>
                </a:tc>
                <a:tc>
                  <a:txBody>
                    <a:bodyPr/>
                    <a:lstStyle/>
                    <a:p>
                      <a:pPr algn="l" fontAlgn="b"/>
                      <a:r>
                        <a:rPr lang="en-US" sz="1000" b="1" i="0" u="none" strike="noStrike">
                          <a:solidFill>
                            <a:srgbClr val="00B0F0"/>
                          </a:solidFill>
                          <a:effectLst/>
                          <a:latin typeface="Arial" panose="020B0604020202020204" pitchFamily="34" charset="0"/>
                        </a:rPr>
                        <a:t>Value $</a:t>
                      </a:r>
                    </a:p>
                  </a:txBody>
                  <a:tcPr marL="0" marR="0" marT="0" marB="0" anchor="b">
                    <a:lnL>
                      <a:noFill/>
                    </a:lnL>
                    <a:lnR>
                      <a:noFill/>
                    </a:lnR>
                    <a:lnT>
                      <a:noFill/>
                    </a:lnT>
                    <a:lnB>
                      <a:noFill/>
                    </a:lnB>
                    <a:solidFill>
                      <a:srgbClr val="000000"/>
                    </a:solidFill>
                  </a:tcPr>
                </a:tc>
                <a:tc>
                  <a:txBody>
                    <a:bodyPr/>
                    <a:lstStyle/>
                    <a:p>
                      <a:pPr algn="ctr" fontAlgn="b"/>
                      <a:r>
                        <a:rPr lang="en-US" sz="1000" b="1" i="0" u="none" strike="noStrike">
                          <a:solidFill>
                            <a:srgbClr val="00B0F0"/>
                          </a:solidFill>
                          <a:effectLst/>
                          <a:latin typeface="Arial" panose="020B0604020202020204" pitchFamily="34" charset="0"/>
                        </a:rPr>
                        <a:t>%</a:t>
                      </a:r>
                    </a:p>
                  </a:txBody>
                  <a:tcPr marL="0" marR="0" marT="0" marB="0" anchor="b">
                    <a:lnL>
                      <a:noFill/>
                    </a:lnL>
                    <a:lnR>
                      <a:noFill/>
                    </a:lnR>
                    <a:lnT>
                      <a:noFill/>
                    </a:lnT>
                    <a:lnB>
                      <a:noFill/>
                    </a:lnB>
                    <a:solidFill>
                      <a:srgbClr val="000000"/>
                    </a:solidFill>
                  </a:tcPr>
                </a:tc>
                <a:tc>
                  <a:txBody>
                    <a:bodyPr/>
                    <a:lstStyle/>
                    <a:p>
                      <a:pPr algn="l" fontAlgn="b"/>
                      <a:r>
                        <a:rPr lang="en-US" sz="1000" b="1" i="0" u="none" strike="noStrike">
                          <a:solidFill>
                            <a:srgbClr val="00B0F0"/>
                          </a:solidFill>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000000"/>
                    </a:solidFill>
                  </a:tcPr>
                </a:tc>
                <a:tc gridSpan="2">
                  <a:txBody>
                    <a:bodyPr/>
                    <a:lstStyle/>
                    <a:p>
                      <a:pPr algn="l" fontAlgn="b"/>
                      <a:r>
                        <a:rPr lang="en-US" sz="1000" b="1" i="0" u="none" strike="noStrike">
                          <a:solidFill>
                            <a:srgbClr val="00B0F0"/>
                          </a:solidFill>
                          <a:effectLst/>
                          <a:latin typeface="Arial" panose="020B0604020202020204" pitchFamily="34" charset="0"/>
                        </a:rPr>
                        <a:t>Notes &amp; Guides</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000000"/>
                    </a:solidFill>
                  </a:tcPr>
                </a:tc>
                <a:tc hMerge="1">
                  <a:txBody>
                    <a:bodyPr/>
                    <a:lstStyle/>
                    <a:p>
                      <a:endParaRPr lang="en-US"/>
                    </a:p>
                  </a:txBody>
                  <a:tcPr/>
                </a:tc>
                <a:tc>
                  <a:txBody>
                    <a:bodyPr/>
                    <a:lstStyle/>
                    <a:p>
                      <a:pPr algn="l" fontAlgn="b"/>
                      <a:r>
                        <a:rPr lang="en-US" sz="1000" b="1" i="0" u="none" strike="noStrike">
                          <a:solidFill>
                            <a:srgbClr val="00B0F0"/>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000000"/>
                    </a:solidFill>
                  </a:tcPr>
                </a:tc>
              </a:tr>
              <a:tr h="409986">
                <a:tc gridSpan="2">
                  <a:txBody>
                    <a:bodyPr/>
                    <a:lstStyle/>
                    <a:p>
                      <a:pPr algn="l" fontAlgn="b"/>
                      <a:r>
                        <a:rPr lang="en-US" sz="1000" b="1" i="0" u="none" strike="noStrike" dirty="0">
                          <a:solidFill>
                            <a:srgbClr val="00B0F0"/>
                          </a:solidFill>
                          <a:effectLst/>
                          <a:latin typeface="Arial" panose="020B0604020202020204" pitchFamily="34" charset="0"/>
                        </a:rPr>
                        <a:t>0-3 Months</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CCFFCC"/>
                    </a:solidFill>
                  </a:tcPr>
                </a:tc>
                <a:tc hMerge="1">
                  <a:txBody>
                    <a:bodyPr/>
                    <a:lstStyle/>
                    <a:p>
                      <a:endParaRPr lang="en-US"/>
                    </a:p>
                  </a:txBody>
                  <a:tcPr/>
                </a:tc>
                <a:tc>
                  <a:txBody>
                    <a:bodyPr/>
                    <a:lstStyle/>
                    <a:p>
                      <a:pPr algn="l" fontAlgn="b"/>
                      <a:r>
                        <a:rPr lang="en-US" sz="1000" b="1" i="0" u="none" strike="noStrike" dirty="0">
                          <a:solidFill>
                            <a:srgbClr val="00B0F0"/>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r" fontAlgn="b"/>
                      <a:r>
                        <a:rPr lang="en-US" sz="1000" b="1" i="0" u="none" strike="noStrike">
                          <a:solidFill>
                            <a:srgbClr val="00B0F0"/>
                          </a:solidFill>
                          <a:effectLst/>
                          <a:latin typeface="Arial" panose="020B0604020202020204" pitchFamily="34" charset="0"/>
                        </a:rPr>
                        <a:t>238,281</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B0F0"/>
                          </a:solidFill>
                          <a:effectLst/>
                          <a:latin typeface="Arial" panose="020B0604020202020204" pitchFamily="34" charset="0"/>
                        </a:rPr>
                        <a:t>41%</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l" fontAlgn="b"/>
                      <a:r>
                        <a:rPr lang="en-US" sz="1000" b="1" i="0" u="none" strike="noStrike">
                          <a:solidFill>
                            <a:srgbClr val="00B0F0"/>
                          </a:solidFill>
                          <a:effectLst/>
                          <a:latin typeface="Arial" panose="020B0604020202020204" pitchFamily="34" charset="0"/>
                        </a:rPr>
                        <a:t>ACTIVE INVENTORY at 75%</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hMerge="1">
                  <a:txBody>
                    <a:bodyPr/>
                    <a:lstStyle/>
                    <a:p>
                      <a:endParaRPr lang="en-US"/>
                    </a:p>
                  </a:txBody>
                  <a:tcPr/>
                </a:tc>
                <a:tc hMerge="1">
                  <a:txBody>
                    <a:bodyPr/>
                    <a:lstStyle/>
                    <a:p>
                      <a:endParaRPr lang="en-US"/>
                    </a:p>
                  </a:txBody>
                  <a:tcPr/>
                </a:tc>
                <a:tc>
                  <a:txBody>
                    <a:bodyPr/>
                    <a:lstStyle/>
                    <a:p>
                      <a:pPr algn="l" fontAlgn="b"/>
                      <a:r>
                        <a:rPr lang="en-US" sz="1000" b="1" i="0" u="none" strike="noStrike">
                          <a:solidFill>
                            <a:srgbClr val="00B0F0"/>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r>
              <a:tr h="409986">
                <a:tc gridSpan="2">
                  <a:txBody>
                    <a:bodyPr/>
                    <a:lstStyle/>
                    <a:p>
                      <a:pPr algn="l" fontAlgn="b"/>
                      <a:r>
                        <a:rPr lang="en-US" sz="1000" b="1" i="0" u="none" strike="noStrike">
                          <a:solidFill>
                            <a:srgbClr val="00B0F0"/>
                          </a:solidFill>
                          <a:effectLst/>
                          <a:latin typeface="Arial" panose="020B0604020202020204" pitchFamily="34" charset="0"/>
                        </a:rPr>
                        <a:t>4-6 Months</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hMerge="1">
                  <a:txBody>
                    <a:bodyPr/>
                    <a:lstStyle/>
                    <a:p>
                      <a:endParaRPr lang="en-US"/>
                    </a:p>
                  </a:txBody>
                  <a:tcPr/>
                </a:tc>
                <a:tc>
                  <a:txBody>
                    <a:bodyPr/>
                    <a:lstStyle/>
                    <a:p>
                      <a:pPr algn="l" fontAlgn="b"/>
                      <a:r>
                        <a:rPr lang="en-US" sz="1000" b="1" i="0" u="none" strike="noStrike">
                          <a:solidFill>
                            <a:srgbClr val="00B0F0"/>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r" fontAlgn="b"/>
                      <a:r>
                        <a:rPr lang="en-US" sz="1000" b="1" i="0" u="none" strike="noStrike" dirty="0">
                          <a:solidFill>
                            <a:srgbClr val="00B0F0"/>
                          </a:solidFill>
                          <a:effectLst/>
                          <a:latin typeface="Arial" panose="020B0604020202020204" pitchFamily="34" charset="0"/>
                        </a:rPr>
                        <a:t>71,863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B0F0"/>
                          </a:solidFill>
                          <a:effectLst/>
                          <a:latin typeface="Arial" panose="020B0604020202020204" pitchFamily="34" charset="0"/>
                        </a:rPr>
                        <a:t>12%</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l" fontAlgn="b"/>
                      <a:r>
                        <a:rPr lang="en-US" sz="1000" b="1" i="0" u="none" strike="noStrike">
                          <a:solidFill>
                            <a:srgbClr val="00B0F0"/>
                          </a:solidFill>
                          <a:effectLst/>
                          <a:latin typeface="Arial" panose="020B0604020202020204" pitchFamily="34" charset="0"/>
                        </a:rPr>
                        <a:t>ACTIVE INVENTORY at 23%</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hMerge="1">
                  <a:txBody>
                    <a:bodyPr/>
                    <a:lstStyle/>
                    <a:p>
                      <a:endParaRPr lang="en-US"/>
                    </a:p>
                  </a:txBody>
                  <a:tcPr/>
                </a:tc>
                <a:tc hMerge="1">
                  <a:txBody>
                    <a:bodyPr/>
                    <a:lstStyle/>
                    <a:p>
                      <a:endParaRPr lang="en-US"/>
                    </a:p>
                  </a:txBody>
                  <a:tcPr/>
                </a:tc>
                <a:tc>
                  <a:txBody>
                    <a:bodyPr/>
                    <a:lstStyle/>
                    <a:p>
                      <a:pPr algn="l" fontAlgn="b"/>
                      <a:r>
                        <a:rPr lang="en-US" sz="1000" b="1" i="0" u="none" strike="noStrike">
                          <a:solidFill>
                            <a:srgbClr val="00B0F0"/>
                          </a:solidFill>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r>
              <a:tr h="409986">
                <a:tc gridSpan="2">
                  <a:txBody>
                    <a:bodyPr/>
                    <a:lstStyle/>
                    <a:p>
                      <a:pPr algn="l" fontAlgn="b"/>
                      <a:r>
                        <a:rPr lang="en-US" sz="1000" b="1" i="0" u="none" strike="noStrike">
                          <a:solidFill>
                            <a:srgbClr val="00B0F0"/>
                          </a:solidFill>
                          <a:effectLst/>
                          <a:latin typeface="Arial" panose="020B0604020202020204" pitchFamily="34" charset="0"/>
                        </a:rPr>
                        <a:t>7-12 Months</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hMerge="1">
                  <a:txBody>
                    <a:bodyPr/>
                    <a:lstStyle/>
                    <a:p>
                      <a:endParaRPr lang="en-US"/>
                    </a:p>
                  </a:txBody>
                  <a:tcPr/>
                </a:tc>
                <a:tc>
                  <a:txBody>
                    <a:bodyPr/>
                    <a:lstStyle/>
                    <a:p>
                      <a:pPr algn="l" fontAlgn="b"/>
                      <a:r>
                        <a:rPr lang="en-US" sz="1000" b="1" i="0" u="none" strike="noStrike">
                          <a:solidFill>
                            <a:srgbClr val="00B0F0"/>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r" fontAlgn="b"/>
                      <a:r>
                        <a:rPr lang="en-US" sz="1000" b="1" i="0" u="none" strike="noStrike">
                          <a:solidFill>
                            <a:srgbClr val="00B0F0"/>
                          </a:solidFill>
                          <a:effectLst/>
                          <a:latin typeface="Arial" panose="020B0604020202020204" pitchFamily="34" charset="0"/>
                        </a:rPr>
                        <a:t>22,693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B0F0"/>
                          </a:solidFill>
                          <a:effectLst/>
                          <a:latin typeface="Arial" panose="020B0604020202020204" pitchFamily="34" charset="0"/>
                        </a:rPr>
                        <a:t>4%</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l" fontAlgn="b"/>
                      <a:r>
                        <a:rPr lang="en-US" sz="1000" b="1" i="0" u="none" strike="noStrike" dirty="0">
                          <a:solidFill>
                            <a:srgbClr val="00B0F0"/>
                          </a:solidFill>
                          <a:effectLst/>
                          <a:latin typeface="Arial" panose="020B0604020202020204" pitchFamily="34" charset="0"/>
                        </a:rPr>
                        <a:t>75% will likely become </a:t>
                      </a:r>
                      <a:r>
                        <a:rPr lang="en-US" sz="1000" b="1" i="0" u="none" strike="noStrike" dirty="0" err="1">
                          <a:solidFill>
                            <a:srgbClr val="00B0F0"/>
                          </a:solidFill>
                          <a:effectLst/>
                          <a:latin typeface="Arial" panose="020B0604020202020204" pitchFamily="34" charset="0"/>
                        </a:rPr>
                        <a:t>Obso</a:t>
                      </a:r>
                      <a:r>
                        <a:rPr lang="en-US" sz="1000" b="1" i="0" u="none" strike="noStrike" dirty="0">
                          <a:solidFill>
                            <a:srgbClr val="00B0F0"/>
                          </a:solidFill>
                          <a:effectLst/>
                          <a:latin typeface="Arial" panose="020B0604020202020204" pitchFamily="34" charset="0"/>
                        </a:rPr>
                        <a:t> 2% is guide</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409986">
                <a:tc gridSpan="2">
                  <a:txBody>
                    <a:bodyPr/>
                    <a:lstStyle/>
                    <a:p>
                      <a:pPr algn="l" fontAlgn="b"/>
                      <a:r>
                        <a:rPr lang="en-US" sz="1000" b="1" i="0" u="none" strike="noStrike">
                          <a:solidFill>
                            <a:srgbClr val="00B0F0"/>
                          </a:solidFill>
                          <a:effectLst/>
                          <a:latin typeface="Arial" panose="020B0604020202020204" pitchFamily="34" charset="0"/>
                        </a:rPr>
                        <a:t>Over 12 Months</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hMerge="1">
                  <a:txBody>
                    <a:bodyPr/>
                    <a:lstStyle/>
                    <a:p>
                      <a:endParaRPr lang="en-US"/>
                    </a:p>
                  </a:txBody>
                  <a:tcPr/>
                </a:tc>
                <a:tc>
                  <a:txBody>
                    <a:bodyPr/>
                    <a:lstStyle/>
                    <a:p>
                      <a:pPr algn="l" fontAlgn="b"/>
                      <a:r>
                        <a:rPr lang="en-US" sz="1000" b="1" i="0" u="none" strike="noStrike">
                          <a:solidFill>
                            <a:srgbClr val="00B0F0"/>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r" fontAlgn="b"/>
                      <a:r>
                        <a:rPr lang="en-US" sz="1000" b="1" i="0" u="none" strike="noStrike">
                          <a:solidFill>
                            <a:srgbClr val="00B0F0"/>
                          </a:solidFill>
                          <a:effectLst/>
                          <a:latin typeface="Arial" panose="020B0604020202020204" pitchFamily="34" charset="0"/>
                        </a:rPr>
                        <a:t>175,383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B0F0"/>
                          </a:solidFill>
                          <a:effectLst/>
                          <a:latin typeface="Arial" panose="020B0604020202020204" pitchFamily="34" charset="0"/>
                        </a:rPr>
                        <a:t>30%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l" fontAlgn="b"/>
                      <a:r>
                        <a:rPr lang="en-US" sz="1000" b="1" i="0" u="none" strike="noStrike" dirty="0">
                          <a:solidFill>
                            <a:srgbClr val="00B0F0"/>
                          </a:solidFill>
                          <a:effectLst/>
                          <a:latin typeface="Arial" panose="020B0604020202020204" pitchFamily="34" charset="0"/>
                        </a:rPr>
                        <a:t>Technical Obsolescence 2% is guide</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hMerge="1">
                  <a:txBody>
                    <a:bodyPr/>
                    <a:lstStyle/>
                    <a:p>
                      <a:endParaRPr lang="en-US"/>
                    </a:p>
                  </a:txBody>
                  <a:tcPr/>
                </a:tc>
                <a:tc hMerge="1">
                  <a:txBody>
                    <a:bodyPr/>
                    <a:lstStyle/>
                    <a:p>
                      <a:endParaRPr lang="en-US"/>
                    </a:p>
                  </a:txBody>
                  <a:tcPr/>
                </a:tc>
                <a:tc>
                  <a:txBody>
                    <a:bodyPr/>
                    <a:lstStyle/>
                    <a:p>
                      <a:pPr algn="l" fontAlgn="b"/>
                      <a:r>
                        <a:rPr lang="en-US" sz="1000" b="1" i="0" u="none" strike="noStrike" dirty="0">
                          <a:solidFill>
                            <a:srgbClr val="00B0F0"/>
                          </a:solidFill>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r>
              <a:tr h="369963">
                <a:tc gridSpan="2">
                  <a:txBody>
                    <a:bodyPr/>
                    <a:lstStyle/>
                    <a:p>
                      <a:pPr algn="l" fontAlgn="b"/>
                      <a:r>
                        <a:rPr lang="en-US" sz="1000" b="1" i="0" u="none" strike="noStrike">
                          <a:solidFill>
                            <a:srgbClr val="00B0F0"/>
                          </a:solidFill>
                          <a:effectLst/>
                          <a:latin typeface="Arial" panose="020B0604020202020204" pitchFamily="34" charset="0"/>
                        </a:rPr>
                        <a:t>New parts no sales</a:t>
                      </a: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hMerge="1">
                  <a:txBody>
                    <a:bodyPr/>
                    <a:lstStyle/>
                    <a:p>
                      <a:endParaRPr lang="en-US"/>
                    </a:p>
                  </a:txBody>
                  <a:tcPr/>
                </a:tc>
                <a:tc>
                  <a:txBody>
                    <a:bodyPr/>
                    <a:lstStyle/>
                    <a:p>
                      <a:pPr algn="l" fontAlgn="b"/>
                      <a:r>
                        <a:rPr lang="en-US" sz="1000" b="1" i="0" u="none" strike="noStrike">
                          <a:solidFill>
                            <a:srgbClr val="00B0F0"/>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r" fontAlgn="b"/>
                      <a:r>
                        <a:rPr lang="en-US" sz="1000" b="1" i="0" u="none" strike="noStrike">
                          <a:solidFill>
                            <a:srgbClr val="00B0F0"/>
                          </a:solidFill>
                          <a:effectLst/>
                          <a:latin typeface="Arial" panose="020B0604020202020204" pitchFamily="34" charset="0"/>
                        </a:rPr>
                        <a:t>76,401</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B0F0"/>
                          </a:solidFill>
                          <a:effectLst/>
                          <a:latin typeface="Arial" panose="020B0604020202020204" pitchFamily="34" charset="0"/>
                        </a:rPr>
                        <a:t>13%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fontAlgn="b"/>
                      <a:r>
                        <a:rPr lang="en-US" sz="1000" b="1" i="0" u="none" strike="noStrike">
                          <a:solidFill>
                            <a:srgbClr val="00B0F0"/>
                          </a:solidFill>
                          <a:effectLst/>
                          <a:latin typeface="Arial" panose="020B0604020202020204" pitchFamily="34" charset="0"/>
                        </a:rPr>
                        <a:t>Minimal Amount</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hMerge="1">
                  <a:txBody>
                    <a:bodyPr/>
                    <a:lstStyle/>
                    <a:p>
                      <a:endParaRPr lang="en-US"/>
                    </a:p>
                  </a:txBody>
                  <a:tcPr/>
                </a:tc>
                <a:tc>
                  <a:txBody>
                    <a:bodyPr/>
                    <a:lstStyle/>
                    <a:p>
                      <a:pPr algn="l" fontAlgn="b"/>
                      <a:r>
                        <a:rPr lang="en-US" sz="1000" b="1" i="0" u="none" strike="noStrike" dirty="0">
                          <a:solidFill>
                            <a:srgbClr val="00B0F0"/>
                          </a:solidFill>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b"/>
                      <a:r>
                        <a:rPr lang="en-US" sz="1000" b="1" i="0" u="none" strike="noStrike">
                          <a:solidFill>
                            <a:srgbClr val="00B0F0"/>
                          </a:solidFill>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r>
              <a:tr h="311394">
                <a:tc gridSpan="2">
                  <a:txBody>
                    <a:bodyPr/>
                    <a:lstStyle/>
                    <a:p>
                      <a:pPr algn="l" fontAlgn="b"/>
                      <a:r>
                        <a:rPr lang="en-US" sz="1000" b="1" i="0" u="none" strike="noStrike">
                          <a:solidFill>
                            <a:srgbClr val="00B0F0"/>
                          </a:solidFill>
                          <a:effectLst/>
                          <a:latin typeface="Arial" panose="020B0604020202020204" pitchFamily="34" charset="0"/>
                        </a:rPr>
                        <a:t>Total Inventory</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CCFFCC"/>
                    </a:solidFill>
                  </a:tcPr>
                </a:tc>
                <a:tc hMerge="1">
                  <a:txBody>
                    <a:bodyPr/>
                    <a:lstStyle/>
                    <a:p>
                      <a:endParaRPr lang="en-US"/>
                    </a:p>
                  </a:txBody>
                  <a:tcPr/>
                </a:tc>
                <a:tc>
                  <a:txBody>
                    <a:bodyPr/>
                    <a:lstStyle/>
                    <a:p>
                      <a:pPr algn="l" fontAlgn="b"/>
                      <a:r>
                        <a:rPr lang="en-US" sz="1000" b="1" i="0" u="none" strike="noStrike">
                          <a:solidFill>
                            <a:srgbClr val="00B0F0"/>
                          </a:solidFill>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r" fontAlgn="b"/>
                      <a:r>
                        <a:rPr lang="en-US" sz="1000" b="1" i="0" u="none" strike="noStrike">
                          <a:solidFill>
                            <a:srgbClr val="00B0F0"/>
                          </a:solidFill>
                          <a:effectLst/>
                          <a:latin typeface="Arial" panose="020B0604020202020204" pitchFamily="34" charset="0"/>
                        </a:rPr>
                        <a:t>584,621</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b="1" i="0" u="none" strike="noStrike">
                          <a:solidFill>
                            <a:srgbClr val="00B0F0"/>
                          </a:solidFill>
                          <a:effectLst/>
                          <a:latin typeface="Arial" panose="020B0604020202020204" pitchFamily="34" charset="0"/>
                        </a:rPr>
                        <a:t>100%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1" i="0" u="none" strike="noStrike">
                          <a:solidFill>
                            <a:srgbClr val="00B0F0"/>
                          </a:solidFill>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l" fontAlgn="b"/>
                      <a:r>
                        <a:rPr lang="en-US" sz="1000" b="1" i="0" u="none" strike="noStrike">
                          <a:solidFill>
                            <a:srgbClr val="00B0F0"/>
                          </a:solidFill>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l" fontAlgn="b"/>
                      <a:r>
                        <a:rPr lang="en-US" sz="1000" b="1" i="0" u="none" strike="noStrike" dirty="0">
                          <a:solidFill>
                            <a:srgbClr val="00B0F0"/>
                          </a:solidFill>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l" fontAlgn="b"/>
                      <a:r>
                        <a:rPr lang="en-US" sz="1000" b="1" i="0" u="none" strike="noStrike" dirty="0">
                          <a:solidFill>
                            <a:srgbClr val="00B0F0"/>
                          </a:solidFill>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437356722"/>
              </p:ext>
            </p:extLst>
          </p:nvPr>
        </p:nvGraphicFramePr>
        <p:xfrm>
          <a:off x="8319507" y="1064353"/>
          <a:ext cx="3573964" cy="2927195"/>
        </p:xfrm>
        <a:graphic>
          <a:graphicData uri="http://schemas.openxmlformats.org/drawingml/2006/table">
            <a:tbl>
              <a:tblPr/>
              <a:tblGrid>
                <a:gridCol w="893491"/>
                <a:gridCol w="893491"/>
                <a:gridCol w="893491"/>
                <a:gridCol w="893491"/>
              </a:tblGrid>
              <a:tr h="293416">
                <a:tc>
                  <a:txBody>
                    <a:bodyPr/>
                    <a:lstStyle/>
                    <a:p>
                      <a:pPr algn="ctr" fontAlgn="b"/>
                      <a:r>
                        <a:rPr lang="en-US" sz="1000" b="1" i="0" u="none" strike="noStrike" dirty="0" err="1">
                          <a:solidFill>
                            <a:srgbClr val="002060"/>
                          </a:solidFill>
                          <a:effectLst/>
                          <a:latin typeface="Arial" panose="020B0604020202020204" pitchFamily="34" charset="0"/>
                        </a:rPr>
                        <a:t>Obso</a:t>
                      </a:r>
                      <a:r>
                        <a:rPr lang="en-US" sz="1000" b="1" i="0" u="none" strike="noStrike" dirty="0">
                          <a:solidFill>
                            <a:srgbClr val="002060"/>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b"/>
                      <a:r>
                        <a:rPr lang="en-US" sz="1000" b="1" i="0" u="none" strike="noStrike" dirty="0">
                          <a:solidFill>
                            <a:srgbClr val="002060"/>
                          </a:solidFill>
                          <a:effectLst/>
                          <a:latin typeface="Arial" panose="020B0604020202020204" pitchFamily="34" charset="0"/>
                        </a:rPr>
                        <a:t>Position</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b"/>
                      <a:r>
                        <a:rPr lang="en-US" sz="1000" b="1" i="0" u="none" strike="noStrike" dirty="0">
                          <a:solidFill>
                            <a:srgbClr val="00206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b"/>
                      <a:r>
                        <a:rPr lang="en-US" sz="1000" b="1" i="0" u="none" strike="noStrike" dirty="0">
                          <a:solidFill>
                            <a:srgbClr val="002060"/>
                          </a:solidFill>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r>
              <a:tr h="316212">
                <a:tc>
                  <a:txBody>
                    <a:bodyPr/>
                    <a:lstStyle/>
                    <a:p>
                      <a:pPr algn="l" fontAlgn="b"/>
                      <a:r>
                        <a:rPr lang="en-US" sz="1000" b="1" i="0" u="none" strike="noStrike" dirty="0">
                          <a:solidFill>
                            <a:srgbClr val="002060"/>
                          </a:solidFill>
                          <a:effectLst/>
                          <a:latin typeface="Arial" panose="020B0604020202020204" pitchFamily="34" charset="0"/>
                        </a:rPr>
                        <a:t>.75 TIMES $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1" i="0" u="none" strike="noStrike" dirty="0">
                          <a:solidFill>
                            <a:srgbClr val="002060"/>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1" i="0" u="none" strike="noStrike">
                          <a:solidFill>
                            <a:srgbClr val="002060"/>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1" i="0" u="none" strike="noStrike">
                          <a:solidFill>
                            <a:srgbClr val="002060"/>
                          </a:solidFill>
                          <a:effectLst/>
                          <a:latin typeface="Arial" panose="020B0604020202020204" pitchFamily="34" charset="0"/>
                        </a:rPr>
                        <a:t>17019.75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76686">
                <a:tc>
                  <a:txBody>
                    <a:bodyPr/>
                    <a:lstStyle/>
                    <a:p>
                      <a:pPr algn="l" fontAlgn="b"/>
                      <a:r>
                        <a:rPr lang="en-US" sz="1000" b="1" i="0" u="none" strike="noStrike">
                          <a:solidFill>
                            <a:srgbClr val="002060"/>
                          </a:solidFill>
                          <a:effectLst/>
                          <a:latin typeface="Arial" panose="020B0604020202020204" pitchFamily="34" charset="0"/>
                        </a:rPr>
                        <a:t>PLUS</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1" i="0" u="none" strike="noStrike" dirty="0">
                          <a:solidFill>
                            <a:srgbClr val="00206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1" i="0" u="none" strike="noStrike" dirty="0">
                          <a:solidFill>
                            <a:srgbClr val="00206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1" i="0" u="none" strike="noStrike">
                          <a:solidFill>
                            <a:srgbClr val="002060"/>
                          </a:solidFill>
                          <a:effectLst/>
                          <a:latin typeface="Arial" panose="020B0604020202020204" pitchFamily="34" charset="0"/>
                        </a:rPr>
                        <a:t>175,383</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49676">
                <a:tc>
                  <a:txBody>
                    <a:bodyPr/>
                    <a:lstStyle/>
                    <a:p>
                      <a:pPr algn="l" fontAlgn="b"/>
                      <a:r>
                        <a:rPr lang="en-US" sz="1000" b="1" i="0" u="none" strike="noStrike">
                          <a:solidFill>
                            <a:srgbClr val="002060"/>
                          </a:solidFill>
                          <a:effectLst/>
                          <a:latin typeface="Arial" panose="020B0604020202020204" pitchFamily="34" charset="0"/>
                        </a:rPr>
                        <a:t>PLUS</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1" i="0" u="none" strike="noStrike">
                          <a:solidFill>
                            <a:srgbClr val="00206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1" i="0" u="none" strike="noStrike" dirty="0">
                          <a:solidFill>
                            <a:srgbClr val="00206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1" i="0" u="none" strike="noStrike">
                          <a:solidFill>
                            <a:srgbClr val="002060"/>
                          </a:solidFill>
                          <a:effectLst/>
                          <a:latin typeface="Arial" panose="020B0604020202020204" pitchFamily="34" charset="0"/>
                        </a:rPr>
                        <a:t>76,401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10149">
                <a:tc gridSpan="2">
                  <a:txBody>
                    <a:bodyPr/>
                    <a:lstStyle/>
                    <a:p>
                      <a:pPr algn="l" fontAlgn="b"/>
                      <a:r>
                        <a:rPr lang="en-US" sz="1000" b="1" i="0" u="none" strike="noStrike">
                          <a:solidFill>
                            <a:srgbClr val="002060"/>
                          </a:solidFill>
                          <a:effectLst/>
                          <a:latin typeface="Arial" panose="020B0604020202020204" pitchFamily="34" charset="0"/>
                        </a:rPr>
                        <a:t>Parts w/ No Cost</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l" fontAlgn="b"/>
                      <a:r>
                        <a:rPr lang="en-US" sz="1000" b="1" i="0" u="none" strike="noStrike" dirty="0">
                          <a:solidFill>
                            <a:srgbClr val="00206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1" i="0" u="none" strike="noStrike" dirty="0">
                          <a:solidFill>
                            <a:srgbClr val="002060"/>
                          </a:solidFill>
                          <a:effectLst/>
                          <a:latin typeface="Arial" panose="020B0604020202020204" pitchFamily="34" charset="0"/>
                        </a:rPr>
                        <a:t>29265</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97632">
                <a:tc>
                  <a:txBody>
                    <a:bodyPr/>
                    <a:lstStyle/>
                    <a:p>
                      <a:pPr algn="l" fontAlgn="b"/>
                      <a:r>
                        <a:rPr lang="en-US" sz="1000" b="1" i="0" u="none" strike="noStrike">
                          <a:solidFill>
                            <a:srgbClr val="002060"/>
                          </a:solidFill>
                          <a:effectLst/>
                          <a:latin typeface="Arial" panose="020B0604020202020204" pitchFamily="34" charset="0"/>
                        </a:rPr>
                        <a:t>EQUALS</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1" i="0" u="none" strike="noStrike">
                          <a:solidFill>
                            <a:srgbClr val="00206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1" i="0" u="none" strike="noStrike" dirty="0">
                          <a:solidFill>
                            <a:srgbClr val="002060"/>
                          </a:solidFill>
                          <a:effectLst/>
                          <a:latin typeface="Arial" panose="020B0604020202020204" pitchFamily="34" charset="0"/>
                        </a:rPr>
                        <a:t>51%</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1" i="0" u="none" strike="noStrike" dirty="0">
                          <a:solidFill>
                            <a:srgbClr val="002060"/>
                          </a:solidFill>
                          <a:effectLst/>
                          <a:latin typeface="Arial" panose="020B0604020202020204" pitchFamily="34" charset="0"/>
                        </a:rPr>
                        <a:t>298068.8</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97632">
                <a:tc>
                  <a:txBody>
                    <a:bodyPr/>
                    <a:lstStyle/>
                    <a:p>
                      <a:pPr algn="l" fontAlgn="b"/>
                      <a:r>
                        <a:rPr lang="en-US" sz="1000" b="1" i="0" u="none" strike="noStrike">
                          <a:solidFill>
                            <a:srgbClr val="002060"/>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1" i="0" u="none" strike="noStrike">
                          <a:solidFill>
                            <a:srgbClr val="00206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1" i="0" u="none" strike="noStrike">
                          <a:solidFill>
                            <a:srgbClr val="00206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1" i="0" u="none" strike="noStrike" dirty="0">
                          <a:solidFill>
                            <a:srgbClr val="002060"/>
                          </a:solidFill>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97632">
                <a:tc>
                  <a:txBody>
                    <a:bodyPr/>
                    <a:lstStyle/>
                    <a:p>
                      <a:pPr algn="l" fontAlgn="b"/>
                      <a:r>
                        <a:rPr lang="en-US" sz="1000" b="1" i="0" u="none" strike="noStrike">
                          <a:solidFill>
                            <a:srgbClr val="002060"/>
                          </a:solidFill>
                          <a:effectLst/>
                          <a:latin typeface="Arial" panose="020B0604020202020204" pitchFamily="34" charset="0"/>
                        </a:rPr>
                        <a:t>Inventory</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1" i="0" u="none" strike="noStrike">
                          <a:solidFill>
                            <a:srgbClr val="00206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1" i="0" u="none" strike="noStrike">
                          <a:solidFill>
                            <a:srgbClr val="00206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1" i="0" u="none" strike="noStrike" dirty="0" smtClean="0">
                          <a:solidFill>
                            <a:srgbClr val="002060"/>
                          </a:solidFill>
                          <a:effectLst/>
                          <a:latin typeface="Arial" panose="020B0604020202020204" pitchFamily="34" charset="0"/>
                        </a:rPr>
                        <a:t>679129</a:t>
                      </a:r>
                      <a:endParaRPr lang="en-US" sz="1000" b="1" i="0" u="none" strike="noStrike" dirty="0">
                        <a:solidFill>
                          <a:srgbClr val="002060"/>
                        </a:solidFill>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97632">
                <a:tc gridSpan="2">
                  <a:txBody>
                    <a:bodyPr/>
                    <a:lstStyle/>
                    <a:p>
                      <a:pPr algn="l" fontAlgn="b"/>
                      <a:r>
                        <a:rPr lang="en-US" sz="1000" b="1" i="0" u="none" strike="noStrike">
                          <a:solidFill>
                            <a:srgbClr val="002060"/>
                          </a:solidFill>
                          <a:effectLst/>
                          <a:latin typeface="Arial" panose="020B0604020202020204" pitchFamily="34" charset="0"/>
                        </a:rPr>
                        <a:t>True OBSO</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l" fontAlgn="b"/>
                      <a:r>
                        <a:rPr lang="en-US" sz="1000" b="1" i="0" u="none" strike="noStrike">
                          <a:solidFill>
                            <a:srgbClr val="00206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1" i="0" u="none" strike="noStrike" dirty="0">
                          <a:solidFill>
                            <a:srgbClr val="002060"/>
                          </a:solidFill>
                          <a:effectLst/>
                          <a:latin typeface="Arial" panose="020B0604020202020204" pitchFamily="34" charset="0"/>
                        </a:rPr>
                        <a:t>298068.8</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97632">
                <a:tc gridSpan="3">
                  <a:txBody>
                    <a:bodyPr/>
                    <a:lstStyle/>
                    <a:p>
                      <a:pPr algn="l" fontAlgn="b"/>
                      <a:r>
                        <a:rPr lang="en-US" sz="1000" b="1" i="0" u="none" strike="noStrike">
                          <a:solidFill>
                            <a:srgbClr val="002060"/>
                          </a:solidFill>
                          <a:effectLst/>
                          <a:latin typeface="Arial" panose="020B0604020202020204" pitchFamily="34" charset="0"/>
                        </a:rPr>
                        <a:t>As a Percentage of Inventory</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hMerge="1">
                  <a:txBody>
                    <a:bodyPr/>
                    <a:lstStyle/>
                    <a:p>
                      <a:endParaRPr lang="en-US"/>
                    </a:p>
                  </a:txBody>
                  <a:tcPr/>
                </a:tc>
                <a:tc>
                  <a:txBody>
                    <a:bodyPr/>
                    <a:lstStyle/>
                    <a:p>
                      <a:pPr algn="r" fontAlgn="b"/>
                      <a:r>
                        <a:rPr lang="en-US" sz="1000" b="1" i="0" u="none" strike="noStrike" dirty="0" smtClean="0">
                          <a:solidFill>
                            <a:srgbClr val="002060"/>
                          </a:solidFill>
                          <a:effectLst/>
                          <a:latin typeface="Arial" panose="020B0604020202020204" pitchFamily="34" charset="0"/>
                        </a:rPr>
                        <a:t>43.8%</a:t>
                      </a:r>
                      <a:endParaRPr lang="en-US" sz="1000" b="1" i="0" u="none" strike="noStrike" dirty="0">
                        <a:solidFill>
                          <a:srgbClr val="002060"/>
                        </a:solidFill>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97632">
                <a:tc>
                  <a:txBody>
                    <a:bodyPr/>
                    <a:lstStyle/>
                    <a:p>
                      <a:pPr algn="l" fontAlgn="b"/>
                      <a:r>
                        <a:rPr lang="en-US" sz="1000" b="1" i="0" u="none" strike="noStrike">
                          <a:solidFill>
                            <a:srgbClr val="002060"/>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1" i="0" u="none" strike="noStrike">
                          <a:solidFill>
                            <a:srgbClr val="00206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1" i="0" u="none" strike="noStrike">
                          <a:solidFill>
                            <a:srgbClr val="00206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1" i="0" u="none" strike="noStrike" dirty="0">
                          <a:solidFill>
                            <a:srgbClr val="002060"/>
                          </a:solidFill>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97632">
                <a:tc gridSpan="2">
                  <a:txBody>
                    <a:bodyPr/>
                    <a:lstStyle/>
                    <a:p>
                      <a:pPr algn="l" fontAlgn="b"/>
                      <a:r>
                        <a:rPr lang="en-US" sz="1000" b="1" i="0" u="none" strike="noStrike">
                          <a:solidFill>
                            <a:srgbClr val="002060"/>
                          </a:solidFill>
                          <a:effectLst/>
                          <a:latin typeface="Arial" panose="020B0604020202020204" pitchFamily="34" charset="0"/>
                        </a:rPr>
                        <a:t>OBSO Credit Earned</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l" fontAlgn="b"/>
                      <a:r>
                        <a:rPr lang="en-US" sz="1000" b="1" i="0" u="none" strike="noStrike">
                          <a:solidFill>
                            <a:srgbClr val="00206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1" i="0" u="none" strike="noStrike" dirty="0">
                          <a:solidFill>
                            <a:srgbClr val="002060"/>
                          </a:solidFill>
                          <a:effectLst/>
                          <a:latin typeface="Arial" panose="020B0604020202020204" pitchFamily="34" charset="0"/>
                        </a:rPr>
                        <a:t>21551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97632">
                <a:tc gridSpan="3">
                  <a:txBody>
                    <a:bodyPr/>
                    <a:lstStyle/>
                    <a:p>
                      <a:pPr algn="l" fontAlgn="b"/>
                      <a:r>
                        <a:rPr lang="en-US" sz="1000" b="1" i="0" u="none" strike="noStrike">
                          <a:solidFill>
                            <a:srgbClr val="002060"/>
                          </a:solidFill>
                          <a:effectLst/>
                          <a:latin typeface="Arial" panose="020B0604020202020204" pitchFamily="34" charset="0"/>
                        </a:rPr>
                        <a:t>After OBSO Return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hMerge="1">
                  <a:txBody>
                    <a:bodyPr/>
                    <a:lstStyle/>
                    <a:p>
                      <a:endParaRPr lang="en-US"/>
                    </a:p>
                  </a:txBody>
                  <a:tcPr/>
                </a:tc>
                <a:tc>
                  <a:txBody>
                    <a:bodyPr/>
                    <a:lstStyle/>
                    <a:p>
                      <a:pPr algn="r" fontAlgn="b"/>
                      <a:r>
                        <a:rPr lang="en-US" sz="1000" b="1" i="0" u="none" strike="noStrike" dirty="0" smtClean="0">
                          <a:solidFill>
                            <a:srgbClr val="002060"/>
                          </a:solidFill>
                          <a:effectLst/>
                          <a:latin typeface="Arial" panose="020B0604020202020204" pitchFamily="34" charset="0"/>
                        </a:rPr>
                        <a:t>40.7%</a:t>
                      </a:r>
                      <a:endParaRPr lang="en-US" sz="1000" b="1" i="0" u="none" strike="noStrike" dirty="0">
                        <a:solidFill>
                          <a:srgbClr val="002060"/>
                        </a:solidFill>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bl>
          </a:graphicData>
        </a:graphic>
      </p:graphicFrame>
      <p:sp>
        <p:nvSpPr>
          <p:cNvPr id="7" name="TextBox 6"/>
          <p:cNvSpPr txBox="1"/>
          <p:nvPr/>
        </p:nvSpPr>
        <p:spPr>
          <a:xfrm>
            <a:off x="485078" y="4505093"/>
            <a:ext cx="11877482" cy="2308324"/>
          </a:xfrm>
          <a:prstGeom prst="rect">
            <a:avLst/>
          </a:prstGeom>
          <a:noFill/>
        </p:spPr>
        <p:txBody>
          <a:bodyPr wrap="none" rtlCol="0">
            <a:spAutoFit/>
          </a:bodyPr>
          <a:lstStyle/>
          <a:p>
            <a:r>
              <a:rPr lang="en-US" dirty="0" smtClean="0">
                <a:solidFill>
                  <a:srgbClr val="FFFF00"/>
                </a:solidFill>
              </a:rPr>
              <a:t>OBSO is major problem in the store,   40.7% of the Inventory is Obsolete after Factory Return Credits are applied.</a:t>
            </a:r>
          </a:p>
          <a:p>
            <a:r>
              <a:rPr lang="en-US" dirty="0" smtClean="0">
                <a:solidFill>
                  <a:srgbClr val="FFFF00"/>
                </a:solidFill>
              </a:rPr>
              <a:t>This issue is a result of improper inventory management,   the phase in criteria was set to phase in a part to quickly and </a:t>
            </a:r>
          </a:p>
          <a:p>
            <a:r>
              <a:rPr lang="en-US" dirty="0" smtClean="0">
                <a:solidFill>
                  <a:srgbClr val="FFFF00"/>
                </a:solidFill>
              </a:rPr>
              <a:t>Demands are not being recorded properly.  </a:t>
            </a:r>
          </a:p>
          <a:p>
            <a:endParaRPr lang="en-US" dirty="0">
              <a:solidFill>
                <a:srgbClr val="FFFF00"/>
              </a:solidFill>
            </a:endParaRPr>
          </a:p>
          <a:p>
            <a:r>
              <a:rPr lang="en-US" dirty="0" smtClean="0">
                <a:solidFill>
                  <a:srgbClr val="FFFF00"/>
                </a:solidFill>
              </a:rPr>
              <a:t>Area of Improvement:  Change in the phase in and out criteria to ensure we are working to a obtain proper mix of inventory.</a:t>
            </a:r>
          </a:p>
          <a:p>
            <a:r>
              <a:rPr lang="en-US" dirty="0" smtClean="0">
                <a:solidFill>
                  <a:srgbClr val="FFFF00"/>
                </a:solidFill>
              </a:rPr>
              <a:t>All OBSO parts will be placed in a J Bin to ensure that old </a:t>
            </a:r>
            <a:r>
              <a:rPr lang="en-US" dirty="0">
                <a:solidFill>
                  <a:srgbClr val="FFFF00"/>
                </a:solidFill>
              </a:rPr>
              <a:t>p</a:t>
            </a:r>
            <a:r>
              <a:rPr lang="en-US" dirty="0" smtClean="0">
                <a:solidFill>
                  <a:srgbClr val="FFFF00"/>
                </a:solidFill>
              </a:rPr>
              <a:t>arts have extra attention brought to them so as not to miss a </a:t>
            </a:r>
          </a:p>
          <a:p>
            <a:r>
              <a:rPr lang="en-US" dirty="0" smtClean="0">
                <a:solidFill>
                  <a:srgbClr val="FFFF00"/>
                </a:solidFill>
              </a:rPr>
              <a:t> sale due to price.   Also We will organize a garage sale to help to move out old inventory and free up the frozen capital.    </a:t>
            </a:r>
          </a:p>
          <a:p>
            <a:r>
              <a:rPr lang="en-US" dirty="0" smtClean="0">
                <a:solidFill>
                  <a:srgbClr val="FFFF00"/>
                </a:solidFill>
              </a:rPr>
              <a:t>Demands need to be recorded correctly to help fill our inventory correctly being 50% of inventory is emergency purchases.</a:t>
            </a:r>
          </a:p>
        </p:txBody>
      </p:sp>
    </p:spTree>
    <p:extLst>
      <p:ext uri="{BB962C8B-B14F-4D97-AF65-F5344CB8AC3E}">
        <p14:creationId xmlns:p14="http://schemas.microsoft.com/office/powerpoint/2010/main" val="5757968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715" y="-128249"/>
            <a:ext cx="10517459" cy="1305966"/>
          </a:xfrm>
        </p:spPr>
        <p:txBody>
          <a:bodyPr/>
          <a:lstStyle/>
          <a:p>
            <a:r>
              <a:rPr lang="en-US" dirty="0" smtClean="0"/>
              <a:t>Monthly Reconciliation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382637733"/>
              </p:ext>
            </p:extLst>
          </p:nvPr>
        </p:nvGraphicFramePr>
        <p:xfrm>
          <a:off x="2107581" y="892098"/>
          <a:ext cx="8608741" cy="5895870"/>
        </p:xfrm>
        <a:graphic>
          <a:graphicData uri="http://schemas.openxmlformats.org/drawingml/2006/table">
            <a:tbl>
              <a:tblPr>
                <a:tableStyleId>{5C22544A-7EE6-4342-B048-85BDC9FD1C3A}</a:tableStyleId>
              </a:tblPr>
              <a:tblGrid>
                <a:gridCol w="1074859"/>
                <a:gridCol w="3914859"/>
                <a:gridCol w="236666"/>
                <a:gridCol w="1203053"/>
                <a:gridCol w="670556"/>
                <a:gridCol w="1508748"/>
              </a:tblGrid>
              <a:tr h="261996">
                <a:tc gridSpan="5">
                  <a:txBody>
                    <a:bodyPr/>
                    <a:lstStyle/>
                    <a:p>
                      <a:pPr algn="ctr" fontAlgn="b"/>
                      <a:r>
                        <a:rPr lang="en-US" sz="1200" b="1" u="none" strike="noStrike" baseline="0" dirty="0">
                          <a:effectLst/>
                        </a:rPr>
                        <a:t>Monthly Reconciliation Of Parts To General Ledger</a:t>
                      </a:r>
                      <a:endParaRPr lang="en-US" sz="1200" b="1" i="0" u="none" strike="noStrike" baseline="0" dirty="0">
                        <a:solidFill>
                          <a:srgbClr val="0000FF"/>
                        </a:solidFill>
                        <a:effectLst/>
                        <a:latin typeface="Arial" panose="020B0604020202020204" pitchFamily="34" charset="0"/>
                      </a:endParaRPr>
                    </a:p>
                  </a:txBody>
                  <a:tcPr marL="0" marR="0" marT="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200" b="1" i="0" u="none" strike="noStrike" baseline="0">
                        <a:effectLst/>
                        <a:latin typeface="Arial" panose="020B0604020202020204" pitchFamily="34" charset="0"/>
                      </a:endParaRPr>
                    </a:p>
                  </a:txBody>
                  <a:tcPr marL="0" marR="0" marT="0" marB="0" anchor="b"/>
                </a:tc>
              </a:tr>
              <a:tr h="179626">
                <a:tc>
                  <a:txBody>
                    <a:bodyPr/>
                    <a:lstStyle/>
                    <a:p>
                      <a:pPr algn="l" fontAlgn="b"/>
                      <a:r>
                        <a:rPr lang="en-US" sz="700" u="none" strike="noStrike" baseline="0" dirty="0">
                          <a:effectLst/>
                        </a:rPr>
                        <a:t> </a:t>
                      </a:r>
                      <a:endParaRPr lang="en-US" sz="700" b="0" i="0" u="none" strike="noStrike" baseline="0" dirty="0">
                        <a:effectLst/>
                        <a:latin typeface="Arial" panose="020B0604020202020204" pitchFamily="34" charset="0"/>
                      </a:endParaRPr>
                    </a:p>
                  </a:txBody>
                  <a:tcPr marL="0" marR="0" marT="0" marB="0" anchor="b"/>
                </a:tc>
                <a:tc>
                  <a:txBody>
                    <a:bodyPr/>
                    <a:lstStyle/>
                    <a:p>
                      <a:pPr algn="l" fontAlgn="b"/>
                      <a:endParaRPr lang="en-US" sz="1200" b="1" i="0" u="none" strike="noStrike" baseline="0" dirty="0">
                        <a:effectLst/>
                        <a:latin typeface="Arial" panose="020B0604020202020204" pitchFamily="34" charset="0"/>
                      </a:endParaRPr>
                    </a:p>
                  </a:txBody>
                  <a:tcPr marL="0" marR="0" marT="0" marB="0" anchor="b"/>
                </a:tc>
                <a:tc>
                  <a:txBody>
                    <a:bodyPr/>
                    <a:lstStyle/>
                    <a:p>
                      <a:pPr algn="l" fontAlgn="b"/>
                      <a:endParaRPr lang="en-US" sz="1200" b="1" i="0" u="none" strike="noStrike" baseline="0">
                        <a:effectLst/>
                        <a:latin typeface="Arial" panose="020B0604020202020204" pitchFamily="34" charset="0"/>
                      </a:endParaRPr>
                    </a:p>
                  </a:txBody>
                  <a:tcPr marL="0" marR="0" marT="0" marB="0" anchor="b"/>
                </a:tc>
                <a:tc>
                  <a:txBody>
                    <a:bodyPr/>
                    <a:lstStyle/>
                    <a:p>
                      <a:pPr algn="l" fontAlgn="b"/>
                      <a:endParaRPr lang="en-US" sz="1200" b="1" i="0" u="none" strike="noStrike" baseline="0">
                        <a:effectLst/>
                        <a:latin typeface="Arial" panose="020B0604020202020204" pitchFamily="34" charset="0"/>
                      </a:endParaRPr>
                    </a:p>
                  </a:txBody>
                  <a:tcPr marL="0" marR="0" marT="0" marB="0" anchor="b"/>
                </a:tc>
                <a:tc>
                  <a:txBody>
                    <a:bodyPr/>
                    <a:lstStyle/>
                    <a:p>
                      <a:pPr algn="l" fontAlgn="b"/>
                      <a:r>
                        <a:rPr lang="en-US" sz="1200" b="1" u="none" strike="noStrike" baseline="0">
                          <a:effectLst/>
                        </a:rPr>
                        <a:t> </a:t>
                      </a:r>
                      <a:endParaRPr lang="en-US" sz="1200" b="1" i="0" u="none" strike="noStrike" baseline="0">
                        <a:effectLst/>
                        <a:latin typeface="Arial" panose="020B0604020202020204" pitchFamily="34" charset="0"/>
                      </a:endParaRPr>
                    </a:p>
                  </a:txBody>
                  <a:tcPr marL="0" marR="0" marT="0" marB="0" anchor="b"/>
                </a:tc>
                <a:tc>
                  <a:txBody>
                    <a:bodyPr/>
                    <a:lstStyle/>
                    <a:p>
                      <a:pPr algn="l" fontAlgn="b"/>
                      <a:endParaRPr lang="en-US" sz="1200" b="1" i="0" u="none" strike="noStrike" baseline="0">
                        <a:effectLst/>
                        <a:latin typeface="Arial" panose="020B0604020202020204" pitchFamily="34" charset="0"/>
                      </a:endParaRPr>
                    </a:p>
                  </a:txBody>
                  <a:tcPr marL="0" marR="0" marT="0" marB="0" anchor="b"/>
                </a:tc>
              </a:tr>
              <a:tr h="318255">
                <a:tc>
                  <a:txBody>
                    <a:bodyPr/>
                    <a:lstStyle/>
                    <a:p>
                      <a:pPr algn="l" fontAlgn="b"/>
                      <a:r>
                        <a:rPr lang="en-US" sz="700" u="none" strike="noStrike" baseline="0" dirty="0">
                          <a:effectLst/>
                        </a:rPr>
                        <a:t> </a:t>
                      </a:r>
                      <a:endParaRPr lang="en-US" sz="700" b="0" i="0" u="none" strike="noStrike" baseline="0" dirty="0">
                        <a:effectLst/>
                        <a:latin typeface="Arial" panose="020B0604020202020204" pitchFamily="34" charset="0"/>
                      </a:endParaRPr>
                    </a:p>
                  </a:txBody>
                  <a:tcPr marL="0" marR="0" marT="0" marB="0" anchor="b"/>
                </a:tc>
                <a:tc>
                  <a:txBody>
                    <a:bodyPr/>
                    <a:lstStyle/>
                    <a:p>
                      <a:pPr algn="l" fontAlgn="b"/>
                      <a:r>
                        <a:rPr lang="en-US" sz="1200" b="1" u="none" strike="noStrike" baseline="0" dirty="0">
                          <a:effectLst/>
                        </a:rPr>
                        <a:t>Dollar value of parts on dealership management report</a:t>
                      </a:r>
                      <a:endParaRPr lang="en-US" sz="1200" b="1" i="0" u="none" strike="noStrike" baseline="0" dirty="0">
                        <a:effectLst/>
                        <a:latin typeface="Arial" panose="020B0604020202020204" pitchFamily="34" charset="0"/>
                      </a:endParaRPr>
                    </a:p>
                  </a:txBody>
                  <a:tcPr marL="0" marR="0" marT="0" marB="0" anchor="b"/>
                </a:tc>
                <a:tc>
                  <a:txBody>
                    <a:bodyPr/>
                    <a:lstStyle/>
                    <a:p>
                      <a:pPr algn="l" fontAlgn="ctr"/>
                      <a:r>
                        <a:rPr lang="en-US" sz="1200" b="1" u="none" strike="noStrike" baseline="0">
                          <a:effectLst/>
                        </a:rPr>
                        <a:t> </a:t>
                      </a:r>
                      <a:endParaRPr lang="en-US" sz="1200" b="1" i="0" u="none" strike="noStrike" baseline="0">
                        <a:effectLst/>
                        <a:latin typeface="Arial" panose="020B0604020202020204" pitchFamily="34" charset="0"/>
                      </a:endParaRPr>
                    </a:p>
                  </a:txBody>
                  <a:tcPr marL="0" marR="0" marT="0" marB="0" anchor="ctr"/>
                </a:tc>
                <a:tc>
                  <a:txBody>
                    <a:bodyPr/>
                    <a:lstStyle/>
                    <a:p>
                      <a:pPr algn="l" fontAlgn="b"/>
                      <a:r>
                        <a:rPr lang="en-US" sz="1200" b="1" u="none" strike="noStrike" baseline="0">
                          <a:effectLst/>
                        </a:rPr>
                        <a:t> $               584,621 </a:t>
                      </a:r>
                      <a:endParaRPr lang="en-US" sz="1200" b="1" i="0" u="none" strike="noStrike" baseline="0">
                        <a:effectLst/>
                        <a:latin typeface="Arial" panose="020B0604020202020204" pitchFamily="34" charset="0"/>
                      </a:endParaRPr>
                    </a:p>
                  </a:txBody>
                  <a:tcPr marL="0" marR="0" marT="0" marB="0" anchor="b"/>
                </a:tc>
                <a:tc>
                  <a:txBody>
                    <a:bodyPr/>
                    <a:lstStyle/>
                    <a:p>
                      <a:pPr algn="l" fontAlgn="b"/>
                      <a:r>
                        <a:rPr lang="en-US" sz="1200" b="1" u="none" strike="noStrike" baseline="0">
                          <a:effectLst/>
                        </a:rPr>
                        <a:t> </a:t>
                      </a:r>
                      <a:endParaRPr lang="en-US" sz="1200" b="1" i="0" u="none" strike="noStrike" baseline="0">
                        <a:effectLst/>
                        <a:latin typeface="Arial" panose="020B0604020202020204" pitchFamily="34" charset="0"/>
                      </a:endParaRPr>
                    </a:p>
                  </a:txBody>
                  <a:tcPr marL="0" marR="0" marT="0" marB="0" anchor="b"/>
                </a:tc>
                <a:tc>
                  <a:txBody>
                    <a:bodyPr/>
                    <a:lstStyle/>
                    <a:p>
                      <a:pPr algn="l" fontAlgn="b"/>
                      <a:endParaRPr lang="en-US" sz="1200" b="1" i="0" u="none" strike="noStrike" baseline="0">
                        <a:effectLst/>
                        <a:latin typeface="Arial" panose="020B0604020202020204" pitchFamily="34" charset="0"/>
                      </a:endParaRPr>
                    </a:p>
                  </a:txBody>
                  <a:tcPr marL="0" marR="0" marT="0" marB="0" anchor="b"/>
                </a:tc>
              </a:tr>
              <a:tr h="239735">
                <a:tc>
                  <a:txBody>
                    <a:bodyPr/>
                    <a:lstStyle/>
                    <a:p>
                      <a:pPr algn="l" fontAlgn="b"/>
                      <a:r>
                        <a:rPr lang="en-US" sz="700" u="none" strike="noStrike" baseline="0" dirty="0">
                          <a:effectLst/>
                        </a:rPr>
                        <a:t> </a:t>
                      </a:r>
                      <a:endParaRPr lang="en-US" sz="700" b="0" i="0" u="none" strike="noStrike" baseline="0" dirty="0">
                        <a:effectLst/>
                        <a:latin typeface="Arial" panose="020B0604020202020204" pitchFamily="34" charset="0"/>
                      </a:endParaRPr>
                    </a:p>
                  </a:txBody>
                  <a:tcPr marL="0" marR="0" marT="0" marB="0" anchor="b"/>
                </a:tc>
                <a:tc gridSpan="2">
                  <a:txBody>
                    <a:bodyPr/>
                    <a:lstStyle/>
                    <a:p>
                      <a:pPr algn="r" fontAlgn="ctr"/>
                      <a:r>
                        <a:rPr lang="en-US" sz="1200" b="1" u="none" strike="noStrike" baseline="0" dirty="0">
                          <a:effectLst/>
                        </a:rPr>
                        <a:t>Minus</a:t>
                      </a:r>
                      <a:endParaRPr lang="en-US" sz="1200" b="1" i="0" u="none" strike="noStrike" baseline="0" dirty="0">
                        <a:effectLst/>
                        <a:latin typeface="Arial" panose="020B0604020202020204" pitchFamily="34" charset="0"/>
                      </a:endParaRPr>
                    </a:p>
                  </a:txBody>
                  <a:tcPr marL="0" marR="0" marT="0" marB="0" anchor="ctr"/>
                </a:tc>
                <a:tc hMerge="1">
                  <a:txBody>
                    <a:bodyPr/>
                    <a:lstStyle/>
                    <a:p>
                      <a:endParaRPr lang="en-US"/>
                    </a:p>
                  </a:txBody>
                  <a:tcPr/>
                </a:tc>
                <a:tc>
                  <a:txBody>
                    <a:bodyPr/>
                    <a:lstStyle/>
                    <a:p>
                      <a:pPr algn="l" fontAlgn="b"/>
                      <a:endParaRPr lang="en-US" sz="1200" b="1" i="0" u="none" strike="noStrike" baseline="0">
                        <a:effectLst/>
                        <a:latin typeface="Arial" panose="020B0604020202020204" pitchFamily="34" charset="0"/>
                      </a:endParaRPr>
                    </a:p>
                  </a:txBody>
                  <a:tcPr marL="0" marR="0" marT="0" marB="0" anchor="b"/>
                </a:tc>
                <a:tc>
                  <a:txBody>
                    <a:bodyPr/>
                    <a:lstStyle/>
                    <a:p>
                      <a:pPr algn="l" fontAlgn="b"/>
                      <a:r>
                        <a:rPr lang="en-US" sz="1200" b="1" u="none" strike="noStrike" baseline="0">
                          <a:effectLst/>
                        </a:rPr>
                        <a:t> </a:t>
                      </a:r>
                      <a:endParaRPr lang="en-US" sz="1200" b="1" i="0" u="none" strike="noStrike" baseline="0">
                        <a:effectLst/>
                        <a:latin typeface="Arial" panose="020B0604020202020204" pitchFamily="34" charset="0"/>
                      </a:endParaRPr>
                    </a:p>
                  </a:txBody>
                  <a:tcPr marL="0" marR="0" marT="0" marB="0" anchor="b"/>
                </a:tc>
                <a:tc>
                  <a:txBody>
                    <a:bodyPr/>
                    <a:lstStyle/>
                    <a:p>
                      <a:pPr algn="l" fontAlgn="b"/>
                      <a:endParaRPr lang="en-US" sz="1200" b="1" i="0" u="none" strike="noStrike" baseline="0">
                        <a:effectLst/>
                        <a:latin typeface="Arial" panose="020B0604020202020204" pitchFamily="34" charset="0"/>
                      </a:endParaRPr>
                    </a:p>
                  </a:txBody>
                  <a:tcPr marL="0" marR="0" marT="0" marB="0" anchor="b"/>
                </a:tc>
              </a:tr>
              <a:tr h="359251">
                <a:tc>
                  <a:txBody>
                    <a:bodyPr/>
                    <a:lstStyle/>
                    <a:p>
                      <a:pPr algn="l" fontAlgn="b"/>
                      <a:r>
                        <a:rPr lang="en-US" sz="700" u="none" strike="noStrike" baseline="0" dirty="0">
                          <a:effectLst/>
                        </a:rPr>
                        <a:t> </a:t>
                      </a:r>
                      <a:endParaRPr lang="en-US" sz="700" b="0" i="0" u="none" strike="noStrike" baseline="0" dirty="0">
                        <a:effectLst/>
                        <a:latin typeface="Arial" panose="020B0604020202020204" pitchFamily="34" charset="0"/>
                      </a:endParaRPr>
                    </a:p>
                  </a:txBody>
                  <a:tcPr marL="0" marR="0" marT="0" marB="0" anchor="b"/>
                </a:tc>
                <a:tc>
                  <a:txBody>
                    <a:bodyPr/>
                    <a:lstStyle/>
                    <a:p>
                      <a:pPr algn="l" fontAlgn="b"/>
                      <a:r>
                        <a:rPr lang="en-US" sz="1200" b="1" u="none" strike="noStrike" baseline="0" dirty="0">
                          <a:effectLst/>
                        </a:rPr>
                        <a:t>Dollar value of packing lists for parts received, but not invoiced</a:t>
                      </a:r>
                      <a:endParaRPr lang="en-US" sz="1200" b="1" i="0" u="none" strike="noStrike" baseline="0" dirty="0">
                        <a:effectLst/>
                        <a:latin typeface="Arial" panose="020B0604020202020204" pitchFamily="34" charset="0"/>
                      </a:endParaRPr>
                    </a:p>
                  </a:txBody>
                  <a:tcPr marL="0" marR="0" marT="0" marB="0" anchor="b"/>
                </a:tc>
                <a:tc>
                  <a:txBody>
                    <a:bodyPr/>
                    <a:lstStyle/>
                    <a:p>
                      <a:pPr algn="l" fontAlgn="ctr"/>
                      <a:r>
                        <a:rPr lang="en-US" sz="1200" b="1" u="none" strike="noStrike" baseline="0">
                          <a:effectLst/>
                        </a:rPr>
                        <a:t> </a:t>
                      </a:r>
                      <a:endParaRPr lang="en-US" sz="1200" b="1" i="0" u="none" strike="noStrike" baseline="0">
                        <a:effectLst/>
                        <a:latin typeface="Arial" panose="020B0604020202020204" pitchFamily="34" charset="0"/>
                      </a:endParaRPr>
                    </a:p>
                  </a:txBody>
                  <a:tcPr marL="0" marR="0" marT="0" marB="0" anchor="ctr"/>
                </a:tc>
                <a:tc>
                  <a:txBody>
                    <a:bodyPr/>
                    <a:lstStyle/>
                    <a:p>
                      <a:pPr algn="l" fontAlgn="b"/>
                      <a:r>
                        <a:rPr lang="en-US" sz="1200" b="1" u="none" strike="noStrike" baseline="0">
                          <a:effectLst/>
                        </a:rPr>
                        <a:t> $                      339 </a:t>
                      </a:r>
                      <a:endParaRPr lang="en-US" sz="1200" b="1" i="0" u="none" strike="noStrike" baseline="0">
                        <a:effectLst/>
                        <a:latin typeface="Arial" panose="020B0604020202020204" pitchFamily="34" charset="0"/>
                      </a:endParaRPr>
                    </a:p>
                  </a:txBody>
                  <a:tcPr marL="0" marR="0" marT="0" marB="0" anchor="b"/>
                </a:tc>
                <a:tc>
                  <a:txBody>
                    <a:bodyPr/>
                    <a:lstStyle/>
                    <a:p>
                      <a:pPr algn="l" fontAlgn="b"/>
                      <a:r>
                        <a:rPr lang="en-US" sz="1200" b="1" u="none" strike="noStrike" baseline="0">
                          <a:effectLst/>
                        </a:rPr>
                        <a:t> </a:t>
                      </a:r>
                      <a:endParaRPr lang="en-US" sz="1200" b="1" i="0" u="none" strike="noStrike" baseline="0">
                        <a:effectLst/>
                        <a:latin typeface="Arial" panose="020B0604020202020204" pitchFamily="34" charset="0"/>
                      </a:endParaRPr>
                    </a:p>
                  </a:txBody>
                  <a:tcPr marL="0" marR="0" marT="0" marB="0" anchor="b"/>
                </a:tc>
                <a:tc>
                  <a:txBody>
                    <a:bodyPr/>
                    <a:lstStyle/>
                    <a:p>
                      <a:pPr algn="l" fontAlgn="b"/>
                      <a:endParaRPr lang="en-US" sz="1200" b="1" i="0" u="none" strike="noStrike" baseline="0" dirty="0">
                        <a:effectLst/>
                        <a:latin typeface="Arial" panose="020B0604020202020204" pitchFamily="34" charset="0"/>
                      </a:endParaRPr>
                    </a:p>
                  </a:txBody>
                  <a:tcPr marL="0" marR="0" marT="0" marB="0" anchor="b"/>
                </a:tc>
              </a:tr>
              <a:tr h="318255">
                <a:tc>
                  <a:txBody>
                    <a:bodyPr/>
                    <a:lstStyle/>
                    <a:p>
                      <a:pPr algn="l" fontAlgn="b"/>
                      <a:r>
                        <a:rPr lang="en-US" sz="700" u="none" strike="noStrike" baseline="0">
                          <a:effectLst/>
                        </a:rPr>
                        <a:t> </a:t>
                      </a:r>
                      <a:endParaRPr lang="en-US" sz="700" b="0" i="0" u="none" strike="noStrike" baseline="0">
                        <a:effectLst/>
                        <a:latin typeface="Arial" panose="020B0604020202020204" pitchFamily="34" charset="0"/>
                      </a:endParaRPr>
                    </a:p>
                  </a:txBody>
                  <a:tcPr marL="0" marR="0" marT="0" marB="0" anchor="b"/>
                </a:tc>
                <a:tc>
                  <a:txBody>
                    <a:bodyPr/>
                    <a:lstStyle/>
                    <a:p>
                      <a:pPr algn="l" fontAlgn="b"/>
                      <a:r>
                        <a:rPr lang="en-US" sz="1200" b="1" u="none" strike="noStrike" baseline="0" dirty="0">
                          <a:effectLst/>
                        </a:rPr>
                        <a:t>Dollar Value of bulk oil, gear lube, trans fluid in stock</a:t>
                      </a:r>
                      <a:endParaRPr lang="en-US" sz="1200" b="1" i="0" u="none" strike="noStrike" baseline="0" dirty="0">
                        <a:effectLst/>
                        <a:latin typeface="Arial" panose="020B0604020202020204" pitchFamily="34" charset="0"/>
                      </a:endParaRPr>
                    </a:p>
                  </a:txBody>
                  <a:tcPr marL="0" marR="0" marT="0" marB="0" anchor="b"/>
                </a:tc>
                <a:tc>
                  <a:txBody>
                    <a:bodyPr/>
                    <a:lstStyle/>
                    <a:p>
                      <a:pPr algn="l" fontAlgn="ctr"/>
                      <a:r>
                        <a:rPr lang="en-US" sz="1200" b="1" u="none" strike="noStrike" baseline="0">
                          <a:effectLst/>
                        </a:rPr>
                        <a:t> </a:t>
                      </a:r>
                      <a:endParaRPr lang="en-US" sz="1200" b="1" i="0" u="none" strike="noStrike" baseline="0">
                        <a:effectLst/>
                        <a:latin typeface="Arial" panose="020B0604020202020204" pitchFamily="34" charset="0"/>
                      </a:endParaRPr>
                    </a:p>
                  </a:txBody>
                  <a:tcPr marL="0" marR="0" marT="0" marB="0" anchor="ctr"/>
                </a:tc>
                <a:tc>
                  <a:txBody>
                    <a:bodyPr/>
                    <a:lstStyle/>
                    <a:p>
                      <a:pPr algn="l" fontAlgn="b"/>
                      <a:r>
                        <a:rPr lang="en-US" sz="1200" b="1" u="none" strike="noStrike" baseline="0">
                          <a:effectLst/>
                        </a:rPr>
                        <a:t> $                   6,658 </a:t>
                      </a:r>
                      <a:endParaRPr lang="en-US" sz="1200" b="1" i="0" u="none" strike="noStrike" baseline="0">
                        <a:effectLst/>
                        <a:latin typeface="Arial" panose="020B0604020202020204" pitchFamily="34" charset="0"/>
                      </a:endParaRPr>
                    </a:p>
                  </a:txBody>
                  <a:tcPr marL="0" marR="0" marT="0" marB="0" anchor="b"/>
                </a:tc>
                <a:tc>
                  <a:txBody>
                    <a:bodyPr/>
                    <a:lstStyle/>
                    <a:p>
                      <a:pPr algn="l" fontAlgn="b"/>
                      <a:r>
                        <a:rPr lang="en-US" sz="1200" b="1" u="none" strike="noStrike" baseline="0">
                          <a:effectLst/>
                        </a:rPr>
                        <a:t> </a:t>
                      </a:r>
                      <a:endParaRPr lang="en-US" sz="1200" b="1" i="0" u="none" strike="noStrike" baseline="0">
                        <a:effectLst/>
                        <a:latin typeface="Arial" panose="020B0604020202020204" pitchFamily="34" charset="0"/>
                      </a:endParaRPr>
                    </a:p>
                  </a:txBody>
                  <a:tcPr marL="0" marR="0" marT="0" marB="0" anchor="b"/>
                </a:tc>
                <a:tc>
                  <a:txBody>
                    <a:bodyPr/>
                    <a:lstStyle/>
                    <a:p>
                      <a:pPr algn="l" fontAlgn="b"/>
                      <a:endParaRPr lang="en-US" sz="1200" b="1" i="0" u="none" strike="noStrike" baseline="0" dirty="0">
                        <a:effectLst/>
                        <a:latin typeface="Arial" panose="020B0604020202020204" pitchFamily="34" charset="0"/>
                      </a:endParaRPr>
                    </a:p>
                  </a:txBody>
                  <a:tcPr marL="0" marR="0" marT="0" marB="0" anchor="b"/>
                </a:tc>
              </a:tr>
              <a:tr h="239735">
                <a:tc>
                  <a:txBody>
                    <a:bodyPr/>
                    <a:lstStyle/>
                    <a:p>
                      <a:pPr algn="l" fontAlgn="b"/>
                      <a:r>
                        <a:rPr lang="en-US" sz="700" u="none" strike="noStrike" baseline="0">
                          <a:effectLst/>
                        </a:rPr>
                        <a:t> </a:t>
                      </a:r>
                      <a:endParaRPr lang="en-US" sz="700" b="0" i="0" u="none" strike="noStrike" baseline="0">
                        <a:effectLst/>
                        <a:latin typeface="Arial" panose="020B0604020202020204" pitchFamily="34" charset="0"/>
                      </a:endParaRPr>
                    </a:p>
                  </a:txBody>
                  <a:tcPr marL="0" marR="0" marT="0" marB="0" anchor="b"/>
                </a:tc>
                <a:tc gridSpan="2">
                  <a:txBody>
                    <a:bodyPr/>
                    <a:lstStyle/>
                    <a:p>
                      <a:pPr algn="r" fontAlgn="ctr"/>
                      <a:r>
                        <a:rPr lang="en-US" sz="1200" b="1" u="none" strike="noStrike" baseline="0" dirty="0">
                          <a:effectLst/>
                        </a:rPr>
                        <a:t>Plus</a:t>
                      </a:r>
                      <a:endParaRPr lang="en-US" sz="1200" b="1" i="0" u="none" strike="noStrike" baseline="0" dirty="0">
                        <a:effectLst/>
                        <a:latin typeface="Arial" panose="020B0604020202020204" pitchFamily="34" charset="0"/>
                      </a:endParaRPr>
                    </a:p>
                  </a:txBody>
                  <a:tcPr marL="0" marR="0" marT="0" marB="0" anchor="ctr"/>
                </a:tc>
                <a:tc hMerge="1">
                  <a:txBody>
                    <a:bodyPr/>
                    <a:lstStyle/>
                    <a:p>
                      <a:endParaRPr lang="en-US"/>
                    </a:p>
                  </a:txBody>
                  <a:tcPr/>
                </a:tc>
                <a:tc>
                  <a:txBody>
                    <a:bodyPr/>
                    <a:lstStyle/>
                    <a:p>
                      <a:pPr algn="l" fontAlgn="b"/>
                      <a:endParaRPr lang="en-US" sz="1200" b="1" i="0" u="none" strike="noStrike" baseline="0">
                        <a:effectLst/>
                        <a:latin typeface="Arial" panose="020B0604020202020204" pitchFamily="34" charset="0"/>
                      </a:endParaRPr>
                    </a:p>
                  </a:txBody>
                  <a:tcPr marL="0" marR="0" marT="0" marB="0" anchor="b"/>
                </a:tc>
                <a:tc>
                  <a:txBody>
                    <a:bodyPr/>
                    <a:lstStyle/>
                    <a:p>
                      <a:pPr algn="l" fontAlgn="b"/>
                      <a:r>
                        <a:rPr lang="en-US" sz="1200" b="1" u="none" strike="noStrike" baseline="0">
                          <a:effectLst/>
                        </a:rPr>
                        <a:t> </a:t>
                      </a:r>
                      <a:endParaRPr lang="en-US" sz="1200" b="1" i="0" u="none" strike="noStrike" baseline="0">
                        <a:effectLst/>
                        <a:latin typeface="Arial" panose="020B0604020202020204" pitchFamily="34" charset="0"/>
                      </a:endParaRPr>
                    </a:p>
                  </a:txBody>
                  <a:tcPr marL="0" marR="0" marT="0" marB="0" anchor="b"/>
                </a:tc>
                <a:tc>
                  <a:txBody>
                    <a:bodyPr/>
                    <a:lstStyle/>
                    <a:p>
                      <a:pPr algn="l" fontAlgn="b"/>
                      <a:endParaRPr lang="en-US" sz="1200" b="1" i="0" u="none" strike="noStrike" baseline="0">
                        <a:effectLst/>
                        <a:latin typeface="Arial" panose="020B0604020202020204" pitchFamily="34" charset="0"/>
                      </a:endParaRPr>
                    </a:p>
                  </a:txBody>
                  <a:tcPr marL="0" marR="0" marT="0" marB="0" anchor="b"/>
                </a:tc>
              </a:tr>
              <a:tr h="318255">
                <a:tc>
                  <a:txBody>
                    <a:bodyPr/>
                    <a:lstStyle/>
                    <a:p>
                      <a:pPr algn="l" fontAlgn="b"/>
                      <a:r>
                        <a:rPr lang="en-US" sz="700" u="none" strike="noStrike" baseline="0">
                          <a:effectLst/>
                        </a:rPr>
                        <a:t> </a:t>
                      </a:r>
                      <a:endParaRPr lang="en-US" sz="700" b="0" i="0" u="none" strike="noStrike" baseline="0">
                        <a:effectLst/>
                        <a:latin typeface="Arial" panose="020B0604020202020204" pitchFamily="34" charset="0"/>
                      </a:endParaRPr>
                    </a:p>
                  </a:txBody>
                  <a:tcPr marL="0" marR="0" marT="0" marB="0" anchor="b"/>
                </a:tc>
                <a:tc>
                  <a:txBody>
                    <a:bodyPr/>
                    <a:lstStyle/>
                    <a:p>
                      <a:pPr algn="l" fontAlgn="b"/>
                      <a:r>
                        <a:rPr lang="en-US" sz="1200" b="1" u="none" strike="noStrike" baseline="0" dirty="0">
                          <a:effectLst/>
                        </a:rPr>
                        <a:t>Credits due for parts returned</a:t>
                      </a:r>
                      <a:endParaRPr lang="en-US" sz="1200" b="1" i="0" u="none" strike="noStrike" baseline="0" dirty="0">
                        <a:effectLst/>
                        <a:latin typeface="Arial" panose="020B0604020202020204" pitchFamily="34" charset="0"/>
                      </a:endParaRPr>
                    </a:p>
                  </a:txBody>
                  <a:tcPr marL="0" marR="0" marT="0" marB="0" anchor="b"/>
                </a:tc>
                <a:tc>
                  <a:txBody>
                    <a:bodyPr/>
                    <a:lstStyle/>
                    <a:p>
                      <a:pPr algn="l" fontAlgn="ctr"/>
                      <a:r>
                        <a:rPr lang="en-US" sz="1200" b="1" u="none" strike="noStrike" baseline="0">
                          <a:effectLst/>
                        </a:rPr>
                        <a:t> </a:t>
                      </a:r>
                      <a:endParaRPr lang="en-US" sz="1200" b="1" i="0" u="none" strike="noStrike" baseline="0">
                        <a:effectLst/>
                        <a:latin typeface="Arial" panose="020B0604020202020204" pitchFamily="34" charset="0"/>
                      </a:endParaRPr>
                    </a:p>
                  </a:txBody>
                  <a:tcPr marL="0" marR="0" marT="0" marB="0" anchor="ctr"/>
                </a:tc>
                <a:tc>
                  <a:txBody>
                    <a:bodyPr/>
                    <a:lstStyle/>
                    <a:p>
                      <a:pPr algn="l" fontAlgn="b"/>
                      <a:r>
                        <a:rPr lang="en-US" sz="1200" b="1" u="none" strike="noStrike" baseline="0">
                          <a:effectLst/>
                        </a:rPr>
                        <a:t> $                   5,856 </a:t>
                      </a:r>
                      <a:endParaRPr lang="en-US" sz="1200" b="1" i="0" u="none" strike="noStrike" baseline="0">
                        <a:effectLst/>
                        <a:latin typeface="Arial" panose="020B0604020202020204" pitchFamily="34" charset="0"/>
                      </a:endParaRPr>
                    </a:p>
                  </a:txBody>
                  <a:tcPr marL="0" marR="0" marT="0" marB="0" anchor="b"/>
                </a:tc>
                <a:tc>
                  <a:txBody>
                    <a:bodyPr/>
                    <a:lstStyle/>
                    <a:p>
                      <a:pPr algn="l" fontAlgn="b"/>
                      <a:r>
                        <a:rPr lang="en-US" sz="1200" b="1" u="none" strike="noStrike" baseline="0">
                          <a:effectLst/>
                        </a:rPr>
                        <a:t> </a:t>
                      </a:r>
                      <a:endParaRPr lang="en-US" sz="1200" b="1" i="0" u="none" strike="noStrike" baseline="0">
                        <a:effectLst/>
                        <a:latin typeface="Arial" panose="020B0604020202020204" pitchFamily="34" charset="0"/>
                      </a:endParaRPr>
                    </a:p>
                  </a:txBody>
                  <a:tcPr marL="0" marR="0" marT="0" marB="0" anchor="b"/>
                </a:tc>
                <a:tc>
                  <a:txBody>
                    <a:bodyPr/>
                    <a:lstStyle/>
                    <a:p>
                      <a:pPr algn="l" fontAlgn="b"/>
                      <a:endParaRPr lang="en-US" sz="1200" b="1" i="0" u="none" strike="noStrike" baseline="0">
                        <a:effectLst/>
                        <a:latin typeface="Arial" panose="020B0604020202020204" pitchFamily="34" charset="0"/>
                      </a:endParaRPr>
                    </a:p>
                  </a:txBody>
                  <a:tcPr marL="0" marR="0" marT="0" marB="0" anchor="b"/>
                </a:tc>
              </a:tr>
              <a:tr h="318255">
                <a:tc>
                  <a:txBody>
                    <a:bodyPr/>
                    <a:lstStyle/>
                    <a:p>
                      <a:pPr algn="l" fontAlgn="b"/>
                      <a:r>
                        <a:rPr lang="en-US" sz="700" u="none" strike="noStrike" baseline="0">
                          <a:effectLst/>
                        </a:rPr>
                        <a:t> </a:t>
                      </a:r>
                      <a:endParaRPr lang="en-US" sz="700" b="0" i="0" u="none" strike="noStrike" baseline="0">
                        <a:effectLst/>
                        <a:latin typeface="Arial" panose="020B0604020202020204" pitchFamily="34" charset="0"/>
                      </a:endParaRPr>
                    </a:p>
                  </a:txBody>
                  <a:tcPr marL="0" marR="0" marT="0" marB="0" anchor="b"/>
                </a:tc>
                <a:tc>
                  <a:txBody>
                    <a:bodyPr/>
                    <a:lstStyle/>
                    <a:p>
                      <a:pPr algn="l" fontAlgn="b"/>
                      <a:r>
                        <a:rPr lang="en-US" sz="1200" b="1" u="none" strike="noStrike" baseline="0" dirty="0">
                          <a:effectLst/>
                        </a:rPr>
                        <a:t>Inventory Core Value - clean</a:t>
                      </a:r>
                      <a:endParaRPr lang="en-US" sz="1200" b="1" i="0" u="none" strike="noStrike" baseline="0" dirty="0">
                        <a:effectLst/>
                        <a:latin typeface="Arial" panose="020B0604020202020204" pitchFamily="34" charset="0"/>
                      </a:endParaRPr>
                    </a:p>
                  </a:txBody>
                  <a:tcPr marL="0" marR="0" marT="0" marB="0" anchor="b"/>
                </a:tc>
                <a:tc>
                  <a:txBody>
                    <a:bodyPr/>
                    <a:lstStyle/>
                    <a:p>
                      <a:pPr algn="l" fontAlgn="ctr"/>
                      <a:r>
                        <a:rPr lang="en-US" sz="1200" b="1" u="none" strike="noStrike" baseline="0">
                          <a:effectLst/>
                        </a:rPr>
                        <a:t> </a:t>
                      </a:r>
                      <a:endParaRPr lang="en-US" sz="1200" b="1" i="0" u="none" strike="noStrike" baseline="0">
                        <a:effectLst/>
                        <a:latin typeface="Arial" panose="020B0604020202020204" pitchFamily="34" charset="0"/>
                      </a:endParaRPr>
                    </a:p>
                  </a:txBody>
                  <a:tcPr marL="0" marR="0" marT="0" marB="0" anchor="ctr"/>
                </a:tc>
                <a:tc>
                  <a:txBody>
                    <a:bodyPr/>
                    <a:lstStyle/>
                    <a:p>
                      <a:pPr algn="l" fontAlgn="b"/>
                      <a:r>
                        <a:rPr lang="en-US" sz="1200" b="1" u="none" strike="noStrike" baseline="0" dirty="0">
                          <a:effectLst/>
                        </a:rPr>
                        <a:t> $                 15,031 </a:t>
                      </a:r>
                      <a:endParaRPr lang="en-US" sz="1200" b="1" i="0" u="none" strike="noStrike" baseline="0" dirty="0">
                        <a:effectLst/>
                        <a:latin typeface="Arial" panose="020B0604020202020204" pitchFamily="34" charset="0"/>
                      </a:endParaRPr>
                    </a:p>
                  </a:txBody>
                  <a:tcPr marL="0" marR="0" marT="0" marB="0" anchor="b"/>
                </a:tc>
                <a:tc>
                  <a:txBody>
                    <a:bodyPr/>
                    <a:lstStyle/>
                    <a:p>
                      <a:pPr algn="l" fontAlgn="b"/>
                      <a:r>
                        <a:rPr lang="en-US" sz="1200" b="1" u="none" strike="noStrike" baseline="0">
                          <a:effectLst/>
                        </a:rPr>
                        <a:t> </a:t>
                      </a:r>
                      <a:endParaRPr lang="en-US" sz="1200" b="1" i="0" u="none" strike="noStrike" baseline="0">
                        <a:effectLst/>
                        <a:latin typeface="Arial" panose="020B0604020202020204" pitchFamily="34" charset="0"/>
                      </a:endParaRPr>
                    </a:p>
                  </a:txBody>
                  <a:tcPr marL="0" marR="0" marT="0" marB="0" anchor="b"/>
                </a:tc>
                <a:tc>
                  <a:txBody>
                    <a:bodyPr/>
                    <a:lstStyle/>
                    <a:p>
                      <a:pPr algn="l" fontAlgn="b"/>
                      <a:endParaRPr lang="en-US" sz="1200" b="1" i="0" u="none" strike="noStrike" baseline="0">
                        <a:effectLst/>
                        <a:latin typeface="Arial" panose="020B0604020202020204" pitchFamily="34" charset="0"/>
                      </a:endParaRPr>
                    </a:p>
                  </a:txBody>
                  <a:tcPr marL="0" marR="0" marT="0" marB="0" anchor="b"/>
                </a:tc>
              </a:tr>
              <a:tr h="318255">
                <a:tc>
                  <a:txBody>
                    <a:bodyPr/>
                    <a:lstStyle/>
                    <a:p>
                      <a:pPr algn="l" fontAlgn="b"/>
                      <a:r>
                        <a:rPr lang="en-US" sz="700" u="none" strike="noStrike" baseline="0">
                          <a:effectLst/>
                        </a:rPr>
                        <a:t> </a:t>
                      </a:r>
                      <a:endParaRPr lang="en-US" sz="700" b="0" i="0" u="none" strike="noStrike" baseline="0">
                        <a:effectLst/>
                        <a:latin typeface="Arial" panose="020B0604020202020204" pitchFamily="34" charset="0"/>
                      </a:endParaRPr>
                    </a:p>
                  </a:txBody>
                  <a:tcPr marL="0" marR="0" marT="0" marB="0" anchor="b"/>
                </a:tc>
                <a:tc>
                  <a:txBody>
                    <a:bodyPr/>
                    <a:lstStyle/>
                    <a:p>
                      <a:pPr algn="l" fontAlgn="b"/>
                      <a:r>
                        <a:rPr lang="en-US" sz="1200" b="1" u="none" strike="noStrike" baseline="0" dirty="0">
                          <a:effectLst/>
                        </a:rPr>
                        <a:t>Cores to be returned for credit - dirty</a:t>
                      </a:r>
                      <a:endParaRPr lang="en-US" sz="1200" b="1" i="0" u="none" strike="noStrike" baseline="0" dirty="0">
                        <a:effectLst/>
                        <a:latin typeface="Arial" panose="020B0604020202020204" pitchFamily="34" charset="0"/>
                      </a:endParaRPr>
                    </a:p>
                  </a:txBody>
                  <a:tcPr marL="0" marR="0" marT="0" marB="0" anchor="b"/>
                </a:tc>
                <a:tc>
                  <a:txBody>
                    <a:bodyPr/>
                    <a:lstStyle/>
                    <a:p>
                      <a:pPr algn="l" fontAlgn="ctr"/>
                      <a:r>
                        <a:rPr lang="en-US" sz="1200" b="1" u="none" strike="noStrike" baseline="0">
                          <a:effectLst/>
                        </a:rPr>
                        <a:t> </a:t>
                      </a:r>
                      <a:endParaRPr lang="en-US" sz="1200" b="1" i="0" u="none" strike="noStrike" baseline="0">
                        <a:effectLst/>
                        <a:latin typeface="Arial" panose="020B0604020202020204" pitchFamily="34" charset="0"/>
                      </a:endParaRPr>
                    </a:p>
                  </a:txBody>
                  <a:tcPr marL="0" marR="0" marT="0" marB="0" anchor="ctr"/>
                </a:tc>
                <a:tc>
                  <a:txBody>
                    <a:bodyPr/>
                    <a:lstStyle/>
                    <a:p>
                      <a:pPr algn="l" fontAlgn="b"/>
                      <a:r>
                        <a:rPr lang="en-US" sz="1200" b="1" u="none" strike="noStrike" baseline="0" dirty="0">
                          <a:effectLst/>
                        </a:rPr>
                        <a:t> $                   7,550 </a:t>
                      </a:r>
                      <a:endParaRPr lang="en-US" sz="1200" b="1" i="0" u="none" strike="noStrike" baseline="0" dirty="0">
                        <a:effectLst/>
                        <a:latin typeface="Arial" panose="020B0604020202020204" pitchFamily="34" charset="0"/>
                      </a:endParaRPr>
                    </a:p>
                  </a:txBody>
                  <a:tcPr marL="0" marR="0" marT="0" marB="0" anchor="b"/>
                </a:tc>
                <a:tc>
                  <a:txBody>
                    <a:bodyPr/>
                    <a:lstStyle/>
                    <a:p>
                      <a:pPr algn="l" fontAlgn="b"/>
                      <a:r>
                        <a:rPr lang="en-US" sz="1200" b="1" u="none" strike="noStrike" baseline="0">
                          <a:effectLst/>
                        </a:rPr>
                        <a:t> </a:t>
                      </a:r>
                      <a:endParaRPr lang="en-US" sz="1200" b="1" i="0" u="none" strike="noStrike" baseline="0">
                        <a:effectLst/>
                        <a:latin typeface="Arial" panose="020B0604020202020204" pitchFamily="34" charset="0"/>
                      </a:endParaRPr>
                    </a:p>
                  </a:txBody>
                  <a:tcPr marL="0" marR="0" marT="0" marB="0" anchor="b"/>
                </a:tc>
                <a:tc>
                  <a:txBody>
                    <a:bodyPr/>
                    <a:lstStyle/>
                    <a:p>
                      <a:pPr algn="l" fontAlgn="b"/>
                      <a:endParaRPr lang="en-US" sz="1200" b="1" i="0" u="none" strike="noStrike" baseline="0">
                        <a:effectLst/>
                        <a:latin typeface="Arial" panose="020B0604020202020204" pitchFamily="34" charset="0"/>
                      </a:endParaRPr>
                    </a:p>
                  </a:txBody>
                  <a:tcPr marL="0" marR="0" marT="0" marB="0" anchor="b"/>
                </a:tc>
              </a:tr>
              <a:tr h="318255">
                <a:tc>
                  <a:txBody>
                    <a:bodyPr/>
                    <a:lstStyle/>
                    <a:p>
                      <a:pPr algn="l" fontAlgn="b"/>
                      <a:r>
                        <a:rPr lang="en-US" sz="700" u="none" strike="noStrike" baseline="0">
                          <a:effectLst/>
                        </a:rPr>
                        <a:t> </a:t>
                      </a:r>
                      <a:endParaRPr lang="en-US" sz="700" b="0" i="0" u="none" strike="noStrike" baseline="0">
                        <a:effectLst/>
                        <a:latin typeface="Arial" panose="020B0604020202020204" pitchFamily="34" charset="0"/>
                      </a:endParaRPr>
                    </a:p>
                  </a:txBody>
                  <a:tcPr marL="0" marR="0" marT="0" marB="0" anchor="b"/>
                </a:tc>
                <a:tc>
                  <a:txBody>
                    <a:bodyPr/>
                    <a:lstStyle/>
                    <a:p>
                      <a:pPr algn="l" fontAlgn="b"/>
                      <a:r>
                        <a:rPr lang="en-US" sz="1200" b="1" u="none" strike="noStrike" baseline="0" dirty="0">
                          <a:effectLst/>
                        </a:rPr>
                        <a:t>Work in Process - Repair Orders &amp; Invoices</a:t>
                      </a:r>
                      <a:endParaRPr lang="en-US" sz="1200" b="1" i="0" u="none" strike="noStrike" baseline="0" dirty="0">
                        <a:effectLst/>
                        <a:latin typeface="Arial" panose="020B0604020202020204" pitchFamily="34" charset="0"/>
                      </a:endParaRPr>
                    </a:p>
                  </a:txBody>
                  <a:tcPr marL="0" marR="0" marT="0" marB="0" anchor="b"/>
                </a:tc>
                <a:tc>
                  <a:txBody>
                    <a:bodyPr/>
                    <a:lstStyle/>
                    <a:p>
                      <a:pPr algn="l" fontAlgn="ctr"/>
                      <a:r>
                        <a:rPr lang="en-US" sz="1200" b="1" u="none" strike="noStrike" baseline="0">
                          <a:effectLst/>
                        </a:rPr>
                        <a:t> </a:t>
                      </a:r>
                      <a:endParaRPr lang="en-US" sz="1200" b="1" i="0" u="none" strike="noStrike" baseline="0">
                        <a:effectLst/>
                        <a:latin typeface="Arial" panose="020B0604020202020204" pitchFamily="34" charset="0"/>
                      </a:endParaRPr>
                    </a:p>
                  </a:txBody>
                  <a:tcPr marL="0" marR="0" marT="0" marB="0" anchor="ctr"/>
                </a:tc>
                <a:tc>
                  <a:txBody>
                    <a:bodyPr/>
                    <a:lstStyle/>
                    <a:p>
                      <a:pPr algn="l" fontAlgn="b"/>
                      <a:r>
                        <a:rPr lang="en-US" sz="1200" b="1" u="none" strike="noStrike" baseline="0" dirty="0">
                          <a:effectLst/>
                        </a:rPr>
                        <a:t> $                 33,610 </a:t>
                      </a:r>
                      <a:endParaRPr lang="en-US" sz="1200" b="1" i="0" u="none" strike="noStrike" baseline="0" dirty="0">
                        <a:effectLst/>
                        <a:latin typeface="Arial" panose="020B0604020202020204" pitchFamily="34" charset="0"/>
                      </a:endParaRPr>
                    </a:p>
                  </a:txBody>
                  <a:tcPr marL="0" marR="0" marT="0" marB="0" anchor="b"/>
                </a:tc>
                <a:tc>
                  <a:txBody>
                    <a:bodyPr/>
                    <a:lstStyle/>
                    <a:p>
                      <a:pPr algn="l" fontAlgn="b"/>
                      <a:r>
                        <a:rPr lang="en-US" sz="1200" b="1" u="none" strike="noStrike" baseline="0">
                          <a:effectLst/>
                        </a:rPr>
                        <a:t> </a:t>
                      </a:r>
                      <a:endParaRPr lang="en-US" sz="1200" b="1" i="0" u="none" strike="noStrike" baseline="0">
                        <a:effectLst/>
                        <a:latin typeface="Arial" panose="020B0604020202020204" pitchFamily="34" charset="0"/>
                      </a:endParaRPr>
                    </a:p>
                  </a:txBody>
                  <a:tcPr marL="0" marR="0" marT="0" marB="0" anchor="b"/>
                </a:tc>
                <a:tc>
                  <a:txBody>
                    <a:bodyPr/>
                    <a:lstStyle/>
                    <a:p>
                      <a:pPr algn="l" fontAlgn="b"/>
                      <a:endParaRPr lang="en-US" sz="1200" b="1" i="0" u="none" strike="noStrike" baseline="0">
                        <a:effectLst/>
                        <a:latin typeface="Arial" panose="020B0604020202020204" pitchFamily="34" charset="0"/>
                      </a:endParaRPr>
                    </a:p>
                  </a:txBody>
                  <a:tcPr marL="0" marR="0" marT="0" marB="0" anchor="b"/>
                </a:tc>
              </a:tr>
              <a:tr h="318255">
                <a:tc>
                  <a:txBody>
                    <a:bodyPr/>
                    <a:lstStyle/>
                    <a:p>
                      <a:pPr algn="l" fontAlgn="b"/>
                      <a:r>
                        <a:rPr lang="en-US" sz="700" u="none" strike="noStrike" baseline="0">
                          <a:effectLst/>
                        </a:rPr>
                        <a:t> </a:t>
                      </a:r>
                      <a:endParaRPr lang="en-US" sz="700" b="0" i="0" u="none" strike="noStrike" baseline="0">
                        <a:effectLst/>
                        <a:latin typeface="Arial" panose="020B0604020202020204" pitchFamily="34" charset="0"/>
                      </a:endParaRPr>
                    </a:p>
                  </a:txBody>
                  <a:tcPr marL="0" marR="0" marT="0" marB="0" anchor="b"/>
                </a:tc>
                <a:tc>
                  <a:txBody>
                    <a:bodyPr/>
                    <a:lstStyle/>
                    <a:p>
                      <a:pPr algn="l" fontAlgn="b"/>
                      <a:r>
                        <a:rPr lang="en-US" sz="1200" b="1" u="none" strike="noStrike" baseline="0" dirty="0">
                          <a:effectLst/>
                        </a:rPr>
                        <a:t>Dollar Value of NPN parts</a:t>
                      </a:r>
                      <a:endParaRPr lang="en-US" sz="1200" b="1" i="0" u="none" strike="noStrike" baseline="0" dirty="0">
                        <a:effectLst/>
                        <a:latin typeface="Arial" panose="020B0604020202020204" pitchFamily="34" charset="0"/>
                      </a:endParaRPr>
                    </a:p>
                  </a:txBody>
                  <a:tcPr marL="0" marR="0" marT="0" marB="0" anchor="b"/>
                </a:tc>
                <a:tc>
                  <a:txBody>
                    <a:bodyPr/>
                    <a:lstStyle/>
                    <a:p>
                      <a:pPr algn="l" fontAlgn="ctr"/>
                      <a:r>
                        <a:rPr lang="en-US" sz="1200" b="1" u="none" strike="noStrike" baseline="0" dirty="0">
                          <a:effectLst/>
                        </a:rPr>
                        <a:t> </a:t>
                      </a:r>
                      <a:endParaRPr lang="en-US" sz="1200" b="1" i="0" u="none" strike="noStrike" baseline="0" dirty="0">
                        <a:effectLst/>
                        <a:latin typeface="Arial" panose="020B0604020202020204" pitchFamily="34" charset="0"/>
                      </a:endParaRPr>
                    </a:p>
                  </a:txBody>
                  <a:tcPr marL="0" marR="0" marT="0" marB="0" anchor="ctr"/>
                </a:tc>
                <a:tc>
                  <a:txBody>
                    <a:bodyPr/>
                    <a:lstStyle/>
                    <a:p>
                      <a:pPr algn="l" fontAlgn="b"/>
                      <a:r>
                        <a:rPr lang="en-US" sz="1200" b="1" u="none" strike="noStrike" baseline="0" dirty="0">
                          <a:effectLst/>
                        </a:rPr>
                        <a:t> $                   4,766 </a:t>
                      </a:r>
                      <a:endParaRPr lang="en-US" sz="1200" b="1" i="0" u="none" strike="noStrike" baseline="0" dirty="0">
                        <a:effectLst/>
                        <a:latin typeface="Arial" panose="020B0604020202020204" pitchFamily="34" charset="0"/>
                      </a:endParaRPr>
                    </a:p>
                  </a:txBody>
                  <a:tcPr marL="0" marR="0" marT="0" marB="0" anchor="b"/>
                </a:tc>
                <a:tc>
                  <a:txBody>
                    <a:bodyPr/>
                    <a:lstStyle/>
                    <a:p>
                      <a:pPr algn="l" fontAlgn="b"/>
                      <a:r>
                        <a:rPr lang="en-US" sz="1200" b="1" u="none" strike="noStrike" baseline="0">
                          <a:effectLst/>
                        </a:rPr>
                        <a:t> </a:t>
                      </a:r>
                      <a:endParaRPr lang="en-US" sz="1200" b="1" i="0" u="none" strike="noStrike" baseline="0">
                        <a:effectLst/>
                        <a:latin typeface="Arial" panose="020B0604020202020204" pitchFamily="34" charset="0"/>
                      </a:endParaRPr>
                    </a:p>
                  </a:txBody>
                  <a:tcPr marL="0" marR="0" marT="0" marB="0" anchor="b"/>
                </a:tc>
                <a:tc>
                  <a:txBody>
                    <a:bodyPr/>
                    <a:lstStyle/>
                    <a:p>
                      <a:pPr algn="l" fontAlgn="b"/>
                      <a:endParaRPr lang="en-US" sz="1200" b="1" i="0" u="none" strike="noStrike" baseline="0">
                        <a:effectLst/>
                        <a:latin typeface="Arial" panose="020B0604020202020204" pitchFamily="34" charset="0"/>
                      </a:endParaRPr>
                    </a:p>
                  </a:txBody>
                  <a:tcPr marL="0" marR="0" marT="0" marB="0" anchor="b"/>
                </a:tc>
              </a:tr>
              <a:tr h="346000">
                <a:tc>
                  <a:txBody>
                    <a:bodyPr/>
                    <a:lstStyle/>
                    <a:p>
                      <a:pPr algn="l" fontAlgn="b"/>
                      <a:r>
                        <a:rPr lang="en-US" sz="700" u="none" strike="noStrike" baseline="0">
                          <a:effectLst/>
                        </a:rPr>
                        <a:t> </a:t>
                      </a:r>
                      <a:endParaRPr lang="en-US" sz="700" b="0" i="0" u="none" strike="noStrike" baseline="0">
                        <a:effectLst/>
                        <a:latin typeface="Arial" panose="020B0604020202020204" pitchFamily="34" charset="0"/>
                      </a:endParaRPr>
                    </a:p>
                  </a:txBody>
                  <a:tcPr marL="0" marR="0" marT="0" marB="0" anchor="b"/>
                </a:tc>
                <a:tc>
                  <a:txBody>
                    <a:bodyPr/>
                    <a:lstStyle/>
                    <a:p>
                      <a:pPr algn="l" fontAlgn="b"/>
                      <a:r>
                        <a:rPr lang="en-US" sz="1200" b="1" u="none" strike="noStrike" baseline="0" dirty="0">
                          <a:effectLst/>
                        </a:rPr>
                        <a:t>Dollar value of parts with no cost record</a:t>
                      </a:r>
                      <a:endParaRPr lang="en-US" sz="1200" b="1" i="0" u="none" strike="noStrike" baseline="0" dirty="0">
                        <a:effectLst/>
                        <a:latin typeface="Arial" panose="020B0604020202020204" pitchFamily="34" charset="0"/>
                      </a:endParaRPr>
                    </a:p>
                  </a:txBody>
                  <a:tcPr marL="0" marR="0" marT="0" marB="0" anchor="b"/>
                </a:tc>
                <a:tc>
                  <a:txBody>
                    <a:bodyPr/>
                    <a:lstStyle/>
                    <a:p>
                      <a:pPr algn="l" fontAlgn="ctr"/>
                      <a:r>
                        <a:rPr lang="en-US" sz="1200" b="1" u="none" strike="noStrike" baseline="0" dirty="0">
                          <a:effectLst/>
                        </a:rPr>
                        <a:t> </a:t>
                      </a:r>
                      <a:endParaRPr lang="en-US" sz="1200" b="1" i="0" u="none" strike="noStrike" baseline="0" dirty="0">
                        <a:effectLst/>
                        <a:latin typeface="Arial" panose="020B0604020202020204" pitchFamily="34" charset="0"/>
                      </a:endParaRPr>
                    </a:p>
                  </a:txBody>
                  <a:tcPr marL="0" marR="0" marT="0" marB="0" anchor="ctr"/>
                </a:tc>
                <a:tc>
                  <a:txBody>
                    <a:bodyPr/>
                    <a:lstStyle/>
                    <a:p>
                      <a:pPr algn="l" fontAlgn="b"/>
                      <a:r>
                        <a:rPr lang="en-US" sz="1200" b="1" u="none" strike="noStrike" baseline="0" dirty="0">
                          <a:effectLst/>
                        </a:rPr>
                        <a:t> $                 29,626 </a:t>
                      </a:r>
                      <a:endParaRPr lang="en-US" sz="1200" b="1" i="0" u="none" strike="noStrike" baseline="0" dirty="0">
                        <a:effectLst/>
                        <a:latin typeface="Arial" panose="020B0604020202020204" pitchFamily="34" charset="0"/>
                      </a:endParaRPr>
                    </a:p>
                  </a:txBody>
                  <a:tcPr marL="0" marR="0" marT="0" marB="0" anchor="b"/>
                </a:tc>
                <a:tc>
                  <a:txBody>
                    <a:bodyPr/>
                    <a:lstStyle/>
                    <a:p>
                      <a:pPr algn="l" fontAlgn="b"/>
                      <a:r>
                        <a:rPr lang="en-US" sz="1200" b="1" u="none" strike="noStrike" baseline="0">
                          <a:effectLst/>
                        </a:rPr>
                        <a:t> </a:t>
                      </a:r>
                      <a:endParaRPr lang="en-US" sz="1200" b="1" i="0" u="none" strike="noStrike" baseline="0">
                        <a:effectLst/>
                        <a:latin typeface="Arial" panose="020B0604020202020204" pitchFamily="34" charset="0"/>
                      </a:endParaRPr>
                    </a:p>
                  </a:txBody>
                  <a:tcPr marL="0" marR="0" marT="0" marB="0" anchor="b"/>
                </a:tc>
                <a:tc>
                  <a:txBody>
                    <a:bodyPr/>
                    <a:lstStyle/>
                    <a:p>
                      <a:pPr algn="l" fontAlgn="b"/>
                      <a:endParaRPr lang="en-US" sz="1200" b="1" i="0" u="none" strike="noStrike" baseline="0">
                        <a:effectLst/>
                        <a:latin typeface="Arial" panose="020B0604020202020204" pitchFamily="34" charset="0"/>
                      </a:endParaRPr>
                    </a:p>
                  </a:txBody>
                  <a:tcPr marL="0" marR="0" marT="0" marB="0" anchor="b"/>
                </a:tc>
              </a:tr>
              <a:tr h="239735">
                <a:tc>
                  <a:txBody>
                    <a:bodyPr/>
                    <a:lstStyle/>
                    <a:p>
                      <a:pPr algn="l" fontAlgn="b"/>
                      <a:r>
                        <a:rPr lang="en-US" sz="700" u="none" strike="noStrike" baseline="0">
                          <a:effectLst/>
                        </a:rPr>
                        <a:t> </a:t>
                      </a:r>
                      <a:endParaRPr lang="en-US" sz="700" b="0" i="0" u="none" strike="noStrike" baseline="0">
                        <a:effectLst/>
                        <a:latin typeface="Arial" panose="020B0604020202020204" pitchFamily="34" charset="0"/>
                      </a:endParaRPr>
                    </a:p>
                  </a:txBody>
                  <a:tcPr marL="0" marR="0" marT="0" marB="0" anchor="b"/>
                </a:tc>
                <a:tc gridSpan="2">
                  <a:txBody>
                    <a:bodyPr/>
                    <a:lstStyle/>
                    <a:p>
                      <a:pPr algn="r" fontAlgn="ctr"/>
                      <a:r>
                        <a:rPr lang="en-US" sz="1200" b="1" u="none" strike="noStrike" baseline="0">
                          <a:effectLst/>
                        </a:rPr>
                        <a:t>Plus / Minus</a:t>
                      </a:r>
                      <a:endParaRPr lang="en-US" sz="1200" b="1" i="0" u="none" strike="noStrike" baseline="0">
                        <a:effectLst/>
                        <a:latin typeface="Arial" panose="020B0604020202020204" pitchFamily="34" charset="0"/>
                      </a:endParaRPr>
                    </a:p>
                  </a:txBody>
                  <a:tcPr marL="0" marR="0" marT="0" marB="0" anchor="ctr"/>
                </a:tc>
                <a:tc hMerge="1">
                  <a:txBody>
                    <a:bodyPr/>
                    <a:lstStyle/>
                    <a:p>
                      <a:endParaRPr lang="en-US"/>
                    </a:p>
                  </a:txBody>
                  <a:tcPr/>
                </a:tc>
                <a:tc>
                  <a:txBody>
                    <a:bodyPr/>
                    <a:lstStyle/>
                    <a:p>
                      <a:pPr algn="l" fontAlgn="b"/>
                      <a:r>
                        <a:rPr lang="en-US" sz="1200" b="1" u="none" strike="noStrike" baseline="0" dirty="0">
                          <a:effectLst/>
                        </a:rPr>
                        <a:t> </a:t>
                      </a:r>
                      <a:endParaRPr lang="en-US" sz="1200" b="1" i="0" u="none" strike="noStrike" baseline="0" dirty="0">
                        <a:effectLst/>
                        <a:latin typeface="Arial" panose="020B0604020202020204" pitchFamily="34" charset="0"/>
                      </a:endParaRPr>
                    </a:p>
                  </a:txBody>
                  <a:tcPr marL="0" marR="0" marT="0" marB="0" anchor="b"/>
                </a:tc>
                <a:tc>
                  <a:txBody>
                    <a:bodyPr/>
                    <a:lstStyle/>
                    <a:p>
                      <a:pPr algn="l" fontAlgn="b"/>
                      <a:r>
                        <a:rPr lang="en-US" sz="1200" b="1" u="none" strike="noStrike" baseline="0">
                          <a:effectLst/>
                        </a:rPr>
                        <a:t> </a:t>
                      </a:r>
                      <a:endParaRPr lang="en-US" sz="1200" b="1" i="0" u="none" strike="noStrike" baseline="0">
                        <a:effectLst/>
                        <a:latin typeface="Arial" panose="020B0604020202020204" pitchFamily="34" charset="0"/>
                      </a:endParaRPr>
                    </a:p>
                  </a:txBody>
                  <a:tcPr marL="0" marR="0" marT="0" marB="0" anchor="b"/>
                </a:tc>
                <a:tc>
                  <a:txBody>
                    <a:bodyPr/>
                    <a:lstStyle/>
                    <a:p>
                      <a:pPr algn="l" fontAlgn="b"/>
                      <a:endParaRPr lang="en-US" sz="1200" b="1" i="0" u="none" strike="noStrike" baseline="0">
                        <a:effectLst/>
                        <a:latin typeface="Arial" panose="020B0604020202020204" pitchFamily="34" charset="0"/>
                      </a:endParaRPr>
                    </a:p>
                  </a:txBody>
                  <a:tcPr marL="0" marR="0" marT="0" marB="0" anchor="b"/>
                </a:tc>
              </a:tr>
              <a:tr h="318255">
                <a:tc>
                  <a:txBody>
                    <a:bodyPr/>
                    <a:lstStyle/>
                    <a:p>
                      <a:pPr algn="l" fontAlgn="b"/>
                      <a:r>
                        <a:rPr lang="en-US" sz="700" u="none" strike="noStrike" baseline="0">
                          <a:effectLst/>
                        </a:rPr>
                        <a:t> </a:t>
                      </a:r>
                      <a:endParaRPr lang="en-US" sz="700" b="0" i="0" u="none" strike="noStrike" baseline="0">
                        <a:effectLst/>
                        <a:latin typeface="Arial" panose="020B0604020202020204" pitchFamily="34" charset="0"/>
                      </a:endParaRPr>
                    </a:p>
                  </a:txBody>
                  <a:tcPr marL="0" marR="0" marT="0" marB="0" anchor="b"/>
                </a:tc>
                <a:tc>
                  <a:txBody>
                    <a:bodyPr/>
                    <a:lstStyle/>
                    <a:p>
                      <a:pPr algn="l" fontAlgn="ctr"/>
                      <a:r>
                        <a:rPr lang="en-US" sz="1200" b="1" u="none" strike="noStrike" baseline="0">
                          <a:effectLst/>
                        </a:rPr>
                        <a:t>Other Adjustments (shortage claims, damage, etc.)</a:t>
                      </a:r>
                      <a:endParaRPr lang="en-US" sz="1200" b="1" i="0" u="none" strike="noStrike" baseline="0">
                        <a:effectLst/>
                        <a:latin typeface="Arial" panose="020B0604020202020204" pitchFamily="34" charset="0"/>
                      </a:endParaRPr>
                    </a:p>
                  </a:txBody>
                  <a:tcPr marL="0" marR="0" marT="0" marB="0" anchor="ctr"/>
                </a:tc>
                <a:tc>
                  <a:txBody>
                    <a:bodyPr/>
                    <a:lstStyle/>
                    <a:p>
                      <a:pPr algn="l" fontAlgn="ctr"/>
                      <a:r>
                        <a:rPr lang="en-US" sz="1200" b="1" u="none" strike="noStrike" baseline="0">
                          <a:effectLst/>
                        </a:rPr>
                        <a:t> </a:t>
                      </a:r>
                      <a:endParaRPr lang="en-US" sz="1200" b="1" i="0" u="none" strike="noStrike" baseline="0">
                        <a:effectLst/>
                        <a:latin typeface="Arial" panose="020B0604020202020204" pitchFamily="34" charset="0"/>
                      </a:endParaRPr>
                    </a:p>
                  </a:txBody>
                  <a:tcPr marL="0" marR="0" marT="0" marB="0" anchor="ctr"/>
                </a:tc>
                <a:tc>
                  <a:txBody>
                    <a:bodyPr/>
                    <a:lstStyle/>
                    <a:p>
                      <a:pPr algn="l" fontAlgn="b"/>
                      <a:r>
                        <a:rPr lang="en-US" sz="1200" b="1" u="none" strike="noStrike" baseline="0" dirty="0">
                          <a:effectLst/>
                        </a:rPr>
                        <a:t> $                 </a:t>
                      </a:r>
                      <a:r>
                        <a:rPr lang="en-US" sz="1200" b="1" u="none" strike="noStrike" baseline="0" dirty="0" smtClean="0">
                          <a:effectLst/>
                        </a:rPr>
                        <a:t>5076</a:t>
                      </a:r>
                    </a:p>
                    <a:p>
                      <a:pPr algn="l" fontAlgn="b"/>
                      <a:endParaRPr lang="en-US" sz="1200" b="1" i="0" u="none" strike="noStrike" baseline="0" dirty="0">
                        <a:effectLst/>
                        <a:latin typeface="Arial" panose="020B0604020202020204" pitchFamily="34" charset="0"/>
                      </a:endParaRPr>
                    </a:p>
                  </a:txBody>
                  <a:tcPr marL="0" marR="0" marT="0" marB="0" anchor="b"/>
                </a:tc>
                <a:tc>
                  <a:txBody>
                    <a:bodyPr/>
                    <a:lstStyle/>
                    <a:p>
                      <a:pPr algn="l" fontAlgn="b"/>
                      <a:r>
                        <a:rPr lang="en-US" sz="1200" b="1" u="none" strike="noStrike" baseline="0">
                          <a:effectLst/>
                        </a:rPr>
                        <a:t> </a:t>
                      </a:r>
                      <a:endParaRPr lang="en-US" sz="1200" b="1" i="0" u="none" strike="noStrike" baseline="0">
                        <a:effectLst/>
                        <a:latin typeface="Arial" panose="020B0604020202020204" pitchFamily="34" charset="0"/>
                      </a:endParaRPr>
                    </a:p>
                  </a:txBody>
                  <a:tcPr marL="0" marR="0" marT="0" marB="0" anchor="b"/>
                </a:tc>
                <a:tc>
                  <a:txBody>
                    <a:bodyPr/>
                    <a:lstStyle/>
                    <a:p>
                      <a:pPr algn="l" fontAlgn="b"/>
                      <a:endParaRPr lang="en-US" sz="1200" b="1" i="0" u="none" strike="noStrike" baseline="0" dirty="0">
                        <a:effectLst/>
                        <a:latin typeface="Arial" panose="020B0604020202020204" pitchFamily="34" charset="0"/>
                      </a:endParaRPr>
                    </a:p>
                  </a:txBody>
                  <a:tcPr marL="0" marR="0" marT="0" marB="0" anchor="b"/>
                </a:tc>
              </a:tr>
              <a:tr h="197399">
                <a:tc>
                  <a:txBody>
                    <a:bodyPr/>
                    <a:lstStyle/>
                    <a:p>
                      <a:pPr algn="l" fontAlgn="b"/>
                      <a:r>
                        <a:rPr lang="en-US" sz="700" u="none" strike="noStrike" baseline="0">
                          <a:effectLst/>
                        </a:rPr>
                        <a:t> </a:t>
                      </a:r>
                      <a:endParaRPr lang="en-US" sz="700" b="0" i="0" u="none" strike="noStrike" baseline="0">
                        <a:effectLst/>
                        <a:latin typeface="Arial" panose="020B0604020202020204" pitchFamily="34" charset="0"/>
                      </a:endParaRPr>
                    </a:p>
                  </a:txBody>
                  <a:tcPr marL="0" marR="0" marT="0" marB="0" anchor="b"/>
                </a:tc>
                <a:tc>
                  <a:txBody>
                    <a:bodyPr/>
                    <a:lstStyle/>
                    <a:p>
                      <a:pPr algn="l" fontAlgn="ctr"/>
                      <a:endParaRPr lang="en-US" sz="1200" b="1" i="0" u="none" strike="noStrike" baseline="0">
                        <a:effectLst/>
                        <a:latin typeface="Arial" panose="020B0604020202020204" pitchFamily="34" charset="0"/>
                      </a:endParaRPr>
                    </a:p>
                  </a:txBody>
                  <a:tcPr marL="0" marR="0" marT="0" marB="0" anchor="ctr"/>
                </a:tc>
                <a:tc>
                  <a:txBody>
                    <a:bodyPr/>
                    <a:lstStyle/>
                    <a:p>
                      <a:pPr algn="l" fontAlgn="ctr"/>
                      <a:endParaRPr lang="en-US" sz="1200" b="1" i="0" u="none" strike="noStrike" baseline="0">
                        <a:effectLst/>
                        <a:latin typeface="Arial" panose="020B0604020202020204" pitchFamily="34" charset="0"/>
                      </a:endParaRPr>
                    </a:p>
                  </a:txBody>
                  <a:tcPr marL="0" marR="0" marT="0" marB="0" anchor="ctr"/>
                </a:tc>
                <a:tc>
                  <a:txBody>
                    <a:bodyPr/>
                    <a:lstStyle/>
                    <a:p>
                      <a:pPr algn="l" fontAlgn="b"/>
                      <a:endParaRPr lang="en-US" sz="1200" b="1" i="0" u="none" strike="noStrike" baseline="0" dirty="0">
                        <a:effectLst/>
                        <a:latin typeface="Arial" panose="020B0604020202020204" pitchFamily="34" charset="0"/>
                      </a:endParaRPr>
                    </a:p>
                  </a:txBody>
                  <a:tcPr marL="0" marR="0" marT="0" marB="0" anchor="b"/>
                </a:tc>
                <a:tc>
                  <a:txBody>
                    <a:bodyPr/>
                    <a:lstStyle/>
                    <a:p>
                      <a:pPr algn="l" fontAlgn="b"/>
                      <a:r>
                        <a:rPr lang="en-US" sz="1200" b="1" u="none" strike="noStrike" baseline="0">
                          <a:effectLst/>
                        </a:rPr>
                        <a:t> </a:t>
                      </a:r>
                      <a:endParaRPr lang="en-US" sz="1200" b="1" i="0" u="none" strike="noStrike" baseline="0">
                        <a:effectLst/>
                        <a:latin typeface="Arial" panose="020B0604020202020204" pitchFamily="34" charset="0"/>
                      </a:endParaRPr>
                    </a:p>
                  </a:txBody>
                  <a:tcPr marL="0" marR="0" marT="0" marB="0" anchor="b"/>
                </a:tc>
                <a:tc>
                  <a:txBody>
                    <a:bodyPr/>
                    <a:lstStyle/>
                    <a:p>
                      <a:pPr algn="l" fontAlgn="b"/>
                      <a:endParaRPr lang="en-US" sz="1200" b="1" i="0" u="none" strike="noStrike" baseline="0">
                        <a:effectLst/>
                        <a:latin typeface="Arial" panose="020B0604020202020204" pitchFamily="34" charset="0"/>
                      </a:endParaRPr>
                    </a:p>
                  </a:txBody>
                  <a:tcPr marL="0" marR="0" marT="0" marB="0" anchor="b"/>
                </a:tc>
              </a:tr>
              <a:tr h="318255">
                <a:tc>
                  <a:txBody>
                    <a:bodyPr/>
                    <a:lstStyle/>
                    <a:p>
                      <a:pPr algn="l" fontAlgn="b"/>
                      <a:r>
                        <a:rPr lang="en-US" sz="700" u="none" strike="noStrike" baseline="0">
                          <a:effectLst/>
                        </a:rPr>
                        <a:t> </a:t>
                      </a:r>
                      <a:endParaRPr lang="en-US" sz="700" b="0" i="0" u="none" strike="noStrike" baseline="0">
                        <a:effectLst/>
                        <a:latin typeface="Arial" panose="020B0604020202020204" pitchFamily="34" charset="0"/>
                      </a:endParaRPr>
                    </a:p>
                  </a:txBody>
                  <a:tcPr marL="0" marR="0" marT="0" marB="0" anchor="b"/>
                </a:tc>
                <a:tc gridSpan="2">
                  <a:txBody>
                    <a:bodyPr/>
                    <a:lstStyle/>
                    <a:p>
                      <a:pPr algn="r" fontAlgn="ctr"/>
                      <a:r>
                        <a:rPr lang="en-US" sz="1200" b="1" u="none" strike="noStrike" baseline="0">
                          <a:effectLst/>
                        </a:rPr>
                        <a:t>Total Inventory</a:t>
                      </a:r>
                      <a:endParaRPr lang="en-US" sz="1200" b="1" i="0" u="none" strike="noStrike" baseline="0">
                        <a:effectLst/>
                        <a:latin typeface="Arial" panose="020B0604020202020204" pitchFamily="34" charset="0"/>
                      </a:endParaRPr>
                    </a:p>
                  </a:txBody>
                  <a:tcPr marL="0" marR="0" marT="0" marB="0" anchor="ctr"/>
                </a:tc>
                <a:tc hMerge="1">
                  <a:txBody>
                    <a:bodyPr/>
                    <a:lstStyle/>
                    <a:p>
                      <a:endParaRPr lang="en-US"/>
                    </a:p>
                  </a:txBody>
                  <a:tcPr/>
                </a:tc>
                <a:tc>
                  <a:txBody>
                    <a:bodyPr/>
                    <a:lstStyle/>
                    <a:p>
                      <a:pPr algn="l" fontAlgn="ctr"/>
                      <a:r>
                        <a:rPr lang="en-US" sz="1200" b="1" u="none" strike="noStrike" baseline="0" dirty="0">
                          <a:effectLst/>
                        </a:rPr>
                        <a:t> $               </a:t>
                      </a:r>
                      <a:r>
                        <a:rPr lang="en-US" sz="1200" b="1" u="none" strike="noStrike" baseline="0" dirty="0" smtClean="0">
                          <a:effectLst/>
                        </a:rPr>
                        <a:t>679129 </a:t>
                      </a:r>
                      <a:endParaRPr lang="en-US" sz="1200" b="1" i="0" u="none" strike="noStrike" baseline="0" dirty="0">
                        <a:effectLst/>
                        <a:latin typeface="Arial" panose="020B0604020202020204" pitchFamily="34" charset="0"/>
                      </a:endParaRPr>
                    </a:p>
                  </a:txBody>
                  <a:tcPr marL="0" marR="0" marT="0" marB="0" anchor="ctr"/>
                </a:tc>
                <a:tc>
                  <a:txBody>
                    <a:bodyPr/>
                    <a:lstStyle/>
                    <a:p>
                      <a:pPr algn="l" fontAlgn="b"/>
                      <a:r>
                        <a:rPr lang="en-US" sz="1200" b="1" u="none" strike="noStrike" baseline="0">
                          <a:effectLst/>
                        </a:rPr>
                        <a:t> </a:t>
                      </a:r>
                      <a:endParaRPr lang="en-US" sz="1200" b="1" i="0" u="none" strike="noStrike" baseline="0">
                        <a:effectLst/>
                        <a:latin typeface="Arial" panose="020B0604020202020204" pitchFamily="34" charset="0"/>
                      </a:endParaRPr>
                    </a:p>
                  </a:txBody>
                  <a:tcPr marL="0" marR="0" marT="0" marB="0" anchor="b"/>
                </a:tc>
                <a:tc>
                  <a:txBody>
                    <a:bodyPr/>
                    <a:lstStyle/>
                    <a:p>
                      <a:pPr algn="l" fontAlgn="b"/>
                      <a:endParaRPr lang="en-US" sz="1200" b="1" i="0" u="none" strike="noStrike" baseline="0">
                        <a:effectLst/>
                        <a:latin typeface="Arial" panose="020B0604020202020204" pitchFamily="34" charset="0"/>
                      </a:endParaRPr>
                    </a:p>
                  </a:txBody>
                  <a:tcPr marL="0" marR="0" marT="0" marB="0" anchor="b"/>
                </a:tc>
              </a:tr>
              <a:tr h="318255">
                <a:tc>
                  <a:txBody>
                    <a:bodyPr/>
                    <a:lstStyle/>
                    <a:p>
                      <a:pPr algn="l" fontAlgn="b"/>
                      <a:r>
                        <a:rPr lang="en-US" sz="700" u="none" strike="noStrike" baseline="0">
                          <a:effectLst/>
                        </a:rPr>
                        <a:t> </a:t>
                      </a:r>
                      <a:endParaRPr lang="en-US" sz="700" b="0" i="0" u="none" strike="noStrike" baseline="0">
                        <a:effectLst/>
                        <a:latin typeface="Arial" panose="020B0604020202020204" pitchFamily="34" charset="0"/>
                      </a:endParaRPr>
                    </a:p>
                  </a:txBody>
                  <a:tcPr marL="0" marR="0" marT="0" marB="0" anchor="b"/>
                </a:tc>
                <a:tc gridSpan="2">
                  <a:txBody>
                    <a:bodyPr/>
                    <a:lstStyle/>
                    <a:p>
                      <a:pPr algn="r" fontAlgn="ctr"/>
                      <a:r>
                        <a:rPr lang="en-US" sz="1200" b="1" u="none" strike="noStrike" baseline="0">
                          <a:effectLst/>
                        </a:rPr>
                        <a:t>Inventory Per Financial Statement</a:t>
                      </a:r>
                      <a:endParaRPr lang="en-US" sz="1200" b="1" i="0" u="none" strike="noStrike" baseline="0">
                        <a:effectLst/>
                        <a:latin typeface="Arial" panose="020B0604020202020204" pitchFamily="34" charset="0"/>
                      </a:endParaRPr>
                    </a:p>
                  </a:txBody>
                  <a:tcPr marL="0" marR="0" marT="0" marB="0" anchor="ctr"/>
                </a:tc>
                <a:tc hMerge="1">
                  <a:txBody>
                    <a:bodyPr/>
                    <a:lstStyle/>
                    <a:p>
                      <a:endParaRPr lang="en-US"/>
                    </a:p>
                  </a:txBody>
                  <a:tcPr/>
                </a:tc>
                <a:tc>
                  <a:txBody>
                    <a:bodyPr/>
                    <a:lstStyle/>
                    <a:p>
                      <a:pPr algn="l" fontAlgn="ctr"/>
                      <a:r>
                        <a:rPr lang="en-US" sz="1200" b="1" u="none" strike="noStrike" baseline="0" dirty="0">
                          <a:effectLst/>
                        </a:rPr>
                        <a:t> $               627,903 </a:t>
                      </a:r>
                      <a:endParaRPr lang="en-US" sz="1200" b="1" i="0" u="none" strike="noStrike" baseline="0" dirty="0">
                        <a:effectLst/>
                        <a:latin typeface="Arial" panose="020B0604020202020204" pitchFamily="34" charset="0"/>
                      </a:endParaRPr>
                    </a:p>
                  </a:txBody>
                  <a:tcPr marL="0" marR="0" marT="0" marB="0" anchor="ctr"/>
                </a:tc>
                <a:tc>
                  <a:txBody>
                    <a:bodyPr/>
                    <a:lstStyle/>
                    <a:p>
                      <a:pPr algn="l" fontAlgn="b"/>
                      <a:r>
                        <a:rPr lang="en-US" sz="1200" b="1" u="none" strike="noStrike" baseline="0" dirty="0">
                          <a:effectLst/>
                        </a:rPr>
                        <a:t> </a:t>
                      </a:r>
                      <a:endParaRPr lang="en-US" sz="1200" b="1" i="0" u="none" strike="noStrike" baseline="0" dirty="0">
                        <a:effectLst/>
                        <a:latin typeface="Arial" panose="020B0604020202020204" pitchFamily="34" charset="0"/>
                      </a:endParaRPr>
                    </a:p>
                  </a:txBody>
                  <a:tcPr marL="0" marR="0" marT="0" marB="0" anchor="b"/>
                </a:tc>
                <a:tc>
                  <a:txBody>
                    <a:bodyPr/>
                    <a:lstStyle/>
                    <a:p>
                      <a:pPr algn="l" fontAlgn="b"/>
                      <a:endParaRPr lang="en-US" sz="1200" b="1" i="0" u="none" strike="noStrike" baseline="0">
                        <a:effectLst/>
                        <a:latin typeface="Arial" panose="020B0604020202020204" pitchFamily="34" charset="0"/>
                      </a:endParaRPr>
                    </a:p>
                  </a:txBody>
                  <a:tcPr marL="0" marR="0" marT="0" marB="0" anchor="b"/>
                </a:tc>
              </a:tr>
              <a:tr h="318255">
                <a:tc>
                  <a:txBody>
                    <a:bodyPr/>
                    <a:lstStyle/>
                    <a:p>
                      <a:pPr algn="l" fontAlgn="b"/>
                      <a:r>
                        <a:rPr lang="en-US" sz="700" u="none" strike="noStrike" baseline="0">
                          <a:effectLst/>
                        </a:rPr>
                        <a:t> </a:t>
                      </a:r>
                      <a:endParaRPr lang="en-US" sz="700" b="0" i="0" u="none" strike="noStrike" baseline="0">
                        <a:effectLst/>
                        <a:latin typeface="Arial" panose="020B0604020202020204" pitchFamily="34" charset="0"/>
                      </a:endParaRPr>
                    </a:p>
                  </a:txBody>
                  <a:tcPr marL="0" marR="0" marT="0" marB="0" anchor="b"/>
                </a:tc>
                <a:tc gridSpan="2">
                  <a:txBody>
                    <a:bodyPr/>
                    <a:lstStyle/>
                    <a:p>
                      <a:pPr algn="r" fontAlgn="ctr"/>
                      <a:r>
                        <a:rPr lang="en-US" sz="1200" b="1" u="none" strike="noStrike" baseline="0">
                          <a:effectLst/>
                        </a:rPr>
                        <a:t>Difference</a:t>
                      </a:r>
                      <a:endParaRPr lang="en-US" sz="1200" b="1" i="0" u="none" strike="noStrike" baseline="0">
                        <a:effectLst/>
                        <a:latin typeface="Arial" panose="020B0604020202020204" pitchFamily="34" charset="0"/>
                      </a:endParaRPr>
                    </a:p>
                  </a:txBody>
                  <a:tcPr marL="0" marR="0" marT="0" marB="0" anchor="ctr"/>
                </a:tc>
                <a:tc hMerge="1">
                  <a:txBody>
                    <a:bodyPr/>
                    <a:lstStyle/>
                    <a:p>
                      <a:endParaRPr lang="en-US"/>
                    </a:p>
                  </a:txBody>
                  <a:tcPr/>
                </a:tc>
                <a:tc>
                  <a:txBody>
                    <a:bodyPr/>
                    <a:lstStyle/>
                    <a:p>
                      <a:pPr algn="l" fontAlgn="ctr"/>
                      <a:r>
                        <a:rPr lang="en-US" sz="1200" b="1" u="none" strike="noStrike" baseline="0" dirty="0">
                          <a:effectLst/>
                        </a:rPr>
                        <a:t> $                 </a:t>
                      </a:r>
                      <a:r>
                        <a:rPr lang="en-US" sz="1200" b="1" u="none" strike="noStrike" baseline="0" dirty="0" smtClean="0">
                          <a:solidFill>
                            <a:srgbClr val="FF0000"/>
                          </a:solidFill>
                          <a:effectLst/>
                        </a:rPr>
                        <a:t>51,226</a:t>
                      </a:r>
                      <a:r>
                        <a:rPr lang="en-US" sz="1200" b="1" u="none" strike="noStrike" baseline="0" dirty="0" smtClean="0">
                          <a:effectLst/>
                        </a:rPr>
                        <a:t> </a:t>
                      </a:r>
                      <a:endParaRPr lang="en-US" sz="1200" b="1" i="0" u="none" strike="noStrike" baseline="0" dirty="0">
                        <a:effectLst/>
                        <a:latin typeface="Arial" panose="020B0604020202020204" pitchFamily="34" charset="0"/>
                      </a:endParaRPr>
                    </a:p>
                  </a:txBody>
                  <a:tcPr marL="0" marR="0" marT="0" marB="0" anchor="ctr"/>
                </a:tc>
                <a:tc>
                  <a:txBody>
                    <a:bodyPr/>
                    <a:lstStyle/>
                    <a:p>
                      <a:pPr algn="l" fontAlgn="b"/>
                      <a:r>
                        <a:rPr lang="en-US" sz="1200" b="1" u="none" strike="noStrike" baseline="0" dirty="0">
                          <a:effectLst/>
                        </a:rPr>
                        <a:t> </a:t>
                      </a:r>
                      <a:endParaRPr lang="en-US" sz="1200" b="1" i="0" u="none" strike="noStrike" baseline="0" dirty="0">
                        <a:effectLst/>
                        <a:latin typeface="Arial" panose="020B0604020202020204" pitchFamily="34" charset="0"/>
                      </a:endParaRPr>
                    </a:p>
                  </a:txBody>
                  <a:tcPr marL="0" marR="0" marT="0" marB="0" anchor="b"/>
                </a:tc>
                <a:tc>
                  <a:txBody>
                    <a:bodyPr/>
                    <a:lstStyle/>
                    <a:p>
                      <a:pPr algn="l" fontAlgn="b"/>
                      <a:endParaRPr lang="en-US" sz="1200" b="1" i="0" u="none" strike="noStrike" baseline="0">
                        <a:effectLst/>
                        <a:latin typeface="Arial" panose="020B0604020202020204" pitchFamily="34" charset="0"/>
                      </a:endParaRPr>
                    </a:p>
                  </a:txBody>
                  <a:tcPr marL="0" marR="0" marT="0" marB="0" anchor="b"/>
                </a:tc>
              </a:tr>
              <a:tr h="239735">
                <a:tc>
                  <a:txBody>
                    <a:bodyPr/>
                    <a:lstStyle/>
                    <a:p>
                      <a:pPr algn="l" fontAlgn="b"/>
                      <a:r>
                        <a:rPr lang="en-US" sz="700" u="none" strike="noStrike" baseline="0">
                          <a:effectLst/>
                        </a:rPr>
                        <a:t> </a:t>
                      </a:r>
                      <a:endParaRPr lang="en-US" sz="700" b="0" i="0" u="none" strike="noStrike" baseline="0">
                        <a:effectLst/>
                        <a:latin typeface="Arial" panose="020B0604020202020204" pitchFamily="34" charset="0"/>
                      </a:endParaRPr>
                    </a:p>
                  </a:txBody>
                  <a:tcPr marL="0" marR="0" marT="0" marB="0" anchor="b"/>
                </a:tc>
                <a:tc>
                  <a:txBody>
                    <a:bodyPr/>
                    <a:lstStyle/>
                    <a:p>
                      <a:pPr algn="l" fontAlgn="b"/>
                      <a:r>
                        <a:rPr lang="en-US" sz="1200" b="1" u="none" strike="noStrike" baseline="0">
                          <a:effectLst/>
                        </a:rPr>
                        <a:t> </a:t>
                      </a:r>
                      <a:endParaRPr lang="en-US" sz="1200" b="1" i="0" u="none" strike="noStrike" baseline="0">
                        <a:effectLst/>
                        <a:latin typeface="Arial" panose="020B0604020202020204" pitchFamily="34" charset="0"/>
                      </a:endParaRPr>
                    </a:p>
                  </a:txBody>
                  <a:tcPr marL="0" marR="0" marT="0" marB="0" anchor="b"/>
                </a:tc>
                <a:tc>
                  <a:txBody>
                    <a:bodyPr/>
                    <a:lstStyle/>
                    <a:p>
                      <a:pPr algn="l" fontAlgn="b"/>
                      <a:r>
                        <a:rPr lang="en-US" sz="1200" b="1" u="none" strike="noStrike" baseline="0">
                          <a:effectLst/>
                        </a:rPr>
                        <a:t> </a:t>
                      </a:r>
                      <a:endParaRPr lang="en-US" sz="1200" b="1" i="0" u="none" strike="noStrike" baseline="0">
                        <a:effectLst/>
                        <a:latin typeface="Arial" panose="020B0604020202020204" pitchFamily="34" charset="0"/>
                      </a:endParaRPr>
                    </a:p>
                  </a:txBody>
                  <a:tcPr marL="0" marR="0" marT="0" marB="0" anchor="b"/>
                </a:tc>
                <a:tc>
                  <a:txBody>
                    <a:bodyPr/>
                    <a:lstStyle/>
                    <a:p>
                      <a:pPr algn="l" fontAlgn="b"/>
                      <a:r>
                        <a:rPr lang="en-US" sz="1200" b="1" u="none" strike="noStrike" baseline="0">
                          <a:effectLst/>
                        </a:rPr>
                        <a:t> </a:t>
                      </a:r>
                      <a:endParaRPr lang="en-US" sz="1200" b="1" i="0" u="none" strike="noStrike" baseline="0">
                        <a:effectLst/>
                        <a:latin typeface="Arial" panose="020B0604020202020204" pitchFamily="34" charset="0"/>
                      </a:endParaRPr>
                    </a:p>
                  </a:txBody>
                  <a:tcPr marL="0" marR="0" marT="0" marB="0" anchor="b"/>
                </a:tc>
                <a:tc>
                  <a:txBody>
                    <a:bodyPr/>
                    <a:lstStyle/>
                    <a:p>
                      <a:pPr algn="l" fontAlgn="b"/>
                      <a:r>
                        <a:rPr lang="en-US" sz="1200" b="1" u="none" strike="noStrike" baseline="0" dirty="0">
                          <a:effectLst/>
                        </a:rPr>
                        <a:t> </a:t>
                      </a:r>
                      <a:endParaRPr lang="en-US" sz="1200" b="1" i="0" u="none" strike="noStrike" baseline="0" dirty="0">
                        <a:effectLst/>
                        <a:latin typeface="Arial" panose="020B0604020202020204" pitchFamily="34" charset="0"/>
                      </a:endParaRPr>
                    </a:p>
                  </a:txBody>
                  <a:tcPr marL="0" marR="0" marT="0" marB="0" anchor="b"/>
                </a:tc>
                <a:tc>
                  <a:txBody>
                    <a:bodyPr/>
                    <a:lstStyle/>
                    <a:p>
                      <a:pPr algn="r" fontAlgn="b"/>
                      <a:r>
                        <a:rPr lang="en-US" sz="1800" b="1" u="none" strike="noStrike" baseline="0" dirty="0" smtClean="0">
                          <a:solidFill>
                            <a:srgbClr val="FF0000"/>
                          </a:solidFill>
                          <a:effectLst/>
                        </a:rPr>
                        <a:t>8.1%</a:t>
                      </a:r>
                      <a:endParaRPr lang="en-US" sz="1800" b="1" i="0" u="none" strike="noStrike" baseline="0" dirty="0">
                        <a:solidFill>
                          <a:srgbClr val="FF0000"/>
                        </a:solidFill>
                        <a:effectLst/>
                        <a:latin typeface="Arial" panose="020B0604020202020204" pitchFamily="34" charset="0"/>
                      </a:endParaRPr>
                    </a:p>
                  </a:txBody>
                  <a:tcPr marL="0" marR="0" marT="0" marB="0" anchor="b"/>
                </a:tc>
              </a:tr>
            </a:tbl>
          </a:graphicData>
        </a:graphic>
      </p:graphicFrame>
    </p:spTree>
    <p:extLst>
      <p:ext uri="{BB962C8B-B14F-4D97-AF65-F5344CB8AC3E}">
        <p14:creationId xmlns:p14="http://schemas.microsoft.com/office/powerpoint/2010/main" val="35150046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545676504"/>
              </p:ext>
            </p:extLst>
          </p:nvPr>
        </p:nvGraphicFramePr>
        <p:xfrm>
          <a:off x="1905000" y="609600"/>
          <a:ext cx="8229600" cy="21945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 5"/>
          <p:cNvGraphicFramePr/>
          <p:nvPr>
            <p:extLst>
              <p:ext uri="{D42A27DB-BD31-4B8C-83A1-F6EECF244321}">
                <p14:modId xmlns:p14="http://schemas.microsoft.com/office/powerpoint/2010/main" val="1175701655"/>
              </p:ext>
            </p:extLst>
          </p:nvPr>
        </p:nvGraphicFramePr>
        <p:xfrm>
          <a:off x="1066800" y="2325029"/>
          <a:ext cx="9601200" cy="530352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7" name="Down Arrow 6"/>
          <p:cNvSpPr/>
          <p:nvPr/>
        </p:nvSpPr>
        <p:spPr>
          <a:xfrm>
            <a:off x="5867400" y="2819400"/>
            <a:ext cx="228600" cy="304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9" name="Straight Connector 8"/>
          <p:cNvCxnSpPr/>
          <p:nvPr/>
        </p:nvCxnSpPr>
        <p:spPr>
          <a:xfrm flipH="1" flipV="1">
            <a:off x="3581400" y="3124200"/>
            <a:ext cx="47244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8307656" y="3125788"/>
            <a:ext cx="0" cy="606425"/>
          </a:xfrm>
          <a:prstGeom prst="line">
            <a:avLst/>
          </a:prstGeom>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H="1">
            <a:off x="3596264" y="3124201"/>
            <a:ext cx="1588" cy="608013"/>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flipH="1">
            <a:off x="2819400" y="3732213"/>
            <a:ext cx="22098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8001000" y="3732213"/>
            <a:ext cx="16764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2819400" y="3732213"/>
            <a:ext cx="0" cy="30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H="1">
            <a:off x="5029200" y="3732213"/>
            <a:ext cx="1588" cy="30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8012113" y="3732213"/>
            <a:ext cx="0" cy="30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9677401" y="3732213"/>
            <a:ext cx="9525" cy="304800"/>
          </a:xfrm>
          <a:prstGeom prst="line">
            <a:avLst/>
          </a:prstGeom>
        </p:spPr>
        <p:style>
          <a:lnRef idx="2">
            <a:schemeClr val="accent1"/>
          </a:lnRef>
          <a:fillRef idx="0">
            <a:schemeClr val="accent1"/>
          </a:fillRef>
          <a:effectRef idx="1">
            <a:schemeClr val="accent1"/>
          </a:effectRef>
          <a:fontRef idx="minor">
            <a:schemeClr val="tx1"/>
          </a:fontRef>
        </p:style>
      </p:cxnSp>
      <p:sp>
        <p:nvSpPr>
          <p:cNvPr id="2" name="TextBox 1"/>
          <p:cNvSpPr txBox="1"/>
          <p:nvPr/>
        </p:nvSpPr>
        <p:spPr>
          <a:xfrm>
            <a:off x="847493" y="775009"/>
            <a:ext cx="4371278" cy="1015663"/>
          </a:xfrm>
          <a:prstGeom prst="rect">
            <a:avLst/>
          </a:prstGeom>
          <a:noFill/>
        </p:spPr>
        <p:txBody>
          <a:bodyPr wrap="square" rtlCol="0">
            <a:spAutoFit/>
          </a:bodyPr>
          <a:lstStyle/>
          <a:p>
            <a:r>
              <a:rPr lang="en-US" sz="6000" dirty="0" smtClean="0"/>
              <a:t>Employees</a:t>
            </a:r>
            <a:endParaRPr lang="en-US" sz="6000" dirty="0"/>
          </a:p>
        </p:txBody>
      </p:sp>
    </p:spTree>
    <p:extLst>
      <p:ext uri="{BB962C8B-B14F-4D97-AF65-F5344CB8AC3E}">
        <p14:creationId xmlns:p14="http://schemas.microsoft.com/office/powerpoint/2010/main" val="26316478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Employee Issues?</a:t>
            </a:r>
            <a:br>
              <a:rPr lang="en-US" dirty="0" smtClean="0"/>
            </a:br>
            <a:endParaRPr lang="en-US" dirty="0"/>
          </a:p>
        </p:txBody>
      </p:sp>
      <p:sp>
        <p:nvSpPr>
          <p:cNvPr id="3" name="Content Placeholder 2"/>
          <p:cNvSpPr>
            <a:spLocks noGrp="1"/>
          </p:cNvSpPr>
          <p:nvPr>
            <p:ph idx="1"/>
          </p:nvPr>
        </p:nvSpPr>
        <p:spPr/>
        <p:txBody>
          <a:bodyPr/>
          <a:lstStyle/>
          <a:p>
            <a:r>
              <a:rPr lang="en-US" dirty="0" smtClean="0"/>
              <a:t>Gross Per Employee is 5236 , Nada Guide is 12000(Assuming Domestic)</a:t>
            </a:r>
          </a:p>
          <a:p>
            <a:r>
              <a:rPr lang="en-US" dirty="0" smtClean="0"/>
              <a:t>How Do you get to guide?</a:t>
            </a:r>
          </a:p>
          <a:p>
            <a:pPr lvl="1"/>
            <a:r>
              <a:rPr lang="en-US" dirty="0" smtClean="0"/>
              <a:t>IF We were at guide on all Gross %’s  Gross Per Employee would be only be at 10894.      </a:t>
            </a:r>
          </a:p>
          <a:p>
            <a:pPr marL="457200" lvl="1" indent="0">
              <a:buNone/>
            </a:pPr>
            <a:endParaRPr lang="en-US" dirty="0" smtClean="0"/>
          </a:p>
          <a:p>
            <a:pPr marL="457200" lvl="1" indent="0">
              <a:buNone/>
            </a:pPr>
            <a:r>
              <a:rPr lang="en-US" dirty="0" smtClean="0"/>
              <a:t>One employee to many and process/training/system configuration need to be done.</a:t>
            </a:r>
            <a:endParaRPr lang="en-US" dirty="0"/>
          </a:p>
        </p:txBody>
      </p:sp>
    </p:spTree>
    <p:extLst>
      <p:ext uri="{BB962C8B-B14F-4D97-AF65-F5344CB8AC3E}">
        <p14:creationId xmlns:p14="http://schemas.microsoft.com/office/powerpoint/2010/main" val="15595622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Gross Profile    Total Parts Department</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99142231"/>
              </p:ext>
            </p:extLst>
          </p:nvPr>
        </p:nvGraphicFramePr>
        <p:xfrm>
          <a:off x="892098" y="1505414"/>
          <a:ext cx="10582509" cy="4707657"/>
        </p:xfrm>
        <a:graphic>
          <a:graphicData uri="http://schemas.openxmlformats.org/drawingml/2006/table">
            <a:tbl>
              <a:tblPr>
                <a:tableStyleId>{5C22544A-7EE6-4342-B048-85BDC9FD1C3A}</a:tableStyleId>
              </a:tblPr>
              <a:tblGrid>
                <a:gridCol w="1822901"/>
                <a:gridCol w="290374"/>
                <a:gridCol w="1322814"/>
                <a:gridCol w="1161495"/>
                <a:gridCol w="1161495"/>
                <a:gridCol w="1161495"/>
                <a:gridCol w="1161495"/>
                <a:gridCol w="1161495"/>
                <a:gridCol w="1338945"/>
              </a:tblGrid>
              <a:tr h="303506">
                <a:tc gridSpan="9">
                  <a:txBody>
                    <a:bodyPr/>
                    <a:lstStyle/>
                    <a:p>
                      <a:pPr algn="ctr" fontAlgn="ctr"/>
                      <a:r>
                        <a:rPr lang="en-US" sz="1800" b="1" u="none" strike="noStrike" dirty="0">
                          <a:effectLst/>
                        </a:rPr>
                        <a:t>PARTS DEPARTMENT - PERFORMA CALCULATION</a:t>
                      </a:r>
                      <a:endParaRPr lang="en-US" sz="1800" b="1" i="0" u="none" strike="noStrike" dirty="0">
                        <a:effectLst/>
                        <a:latin typeface="Arial" panose="020B0604020202020204" pitchFamily="34" charset="0"/>
                      </a:endParaRPr>
                    </a:p>
                  </a:txBody>
                  <a:tcPr marL="4233" marR="4233" marT="4233"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03506">
                <a:tc>
                  <a:txBody>
                    <a:bodyPr/>
                    <a:lstStyle/>
                    <a:p>
                      <a:pPr algn="r" fontAlgn="ctr"/>
                      <a:endParaRPr lang="en-US" sz="1000" b="0" i="0" u="none" strike="noStrike" dirty="0">
                        <a:effectLst/>
                        <a:latin typeface="Arial" panose="020B0604020202020204" pitchFamily="34" charset="0"/>
                      </a:endParaRPr>
                    </a:p>
                  </a:txBody>
                  <a:tcPr marL="4233" marR="4233" marT="4233" marB="0" anchor="ctr"/>
                </a:tc>
                <a:tc>
                  <a:txBody>
                    <a:bodyPr/>
                    <a:lstStyle/>
                    <a:p>
                      <a:pPr algn="l" fontAlgn="ctr"/>
                      <a:endParaRPr lang="en-US" sz="1000" b="0" i="0" u="none" strike="noStrike">
                        <a:effectLst/>
                        <a:latin typeface="Arial" panose="020B0604020202020204" pitchFamily="34" charset="0"/>
                      </a:endParaRPr>
                    </a:p>
                  </a:txBody>
                  <a:tcPr marL="4233" marR="4233" marT="4233" marB="0" anchor="ctr"/>
                </a:tc>
                <a:tc>
                  <a:txBody>
                    <a:bodyPr/>
                    <a:lstStyle/>
                    <a:p>
                      <a:pPr algn="l" fontAlgn="ctr"/>
                      <a:endParaRPr lang="en-US" sz="1000" b="0" i="0" u="none" strike="noStrike">
                        <a:effectLst/>
                        <a:latin typeface="Arial" panose="020B0604020202020204" pitchFamily="34" charset="0"/>
                      </a:endParaRPr>
                    </a:p>
                  </a:txBody>
                  <a:tcPr marL="4233" marR="4233" marT="4233" marB="0" anchor="ctr"/>
                </a:tc>
                <a:tc>
                  <a:txBody>
                    <a:bodyPr/>
                    <a:lstStyle/>
                    <a:p>
                      <a:pPr algn="l" fontAlgn="ctr"/>
                      <a:endParaRPr lang="en-US" sz="1000" b="0" i="0" u="none" strike="noStrike">
                        <a:effectLst/>
                        <a:latin typeface="Arial" panose="020B0604020202020204" pitchFamily="34" charset="0"/>
                      </a:endParaRPr>
                    </a:p>
                  </a:txBody>
                  <a:tcPr marL="4233" marR="4233" marT="4233" marB="0" anchor="ctr"/>
                </a:tc>
                <a:tc>
                  <a:txBody>
                    <a:bodyPr/>
                    <a:lstStyle/>
                    <a:p>
                      <a:pPr algn="l" fontAlgn="ctr"/>
                      <a:endParaRPr lang="en-US" sz="1000" b="1" i="0" u="none" strike="noStrike">
                        <a:effectLst/>
                        <a:latin typeface="Arial" panose="020B0604020202020204" pitchFamily="34" charset="0"/>
                      </a:endParaRPr>
                    </a:p>
                  </a:txBody>
                  <a:tcPr marL="4233" marR="4233" marT="4233" marB="0" anchor="ctr"/>
                </a:tc>
                <a:tc>
                  <a:txBody>
                    <a:bodyPr/>
                    <a:lstStyle/>
                    <a:p>
                      <a:pPr algn="l" fontAlgn="ctr"/>
                      <a:endParaRPr lang="en-US" sz="1000" b="0" i="0" u="none" strike="noStrike">
                        <a:effectLst/>
                        <a:latin typeface="Arial" panose="020B0604020202020204" pitchFamily="34" charset="0"/>
                      </a:endParaRPr>
                    </a:p>
                  </a:txBody>
                  <a:tcPr marL="4233" marR="4233" marT="4233" marB="0" anchor="ctr"/>
                </a:tc>
                <a:tc>
                  <a:txBody>
                    <a:bodyPr/>
                    <a:lstStyle/>
                    <a:p>
                      <a:pPr algn="l" fontAlgn="ctr"/>
                      <a:endParaRPr lang="en-US" sz="1000" b="0" i="0" u="none" strike="noStrike">
                        <a:effectLst/>
                        <a:latin typeface="Arial" panose="020B0604020202020204" pitchFamily="34" charset="0"/>
                      </a:endParaRPr>
                    </a:p>
                  </a:txBody>
                  <a:tcPr marL="4233" marR="4233" marT="4233" marB="0" anchor="ctr"/>
                </a:tc>
                <a:tc>
                  <a:txBody>
                    <a:bodyPr/>
                    <a:lstStyle/>
                    <a:p>
                      <a:pPr algn="l" fontAlgn="ctr"/>
                      <a:endParaRPr lang="en-US" sz="1000" b="0" i="0" u="none" strike="noStrike">
                        <a:effectLst/>
                        <a:latin typeface="Arial" panose="020B0604020202020204" pitchFamily="34" charset="0"/>
                      </a:endParaRPr>
                    </a:p>
                  </a:txBody>
                  <a:tcPr marL="4233" marR="4233" marT="4233" marB="0" anchor="ctr"/>
                </a:tc>
                <a:tc>
                  <a:txBody>
                    <a:bodyPr/>
                    <a:lstStyle/>
                    <a:p>
                      <a:pPr algn="l" fontAlgn="ctr"/>
                      <a:endParaRPr lang="en-US" sz="1000" b="1" i="0" u="none" strike="noStrike">
                        <a:effectLst/>
                        <a:latin typeface="Arial" panose="020B0604020202020204" pitchFamily="34" charset="0"/>
                      </a:endParaRPr>
                    </a:p>
                  </a:txBody>
                  <a:tcPr marL="4233" marR="4233" marT="4233" marB="0" anchor="ctr"/>
                </a:tc>
              </a:tr>
              <a:tr h="303506">
                <a:tc>
                  <a:txBody>
                    <a:bodyPr/>
                    <a:lstStyle/>
                    <a:p>
                      <a:pPr algn="r" fontAlgn="ctr"/>
                      <a:endParaRPr lang="en-US" sz="1000" b="0" i="0" u="none" strike="noStrike">
                        <a:effectLst/>
                        <a:latin typeface="Arial" panose="020B0604020202020204" pitchFamily="34" charset="0"/>
                      </a:endParaRPr>
                    </a:p>
                  </a:txBody>
                  <a:tcPr marL="4233" marR="4233" marT="4233" marB="0" anchor="ctr"/>
                </a:tc>
                <a:tc>
                  <a:txBody>
                    <a:bodyPr/>
                    <a:lstStyle/>
                    <a:p>
                      <a:pPr algn="l" fontAlgn="ctr"/>
                      <a:endParaRPr lang="en-US" sz="1000" b="0" i="0" u="none" strike="noStrike">
                        <a:effectLst/>
                        <a:latin typeface="Arial" panose="020B0604020202020204" pitchFamily="34" charset="0"/>
                      </a:endParaRPr>
                    </a:p>
                  </a:txBody>
                  <a:tcPr marL="4233" marR="4233" marT="4233" marB="0" anchor="ctr"/>
                </a:tc>
                <a:tc>
                  <a:txBody>
                    <a:bodyPr/>
                    <a:lstStyle/>
                    <a:p>
                      <a:pPr algn="l" fontAlgn="ctr"/>
                      <a:endParaRPr lang="en-US" sz="1000" b="0" i="0" u="none" strike="noStrike" dirty="0">
                        <a:effectLst/>
                        <a:latin typeface="Arial" panose="020B0604020202020204" pitchFamily="34" charset="0"/>
                      </a:endParaRPr>
                    </a:p>
                  </a:txBody>
                  <a:tcPr marL="4233" marR="4233" marT="4233" marB="0" anchor="ctr"/>
                </a:tc>
                <a:tc>
                  <a:txBody>
                    <a:bodyPr/>
                    <a:lstStyle/>
                    <a:p>
                      <a:pPr algn="l" fontAlgn="ctr"/>
                      <a:endParaRPr lang="en-US" sz="1000" b="0" i="0" u="none" strike="noStrike">
                        <a:effectLst/>
                        <a:latin typeface="Arial" panose="020B0604020202020204" pitchFamily="34" charset="0"/>
                      </a:endParaRPr>
                    </a:p>
                  </a:txBody>
                  <a:tcPr marL="4233" marR="4233" marT="4233" marB="0" anchor="ctr"/>
                </a:tc>
                <a:tc>
                  <a:txBody>
                    <a:bodyPr/>
                    <a:lstStyle/>
                    <a:p>
                      <a:pPr algn="l" fontAlgn="ctr"/>
                      <a:endParaRPr lang="en-US" sz="1000" b="0" i="0" u="none" strike="noStrike">
                        <a:effectLst/>
                        <a:latin typeface="Arial" panose="020B0604020202020204" pitchFamily="34" charset="0"/>
                      </a:endParaRPr>
                    </a:p>
                  </a:txBody>
                  <a:tcPr marL="4233" marR="4233" marT="4233" marB="0" anchor="ctr"/>
                </a:tc>
                <a:tc>
                  <a:txBody>
                    <a:bodyPr/>
                    <a:lstStyle/>
                    <a:p>
                      <a:pPr algn="l" fontAlgn="ctr"/>
                      <a:endParaRPr lang="en-US" sz="1000" b="0" i="0" u="none" strike="noStrike">
                        <a:effectLst/>
                        <a:latin typeface="Arial" panose="020B0604020202020204" pitchFamily="34" charset="0"/>
                      </a:endParaRPr>
                    </a:p>
                  </a:txBody>
                  <a:tcPr marL="4233" marR="4233" marT="4233" marB="0" anchor="ctr"/>
                </a:tc>
                <a:tc>
                  <a:txBody>
                    <a:bodyPr/>
                    <a:lstStyle/>
                    <a:p>
                      <a:pPr algn="l" fontAlgn="ctr"/>
                      <a:endParaRPr lang="en-US" sz="1000" b="0" i="0" u="none" strike="noStrike">
                        <a:effectLst/>
                        <a:latin typeface="Arial" panose="020B0604020202020204" pitchFamily="34" charset="0"/>
                      </a:endParaRPr>
                    </a:p>
                  </a:txBody>
                  <a:tcPr marL="4233" marR="4233" marT="4233" marB="0" anchor="ctr"/>
                </a:tc>
                <a:tc>
                  <a:txBody>
                    <a:bodyPr/>
                    <a:lstStyle/>
                    <a:p>
                      <a:pPr algn="l" fontAlgn="ctr"/>
                      <a:endParaRPr lang="en-US" sz="1000" b="0" i="0" u="none" strike="noStrike">
                        <a:effectLst/>
                        <a:latin typeface="Arial" panose="020B0604020202020204" pitchFamily="34" charset="0"/>
                      </a:endParaRPr>
                    </a:p>
                  </a:txBody>
                  <a:tcPr marL="4233" marR="4233" marT="4233" marB="0" anchor="ctr"/>
                </a:tc>
                <a:tc>
                  <a:txBody>
                    <a:bodyPr/>
                    <a:lstStyle/>
                    <a:p>
                      <a:pPr algn="l" fontAlgn="ctr"/>
                      <a:endParaRPr lang="en-US" sz="1000" b="1" i="0" u="none" strike="noStrike">
                        <a:effectLst/>
                        <a:latin typeface="Arial" panose="020B0604020202020204" pitchFamily="34" charset="0"/>
                      </a:endParaRPr>
                    </a:p>
                  </a:txBody>
                  <a:tcPr marL="4233" marR="4233" marT="4233" marB="0" anchor="ctr"/>
                </a:tc>
              </a:tr>
              <a:tr h="550292">
                <a:tc>
                  <a:txBody>
                    <a:bodyPr/>
                    <a:lstStyle/>
                    <a:p>
                      <a:pPr algn="ctr"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ctr"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ctr" fontAlgn="ctr"/>
                      <a:r>
                        <a:rPr lang="en-US" sz="1800" u="none" strike="noStrike" dirty="0">
                          <a:solidFill>
                            <a:srgbClr val="FF0000"/>
                          </a:solidFill>
                          <a:effectLst/>
                        </a:rPr>
                        <a:t>Repair Order Mechanical</a:t>
                      </a:r>
                      <a:endParaRPr lang="en-US" sz="1800" b="1" i="0" u="none" strike="noStrike" dirty="0">
                        <a:solidFill>
                          <a:srgbClr val="FF0000"/>
                        </a:solidFill>
                        <a:effectLst/>
                        <a:latin typeface="Arial" panose="020B0604020202020204" pitchFamily="34" charset="0"/>
                      </a:endParaRPr>
                    </a:p>
                  </a:txBody>
                  <a:tcPr marL="4233" marR="4233" marT="4233" marB="0" anchor="ctr"/>
                </a:tc>
                <a:tc>
                  <a:txBody>
                    <a:bodyPr/>
                    <a:lstStyle/>
                    <a:p>
                      <a:pPr algn="ctr" fontAlgn="ctr"/>
                      <a:r>
                        <a:rPr lang="en-US" sz="1800" u="none" strike="noStrike" dirty="0">
                          <a:solidFill>
                            <a:srgbClr val="FF0000"/>
                          </a:solidFill>
                          <a:effectLst/>
                        </a:rPr>
                        <a:t>Body Shop</a:t>
                      </a:r>
                      <a:endParaRPr lang="en-US" sz="1800" b="1" i="0" u="none" strike="noStrike" dirty="0">
                        <a:solidFill>
                          <a:srgbClr val="FF0000"/>
                        </a:solidFill>
                        <a:effectLst/>
                        <a:latin typeface="Arial" panose="020B0604020202020204" pitchFamily="34" charset="0"/>
                      </a:endParaRPr>
                    </a:p>
                  </a:txBody>
                  <a:tcPr marL="4233" marR="4233" marT="4233" marB="0" anchor="ctr"/>
                </a:tc>
                <a:tc>
                  <a:txBody>
                    <a:bodyPr/>
                    <a:lstStyle/>
                    <a:p>
                      <a:pPr algn="ctr" fontAlgn="ctr"/>
                      <a:r>
                        <a:rPr lang="en-US" sz="1800" u="none" strike="noStrike" dirty="0">
                          <a:solidFill>
                            <a:srgbClr val="FF0000"/>
                          </a:solidFill>
                          <a:effectLst/>
                        </a:rPr>
                        <a:t>Counter Retail</a:t>
                      </a:r>
                      <a:endParaRPr lang="en-US" sz="1800" b="1" i="0" u="none" strike="noStrike" dirty="0">
                        <a:solidFill>
                          <a:srgbClr val="FF0000"/>
                        </a:solidFill>
                        <a:effectLst/>
                        <a:latin typeface="Arial" panose="020B0604020202020204" pitchFamily="34" charset="0"/>
                      </a:endParaRPr>
                    </a:p>
                  </a:txBody>
                  <a:tcPr marL="4233" marR="4233" marT="4233" marB="0" anchor="ctr"/>
                </a:tc>
                <a:tc>
                  <a:txBody>
                    <a:bodyPr/>
                    <a:lstStyle/>
                    <a:p>
                      <a:pPr algn="ctr" fontAlgn="ctr"/>
                      <a:r>
                        <a:rPr lang="en-US" sz="1800" u="none" strike="noStrike" dirty="0">
                          <a:solidFill>
                            <a:srgbClr val="FF0000"/>
                          </a:solidFill>
                          <a:effectLst/>
                        </a:rPr>
                        <a:t>Internal (new/used)</a:t>
                      </a:r>
                      <a:endParaRPr lang="en-US" sz="1800" b="1" i="0" u="none" strike="noStrike" dirty="0">
                        <a:solidFill>
                          <a:srgbClr val="FF0000"/>
                        </a:solidFill>
                        <a:effectLst/>
                        <a:latin typeface="Arial" panose="020B0604020202020204" pitchFamily="34" charset="0"/>
                      </a:endParaRPr>
                    </a:p>
                  </a:txBody>
                  <a:tcPr marL="4233" marR="4233" marT="4233" marB="0" anchor="ctr"/>
                </a:tc>
                <a:tc>
                  <a:txBody>
                    <a:bodyPr/>
                    <a:lstStyle/>
                    <a:p>
                      <a:pPr algn="ctr" fontAlgn="ctr"/>
                      <a:r>
                        <a:rPr lang="en-US" sz="1800" u="none" strike="noStrike" dirty="0">
                          <a:solidFill>
                            <a:srgbClr val="FF0000"/>
                          </a:solidFill>
                          <a:effectLst/>
                        </a:rPr>
                        <a:t>Wholesale</a:t>
                      </a:r>
                      <a:endParaRPr lang="en-US" sz="1800" b="1" i="0" u="none" strike="noStrike" dirty="0">
                        <a:solidFill>
                          <a:srgbClr val="FF0000"/>
                        </a:solidFill>
                        <a:effectLst/>
                        <a:latin typeface="Arial" panose="020B0604020202020204" pitchFamily="34" charset="0"/>
                      </a:endParaRPr>
                    </a:p>
                  </a:txBody>
                  <a:tcPr marL="4233" marR="4233" marT="4233" marB="0" anchor="ctr"/>
                </a:tc>
                <a:tc>
                  <a:txBody>
                    <a:bodyPr/>
                    <a:lstStyle/>
                    <a:p>
                      <a:pPr algn="ctr" fontAlgn="ctr"/>
                      <a:r>
                        <a:rPr lang="en-US" sz="1800" u="none" strike="noStrike" dirty="0">
                          <a:solidFill>
                            <a:srgbClr val="FF0000"/>
                          </a:solidFill>
                          <a:effectLst/>
                        </a:rPr>
                        <a:t>Warranty</a:t>
                      </a:r>
                      <a:endParaRPr lang="en-US" sz="1800" b="1" i="0" u="none" strike="noStrike" dirty="0">
                        <a:solidFill>
                          <a:srgbClr val="FF0000"/>
                        </a:solidFill>
                        <a:effectLst/>
                        <a:latin typeface="Arial" panose="020B0604020202020204" pitchFamily="34" charset="0"/>
                      </a:endParaRPr>
                    </a:p>
                  </a:txBody>
                  <a:tcPr marL="4233" marR="4233" marT="4233" marB="0" anchor="ctr"/>
                </a:tc>
                <a:tc>
                  <a:txBody>
                    <a:bodyPr/>
                    <a:lstStyle/>
                    <a:p>
                      <a:pPr algn="ctr" fontAlgn="ctr"/>
                      <a:r>
                        <a:rPr lang="en-US" sz="1800" u="none" strike="noStrike" dirty="0">
                          <a:solidFill>
                            <a:srgbClr val="FF0000"/>
                          </a:solidFill>
                          <a:effectLst/>
                        </a:rPr>
                        <a:t>TOTAL</a:t>
                      </a:r>
                      <a:endParaRPr lang="en-US" sz="1800" b="1" i="0" u="none" strike="noStrike" dirty="0">
                        <a:solidFill>
                          <a:srgbClr val="FF0000"/>
                        </a:solidFill>
                        <a:effectLst/>
                        <a:latin typeface="Arial" panose="020B0604020202020204" pitchFamily="34" charset="0"/>
                      </a:endParaRPr>
                    </a:p>
                  </a:txBody>
                  <a:tcPr marL="4233" marR="4233" marT="4233" marB="0" anchor="ctr"/>
                </a:tc>
              </a:tr>
              <a:tr h="376740">
                <a:tc>
                  <a:txBody>
                    <a:bodyPr/>
                    <a:lstStyle/>
                    <a:p>
                      <a:pPr algn="r" fontAlgn="ctr"/>
                      <a:r>
                        <a:rPr lang="en-US" sz="1600" b="1" u="none" strike="noStrike" dirty="0">
                          <a:solidFill>
                            <a:srgbClr val="FF0000"/>
                          </a:solidFill>
                          <a:effectLst/>
                        </a:rPr>
                        <a:t>YTD Sales</a:t>
                      </a:r>
                      <a:endParaRPr lang="en-US" sz="1600" b="1" i="0" u="none" strike="noStrike" dirty="0">
                        <a:solidFill>
                          <a:srgbClr val="FF0000"/>
                        </a:solidFill>
                        <a:effectLst/>
                        <a:latin typeface="Arial" panose="020B0604020202020204" pitchFamily="34" charset="0"/>
                      </a:endParaRPr>
                    </a:p>
                  </a:txBody>
                  <a:tcPr marL="4233" marR="4233" marT="4233" marB="0" anchor="ctr"/>
                </a:tc>
                <a:tc>
                  <a:txBody>
                    <a:bodyPr/>
                    <a:lstStyle/>
                    <a:p>
                      <a:pPr algn="l" fontAlgn="ctr"/>
                      <a:r>
                        <a:rPr lang="en-US" sz="1600" b="1" u="none" strike="noStrike">
                          <a:effectLst/>
                        </a:rPr>
                        <a:t>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a:effectLst/>
                        </a:rPr>
                        <a:t>$345,555.00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dirty="0">
                          <a:effectLst/>
                        </a:rPr>
                        <a:t>$289,252.00 </a:t>
                      </a:r>
                      <a:endParaRPr lang="en-US" sz="1600" b="1" i="0" u="none" strike="noStrike" dirty="0">
                        <a:effectLst/>
                        <a:latin typeface="Arial" panose="020B0604020202020204" pitchFamily="34" charset="0"/>
                      </a:endParaRPr>
                    </a:p>
                  </a:txBody>
                  <a:tcPr marL="4233" marR="4233" marT="4233" marB="0" anchor="ctr"/>
                </a:tc>
                <a:tc>
                  <a:txBody>
                    <a:bodyPr/>
                    <a:lstStyle/>
                    <a:p>
                      <a:pPr algn="r" fontAlgn="ctr"/>
                      <a:r>
                        <a:rPr lang="en-US" sz="1600" b="1" u="none" strike="noStrike" dirty="0">
                          <a:effectLst/>
                        </a:rPr>
                        <a:t>$105,808.00 </a:t>
                      </a:r>
                      <a:endParaRPr lang="en-US" sz="1600" b="1" i="0" u="none" strike="noStrike" dirty="0">
                        <a:effectLst/>
                        <a:latin typeface="Arial" panose="020B0604020202020204" pitchFamily="34" charset="0"/>
                      </a:endParaRPr>
                    </a:p>
                  </a:txBody>
                  <a:tcPr marL="4233" marR="4233" marT="4233" marB="0" anchor="ctr"/>
                </a:tc>
                <a:tc>
                  <a:txBody>
                    <a:bodyPr/>
                    <a:lstStyle/>
                    <a:p>
                      <a:pPr algn="r" fontAlgn="ctr"/>
                      <a:r>
                        <a:rPr lang="en-US" sz="1600" b="1" u="none" strike="noStrike" dirty="0">
                          <a:effectLst/>
                        </a:rPr>
                        <a:t>$356,007.00 </a:t>
                      </a:r>
                      <a:endParaRPr lang="en-US" sz="1600" b="1" i="0" u="none" strike="noStrike" dirty="0">
                        <a:effectLst/>
                        <a:latin typeface="Arial" panose="020B0604020202020204" pitchFamily="34" charset="0"/>
                      </a:endParaRPr>
                    </a:p>
                  </a:txBody>
                  <a:tcPr marL="4233" marR="4233" marT="4233" marB="0" anchor="ctr"/>
                </a:tc>
                <a:tc>
                  <a:txBody>
                    <a:bodyPr/>
                    <a:lstStyle/>
                    <a:p>
                      <a:pPr algn="r" fontAlgn="ctr"/>
                      <a:r>
                        <a:rPr lang="en-US" sz="1600" b="1" u="none" strike="noStrike">
                          <a:effectLst/>
                        </a:rPr>
                        <a:t>$356,715.00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dirty="0">
                          <a:effectLst/>
                        </a:rPr>
                        <a:t>$222,777.00 </a:t>
                      </a:r>
                      <a:endParaRPr lang="en-US" sz="1600" b="1" i="0" u="none" strike="noStrike" dirty="0">
                        <a:effectLst/>
                        <a:latin typeface="Arial" panose="020B0604020202020204" pitchFamily="34" charset="0"/>
                      </a:endParaRPr>
                    </a:p>
                  </a:txBody>
                  <a:tcPr marL="4233" marR="4233" marT="4233" marB="0" anchor="ctr"/>
                </a:tc>
                <a:tc>
                  <a:txBody>
                    <a:bodyPr/>
                    <a:lstStyle/>
                    <a:p>
                      <a:pPr algn="r" fontAlgn="ctr"/>
                      <a:r>
                        <a:rPr lang="en-US" sz="1600" b="1" u="none" strike="noStrike" dirty="0">
                          <a:effectLst/>
                        </a:rPr>
                        <a:t>$1,676,114.00 </a:t>
                      </a:r>
                      <a:endParaRPr lang="en-US" sz="1600" b="1" i="0" u="none" strike="noStrike" dirty="0">
                        <a:effectLst/>
                        <a:latin typeface="Arial" panose="020B0604020202020204" pitchFamily="34" charset="0"/>
                      </a:endParaRPr>
                    </a:p>
                  </a:txBody>
                  <a:tcPr marL="4233" marR="4233" marT="4233" marB="0" anchor="ctr"/>
                </a:tc>
              </a:tr>
              <a:tr h="376740">
                <a:tc>
                  <a:txBody>
                    <a:bodyPr/>
                    <a:lstStyle/>
                    <a:p>
                      <a:pPr algn="r" fontAlgn="ctr"/>
                      <a:r>
                        <a:rPr lang="en-US" sz="1600" b="1" u="none" strike="noStrike" dirty="0">
                          <a:solidFill>
                            <a:srgbClr val="FF0000"/>
                          </a:solidFill>
                          <a:effectLst/>
                        </a:rPr>
                        <a:t>YTD Gross Profit</a:t>
                      </a:r>
                      <a:endParaRPr lang="en-US" sz="1600" b="1" i="0" u="none" strike="noStrike" dirty="0">
                        <a:solidFill>
                          <a:srgbClr val="FF0000"/>
                        </a:solidFill>
                        <a:effectLst/>
                        <a:latin typeface="Arial" panose="020B0604020202020204" pitchFamily="34" charset="0"/>
                      </a:endParaRPr>
                    </a:p>
                  </a:txBody>
                  <a:tcPr marL="4233" marR="4233" marT="4233" marB="0" anchor="ctr"/>
                </a:tc>
                <a:tc>
                  <a:txBody>
                    <a:bodyPr/>
                    <a:lstStyle/>
                    <a:p>
                      <a:pPr algn="l" fontAlgn="ctr"/>
                      <a:r>
                        <a:rPr lang="en-US" sz="1600" b="1" u="none" strike="noStrike">
                          <a:effectLst/>
                        </a:rPr>
                        <a:t>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dirty="0">
                          <a:effectLst/>
                        </a:rPr>
                        <a:t>$110,507.00 </a:t>
                      </a:r>
                      <a:endParaRPr lang="en-US" sz="1600" b="1" i="0" u="none" strike="noStrike" dirty="0">
                        <a:effectLst/>
                        <a:latin typeface="Arial" panose="020B0604020202020204" pitchFamily="34" charset="0"/>
                      </a:endParaRPr>
                    </a:p>
                  </a:txBody>
                  <a:tcPr marL="4233" marR="4233" marT="4233" marB="0" anchor="ctr"/>
                </a:tc>
                <a:tc>
                  <a:txBody>
                    <a:bodyPr/>
                    <a:lstStyle/>
                    <a:p>
                      <a:pPr algn="r" fontAlgn="ctr"/>
                      <a:r>
                        <a:rPr lang="en-US" sz="1600" b="1" u="none" strike="noStrike">
                          <a:effectLst/>
                        </a:rPr>
                        <a:t>$33,801.00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a:effectLst/>
                        </a:rPr>
                        <a:t>$30,041.00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a:effectLst/>
                        </a:rPr>
                        <a:t>$50,996.00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a:effectLst/>
                        </a:rPr>
                        <a:t>$100,001.00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a:effectLst/>
                        </a:rPr>
                        <a:t>$51,661.00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a:effectLst/>
                        </a:rPr>
                        <a:t>$377,007.00 </a:t>
                      </a:r>
                      <a:endParaRPr lang="en-US" sz="1600" b="1" i="0" u="none" strike="noStrike">
                        <a:effectLst/>
                        <a:latin typeface="Arial" panose="020B0604020202020204" pitchFamily="34" charset="0"/>
                      </a:endParaRPr>
                    </a:p>
                  </a:txBody>
                  <a:tcPr marL="4233" marR="4233" marT="4233" marB="0" anchor="ctr"/>
                </a:tc>
              </a:tr>
              <a:tr h="376740">
                <a:tc>
                  <a:txBody>
                    <a:bodyPr/>
                    <a:lstStyle/>
                    <a:p>
                      <a:pPr algn="r" fontAlgn="ctr"/>
                      <a:r>
                        <a:rPr lang="en-US" sz="1600" b="1" u="none" strike="noStrike" dirty="0">
                          <a:solidFill>
                            <a:srgbClr val="FF0000"/>
                          </a:solidFill>
                          <a:effectLst/>
                        </a:rPr>
                        <a:t>YTD Cost of Sales</a:t>
                      </a:r>
                      <a:endParaRPr lang="en-US" sz="1600" b="1" i="0" u="none" strike="noStrike" dirty="0">
                        <a:solidFill>
                          <a:srgbClr val="FF0000"/>
                        </a:solidFill>
                        <a:effectLst/>
                        <a:latin typeface="Arial" panose="020B0604020202020204" pitchFamily="34" charset="0"/>
                      </a:endParaRPr>
                    </a:p>
                  </a:txBody>
                  <a:tcPr marL="4233" marR="4233" marT="4233" marB="0" anchor="ctr"/>
                </a:tc>
                <a:tc>
                  <a:txBody>
                    <a:bodyPr/>
                    <a:lstStyle/>
                    <a:p>
                      <a:pPr algn="l" fontAlgn="ctr"/>
                      <a:r>
                        <a:rPr lang="en-US" sz="1600" b="1" u="none" strike="noStrike">
                          <a:effectLst/>
                        </a:rPr>
                        <a:t>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a:effectLst/>
                        </a:rPr>
                        <a:t>$235,048.00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a:effectLst/>
                        </a:rPr>
                        <a:t>$255,451.00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dirty="0">
                          <a:effectLst/>
                        </a:rPr>
                        <a:t>$75,767.00 </a:t>
                      </a:r>
                      <a:endParaRPr lang="en-US" sz="1600" b="1" i="0" u="none" strike="noStrike" dirty="0">
                        <a:effectLst/>
                        <a:latin typeface="Arial" panose="020B0604020202020204" pitchFamily="34" charset="0"/>
                      </a:endParaRPr>
                    </a:p>
                  </a:txBody>
                  <a:tcPr marL="4233" marR="4233" marT="4233" marB="0" anchor="ctr"/>
                </a:tc>
                <a:tc>
                  <a:txBody>
                    <a:bodyPr/>
                    <a:lstStyle/>
                    <a:p>
                      <a:pPr algn="r" fontAlgn="ctr"/>
                      <a:r>
                        <a:rPr lang="en-US" sz="1600" b="1" u="none" strike="noStrike">
                          <a:effectLst/>
                        </a:rPr>
                        <a:t>$305,011.00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a:effectLst/>
                        </a:rPr>
                        <a:t>$256,714.00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a:effectLst/>
                        </a:rPr>
                        <a:t>$171,116.00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a:effectLst/>
                        </a:rPr>
                        <a:t>$1,299,107.00 </a:t>
                      </a:r>
                      <a:endParaRPr lang="en-US" sz="1600" b="1" i="0" u="none" strike="noStrike">
                        <a:effectLst/>
                        <a:latin typeface="Arial" panose="020B0604020202020204" pitchFamily="34" charset="0"/>
                      </a:endParaRPr>
                    </a:p>
                  </a:txBody>
                  <a:tcPr marL="4233" marR="4233" marT="4233" marB="0" anchor="ctr"/>
                </a:tc>
              </a:tr>
              <a:tr h="376740">
                <a:tc>
                  <a:txBody>
                    <a:bodyPr/>
                    <a:lstStyle/>
                    <a:p>
                      <a:pPr algn="r" fontAlgn="ctr"/>
                      <a:r>
                        <a:rPr lang="en-US" sz="1600" b="1" u="none" strike="noStrike" dirty="0">
                          <a:solidFill>
                            <a:srgbClr val="FF0000"/>
                          </a:solidFill>
                          <a:effectLst/>
                        </a:rPr>
                        <a:t>NEW Mark-Up Factor</a:t>
                      </a:r>
                      <a:endParaRPr lang="en-US" sz="1600" b="1" i="0" u="none" strike="noStrike" dirty="0">
                        <a:solidFill>
                          <a:srgbClr val="FF0000"/>
                        </a:solidFill>
                        <a:effectLst/>
                        <a:latin typeface="Arial" panose="020B0604020202020204" pitchFamily="34" charset="0"/>
                      </a:endParaRPr>
                    </a:p>
                  </a:txBody>
                  <a:tcPr marL="4233" marR="4233" marT="4233" marB="0" anchor="ctr"/>
                </a:tc>
                <a:tc>
                  <a:txBody>
                    <a:bodyPr/>
                    <a:lstStyle/>
                    <a:p>
                      <a:pPr algn="l" fontAlgn="ctr"/>
                      <a:r>
                        <a:rPr lang="en-US" sz="1600" b="1" u="none" strike="noStrike">
                          <a:effectLst/>
                        </a:rPr>
                        <a:t> </a:t>
                      </a:r>
                      <a:endParaRPr lang="en-US" sz="1600" b="1" i="0" u="none" strike="noStrike">
                        <a:effectLst/>
                        <a:latin typeface="Arial" panose="020B0604020202020204" pitchFamily="34" charset="0"/>
                      </a:endParaRPr>
                    </a:p>
                  </a:txBody>
                  <a:tcPr marL="4233" marR="4233" marT="4233" marB="0" anchor="ctr"/>
                </a:tc>
                <a:tc>
                  <a:txBody>
                    <a:bodyPr/>
                    <a:lstStyle/>
                    <a:p>
                      <a:pPr algn="ctr" fontAlgn="ctr"/>
                      <a:r>
                        <a:rPr lang="en-US" sz="1600" b="1" u="none" strike="noStrike">
                          <a:effectLst/>
                        </a:rPr>
                        <a:t>1.69 </a:t>
                      </a:r>
                      <a:endParaRPr lang="en-US" sz="1600" b="1" i="0" u="none" strike="noStrike">
                        <a:effectLst/>
                        <a:latin typeface="Arial" panose="020B0604020202020204" pitchFamily="34" charset="0"/>
                      </a:endParaRPr>
                    </a:p>
                  </a:txBody>
                  <a:tcPr marL="4233" marR="4233" marT="4233" marB="0" anchor="ctr"/>
                </a:tc>
                <a:tc>
                  <a:txBody>
                    <a:bodyPr/>
                    <a:lstStyle/>
                    <a:p>
                      <a:pPr algn="ctr" fontAlgn="ctr"/>
                      <a:r>
                        <a:rPr lang="en-US" sz="1600" b="1" u="none" strike="noStrike">
                          <a:effectLst/>
                        </a:rPr>
                        <a:t>1.54 </a:t>
                      </a:r>
                      <a:endParaRPr lang="en-US" sz="1600" b="1" i="0" u="none" strike="noStrike">
                        <a:effectLst/>
                        <a:latin typeface="Arial" panose="020B0604020202020204" pitchFamily="34" charset="0"/>
                      </a:endParaRPr>
                    </a:p>
                  </a:txBody>
                  <a:tcPr marL="4233" marR="4233" marT="4233" marB="0" anchor="ctr"/>
                </a:tc>
                <a:tc>
                  <a:txBody>
                    <a:bodyPr/>
                    <a:lstStyle/>
                    <a:p>
                      <a:pPr algn="ctr" fontAlgn="ctr"/>
                      <a:r>
                        <a:rPr lang="en-US" sz="1600" b="1" u="none" strike="noStrike" dirty="0">
                          <a:effectLst/>
                        </a:rPr>
                        <a:t>1.69 </a:t>
                      </a:r>
                      <a:endParaRPr lang="en-US" sz="1600" b="1" i="0" u="none" strike="noStrike" dirty="0">
                        <a:effectLst/>
                        <a:latin typeface="Arial" panose="020B0604020202020204" pitchFamily="34" charset="0"/>
                      </a:endParaRPr>
                    </a:p>
                  </a:txBody>
                  <a:tcPr marL="4233" marR="4233" marT="4233" marB="0" anchor="ctr"/>
                </a:tc>
                <a:tc>
                  <a:txBody>
                    <a:bodyPr/>
                    <a:lstStyle/>
                    <a:p>
                      <a:pPr algn="ctr" fontAlgn="ctr"/>
                      <a:r>
                        <a:rPr lang="en-US" sz="1600" b="1" u="none" strike="noStrike" dirty="0">
                          <a:effectLst/>
                        </a:rPr>
                        <a:t>1.69 </a:t>
                      </a:r>
                      <a:endParaRPr lang="en-US" sz="1600" b="1" i="0" u="none" strike="noStrike" dirty="0">
                        <a:effectLst/>
                        <a:latin typeface="Arial" panose="020B0604020202020204" pitchFamily="34" charset="0"/>
                      </a:endParaRPr>
                    </a:p>
                  </a:txBody>
                  <a:tcPr marL="4233" marR="4233" marT="4233" marB="0" anchor="ctr"/>
                </a:tc>
                <a:tc>
                  <a:txBody>
                    <a:bodyPr/>
                    <a:lstStyle/>
                    <a:p>
                      <a:pPr algn="ctr" fontAlgn="ctr"/>
                      <a:r>
                        <a:rPr lang="en-US" sz="1600" b="1" u="none" strike="noStrike">
                          <a:effectLst/>
                        </a:rPr>
                        <a:t>1.33 </a:t>
                      </a:r>
                      <a:endParaRPr lang="en-US" sz="1600" b="1" i="0" u="none" strike="noStrike">
                        <a:effectLst/>
                        <a:latin typeface="Arial" panose="020B0604020202020204" pitchFamily="34" charset="0"/>
                      </a:endParaRPr>
                    </a:p>
                  </a:txBody>
                  <a:tcPr marL="4233" marR="4233" marT="4233" marB="0" anchor="ctr"/>
                </a:tc>
                <a:tc>
                  <a:txBody>
                    <a:bodyPr/>
                    <a:lstStyle/>
                    <a:p>
                      <a:pPr algn="ctr" fontAlgn="ctr"/>
                      <a:r>
                        <a:rPr lang="en-US" sz="1600" b="1" u="none" strike="noStrike">
                          <a:effectLst/>
                        </a:rPr>
                        <a:t>1.69 </a:t>
                      </a:r>
                      <a:endParaRPr lang="en-US" sz="1600" b="1" i="0" u="none" strike="noStrike">
                        <a:effectLst/>
                        <a:latin typeface="Arial" panose="020B0604020202020204" pitchFamily="34" charset="0"/>
                      </a:endParaRPr>
                    </a:p>
                  </a:txBody>
                  <a:tcPr marL="4233" marR="4233" marT="4233" marB="0" anchor="ctr"/>
                </a:tc>
                <a:tc>
                  <a:txBody>
                    <a:bodyPr/>
                    <a:lstStyle/>
                    <a:p>
                      <a:pPr algn="ctr" fontAlgn="ctr"/>
                      <a:r>
                        <a:rPr lang="en-US" sz="1600" b="1" u="none" strike="noStrike">
                          <a:effectLst/>
                        </a:rPr>
                        <a:t>1.61 </a:t>
                      </a:r>
                      <a:endParaRPr lang="en-US" sz="1600" b="1" i="0" u="none" strike="noStrike">
                        <a:effectLst/>
                        <a:latin typeface="Arial" panose="020B0604020202020204" pitchFamily="34" charset="0"/>
                      </a:endParaRPr>
                    </a:p>
                  </a:txBody>
                  <a:tcPr marL="4233" marR="4233" marT="4233" marB="0" anchor="ctr"/>
                </a:tc>
              </a:tr>
              <a:tr h="376740">
                <a:tc>
                  <a:txBody>
                    <a:bodyPr/>
                    <a:lstStyle/>
                    <a:p>
                      <a:pPr algn="r" fontAlgn="ctr"/>
                      <a:r>
                        <a:rPr lang="en-US" sz="1600" b="1" u="none" strike="noStrike" dirty="0">
                          <a:solidFill>
                            <a:srgbClr val="FF0000"/>
                          </a:solidFill>
                          <a:effectLst/>
                        </a:rPr>
                        <a:t>Desired Gross %</a:t>
                      </a:r>
                      <a:endParaRPr lang="en-US" sz="1600" b="1" i="0" u="none" strike="noStrike" dirty="0">
                        <a:solidFill>
                          <a:srgbClr val="FF0000"/>
                        </a:solidFill>
                        <a:effectLst/>
                        <a:latin typeface="Arial" panose="020B0604020202020204" pitchFamily="34" charset="0"/>
                      </a:endParaRPr>
                    </a:p>
                  </a:txBody>
                  <a:tcPr marL="4233" marR="4233" marT="4233" marB="0" anchor="ctr"/>
                </a:tc>
                <a:tc>
                  <a:txBody>
                    <a:bodyPr/>
                    <a:lstStyle/>
                    <a:p>
                      <a:pPr algn="l" fontAlgn="ctr"/>
                      <a:r>
                        <a:rPr lang="en-US" sz="1600" b="1" u="none" strike="noStrike">
                          <a:effectLst/>
                        </a:rPr>
                        <a:t> </a:t>
                      </a:r>
                      <a:endParaRPr lang="en-US" sz="1600" b="1" i="0" u="none" strike="noStrike">
                        <a:effectLst/>
                        <a:latin typeface="Arial" panose="020B0604020202020204" pitchFamily="34" charset="0"/>
                      </a:endParaRPr>
                    </a:p>
                  </a:txBody>
                  <a:tcPr marL="4233" marR="4233" marT="4233" marB="0" anchor="ctr"/>
                </a:tc>
                <a:tc>
                  <a:txBody>
                    <a:bodyPr/>
                    <a:lstStyle/>
                    <a:p>
                      <a:pPr algn="ctr" fontAlgn="ctr"/>
                      <a:r>
                        <a:rPr lang="en-US" sz="1600" b="1" u="none" strike="noStrike">
                          <a:effectLst/>
                        </a:rPr>
                        <a:t>41.00</a:t>
                      </a:r>
                      <a:endParaRPr lang="en-US" sz="1600" b="1" i="0" u="none" strike="noStrike">
                        <a:solidFill>
                          <a:srgbClr val="000000"/>
                        </a:solidFill>
                        <a:effectLst/>
                        <a:latin typeface="Arial" panose="020B0604020202020204" pitchFamily="34" charset="0"/>
                      </a:endParaRPr>
                    </a:p>
                  </a:txBody>
                  <a:tcPr marL="4233" marR="4233" marT="4233" marB="0" anchor="ctr"/>
                </a:tc>
                <a:tc>
                  <a:txBody>
                    <a:bodyPr/>
                    <a:lstStyle/>
                    <a:p>
                      <a:pPr algn="ctr" fontAlgn="ctr"/>
                      <a:r>
                        <a:rPr lang="en-US" sz="1600" b="1" u="none" strike="noStrike">
                          <a:effectLst/>
                        </a:rPr>
                        <a:t>35.00</a:t>
                      </a:r>
                      <a:endParaRPr lang="en-US" sz="1600" b="1" i="0" u="none" strike="noStrike">
                        <a:solidFill>
                          <a:srgbClr val="000000"/>
                        </a:solidFill>
                        <a:effectLst/>
                        <a:latin typeface="Arial" panose="020B0604020202020204" pitchFamily="34" charset="0"/>
                      </a:endParaRPr>
                    </a:p>
                  </a:txBody>
                  <a:tcPr marL="4233" marR="4233" marT="4233" marB="0" anchor="ctr"/>
                </a:tc>
                <a:tc>
                  <a:txBody>
                    <a:bodyPr/>
                    <a:lstStyle/>
                    <a:p>
                      <a:pPr algn="ctr" fontAlgn="ctr"/>
                      <a:r>
                        <a:rPr lang="en-US" sz="1600" b="1" u="none" strike="noStrike">
                          <a:effectLst/>
                        </a:rPr>
                        <a:t>41.00</a:t>
                      </a:r>
                      <a:endParaRPr lang="en-US" sz="1600" b="1" i="0" u="none" strike="noStrike">
                        <a:effectLst/>
                        <a:latin typeface="Arial" panose="020B0604020202020204" pitchFamily="34" charset="0"/>
                      </a:endParaRPr>
                    </a:p>
                  </a:txBody>
                  <a:tcPr marL="4233" marR="4233" marT="4233" marB="0" anchor="ctr"/>
                </a:tc>
                <a:tc>
                  <a:txBody>
                    <a:bodyPr/>
                    <a:lstStyle/>
                    <a:p>
                      <a:pPr algn="ctr" fontAlgn="ctr"/>
                      <a:r>
                        <a:rPr lang="en-US" sz="1600" b="1" u="none" strike="noStrike" dirty="0">
                          <a:effectLst/>
                        </a:rPr>
                        <a:t>41.00</a:t>
                      </a:r>
                      <a:endParaRPr lang="en-US" sz="1600" b="1" i="0" u="none" strike="noStrike" dirty="0">
                        <a:effectLst/>
                        <a:latin typeface="Arial" panose="020B0604020202020204" pitchFamily="34" charset="0"/>
                      </a:endParaRPr>
                    </a:p>
                  </a:txBody>
                  <a:tcPr marL="4233" marR="4233" marT="4233" marB="0" anchor="ctr"/>
                </a:tc>
                <a:tc>
                  <a:txBody>
                    <a:bodyPr/>
                    <a:lstStyle/>
                    <a:p>
                      <a:pPr algn="ctr" fontAlgn="ctr"/>
                      <a:r>
                        <a:rPr lang="en-US" sz="1600" b="1" u="none" strike="noStrike" dirty="0">
                          <a:effectLst/>
                        </a:rPr>
                        <a:t>25.00</a:t>
                      </a:r>
                      <a:endParaRPr lang="en-US" sz="1600" b="1" i="0" u="none" strike="noStrike" dirty="0">
                        <a:effectLst/>
                        <a:latin typeface="Arial" panose="020B0604020202020204" pitchFamily="34" charset="0"/>
                      </a:endParaRPr>
                    </a:p>
                  </a:txBody>
                  <a:tcPr marL="4233" marR="4233" marT="4233" marB="0" anchor="ctr"/>
                </a:tc>
                <a:tc>
                  <a:txBody>
                    <a:bodyPr/>
                    <a:lstStyle/>
                    <a:p>
                      <a:pPr algn="ctr" fontAlgn="ctr"/>
                      <a:r>
                        <a:rPr lang="en-US" sz="1600" b="1" u="none" strike="noStrike">
                          <a:effectLst/>
                        </a:rPr>
                        <a:t>41.00</a:t>
                      </a:r>
                      <a:endParaRPr lang="en-US" sz="1600" b="1" i="0" u="none" strike="noStrike">
                        <a:effectLst/>
                        <a:latin typeface="Arial" panose="020B0604020202020204" pitchFamily="34" charset="0"/>
                      </a:endParaRPr>
                    </a:p>
                  </a:txBody>
                  <a:tcPr marL="4233" marR="4233" marT="4233" marB="0" anchor="ctr"/>
                </a:tc>
                <a:tc>
                  <a:txBody>
                    <a:bodyPr/>
                    <a:lstStyle/>
                    <a:p>
                      <a:pPr algn="ctr" fontAlgn="ctr"/>
                      <a:r>
                        <a:rPr lang="en-US" sz="1600" b="1" u="none" strike="noStrike">
                          <a:effectLst/>
                        </a:rPr>
                        <a:t>37.33 </a:t>
                      </a:r>
                      <a:endParaRPr lang="en-US" sz="1600" b="1" i="0" u="none" strike="noStrike">
                        <a:effectLst/>
                        <a:latin typeface="Arial" panose="020B0604020202020204" pitchFamily="34" charset="0"/>
                      </a:endParaRPr>
                    </a:p>
                  </a:txBody>
                  <a:tcPr marL="4233" marR="4233" marT="4233" marB="0" anchor="ctr"/>
                </a:tc>
              </a:tr>
              <a:tr h="376740">
                <a:tc>
                  <a:txBody>
                    <a:bodyPr/>
                    <a:lstStyle/>
                    <a:p>
                      <a:pPr algn="r" fontAlgn="ctr"/>
                      <a:r>
                        <a:rPr lang="en-US" sz="1600" b="1" u="none" strike="noStrike" dirty="0">
                          <a:solidFill>
                            <a:srgbClr val="FF0000"/>
                          </a:solidFill>
                          <a:effectLst/>
                        </a:rPr>
                        <a:t>NEW YTD Sales</a:t>
                      </a:r>
                      <a:endParaRPr lang="en-US" sz="1600" b="1" i="0" u="none" strike="noStrike" dirty="0">
                        <a:solidFill>
                          <a:srgbClr val="FF0000"/>
                        </a:solidFill>
                        <a:effectLst/>
                        <a:latin typeface="Arial" panose="020B0604020202020204" pitchFamily="34" charset="0"/>
                      </a:endParaRPr>
                    </a:p>
                  </a:txBody>
                  <a:tcPr marL="4233" marR="4233" marT="4233" marB="0" anchor="ctr"/>
                </a:tc>
                <a:tc>
                  <a:txBody>
                    <a:bodyPr/>
                    <a:lstStyle/>
                    <a:p>
                      <a:pPr algn="l" fontAlgn="ctr"/>
                      <a:r>
                        <a:rPr lang="en-US" sz="1600" b="1" u="none" strike="noStrike">
                          <a:effectLst/>
                        </a:rPr>
                        <a:t>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a:effectLst/>
                        </a:rPr>
                        <a:t>$398,386.44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a:effectLst/>
                        </a:rPr>
                        <a:t>$393,001.54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a:effectLst/>
                        </a:rPr>
                        <a:t>$128,418.64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a:effectLst/>
                        </a:rPr>
                        <a:t>$516,967.80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dirty="0">
                          <a:effectLst/>
                        </a:rPr>
                        <a:t>$342,285.33 </a:t>
                      </a:r>
                      <a:endParaRPr lang="en-US" sz="1600" b="1" i="0" u="none" strike="noStrike" dirty="0">
                        <a:effectLst/>
                        <a:latin typeface="Arial" panose="020B0604020202020204" pitchFamily="34" charset="0"/>
                      </a:endParaRPr>
                    </a:p>
                  </a:txBody>
                  <a:tcPr marL="4233" marR="4233" marT="4233" marB="0" anchor="ctr"/>
                </a:tc>
                <a:tc>
                  <a:txBody>
                    <a:bodyPr/>
                    <a:lstStyle/>
                    <a:p>
                      <a:pPr algn="r" fontAlgn="ctr"/>
                      <a:r>
                        <a:rPr lang="en-US" sz="1600" b="1" u="none" strike="noStrike">
                          <a:effectLst/>
                        </a:rPr>
                        <a:t>$290,027.12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a:effectLst/>
                        </a:rPr>
                        <a:t>$2,069,086.87 </a:t>
                      </a:r>
                      <a:endParaRPr lang="en-US" sz="1600" b="1" i="0" u="none" strike="noStrike">
                        <a:effectLst/>
                        <a:latin typeface="Arial" panose="020B0604020202020204" pitchFamily="34" charset="0"/>
                      </a:endParaRPr>
                    </a:p>
                  </a:txBody>
                  <a:tcPr marL="4233" marR="4233" marT="4233" marB="0" anchor="ctr"/>
                </a:tc>
              </a:tr>
              <a:tr h="376740">
                <a:tc>
                  <a:txBody>
                    <a:bodyPr/>
                    <a:lstStyle/>
                    <a:p>
                      <a:pPr algn="r" fontAlgn="ctr"/>
                      <a:r>
                        <a:rPr lang="en-US" sz="1600" b="1" u="none" strike="noStrike" dirty="0">
                          <a:solidFill>
                            <a:srgbClr val="FF0000"/>
                          </a:solidFill>
                          <a:effectLst/>
                        </a:rPr>
                        <a:t>OLD YTD Sales</a:t>
                      </a:r>
                      <a:endParaRPr lang="en-US" sz="1600" b="1" i="0" u="none" strike="noStrike" dirty="0">
                        <a:solidFill>
                          <a:srgbClr val="FF0000"/>
                        </a:solidFill>
                        <a:effectLst/>
                        <a:latin typeface="Arial" panose="020B0604020202020204" pitchFamily="34" charset="0"/>
                      </a:endParaRPr>
                    </a:p>
                  </a:txBody>
                  <a:tcPr marL="4233" marR="4233" marT="4233" marB="0" anchor="ctr"/>
                </a:tc>
                <a:tc>
                  <a:txBody>
                    <a:bodyPr/>
                    <a:lstStyle/>
                    <a:p>
                      <a:pPr algn="l" fontAlgn="ctr"/>
                      <a:r>
                        <a:rPr lang="en-US" sz="1600" b="1" u="none" strike="noStrike">
                          <a:effectLst/>
                        </a:rPr>
                        <a:t>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a:effectLst/>
                        </a:rPr>
                        <a:t>$345,555.00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a:effectLst/>
                        </a:rPr>
                        <a:t>$289,252.00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a:effectLst/>
                        </a:rPr>
                        <a:t>$105,808.00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a:effectLst/>
                        </a:rPr>
                        <a:t>$356,007.00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a:effectLst/>
                        </a:rPr>
                        <a:t>$356,715.00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dirty="0">
                          <a:effectLst/>
                        </a:rPr>
                        <a:t>$222,777.00 </a:t>
                      </a:r>
                      <a:endParaRPr lang="en-US" sz="1600" b="1" i="0" u="none" strike="noStrike" dirty="0">
                        <a:effectLst/>
                        <a:latin typeface="Arial" panose="020B0604020202020204" pitchFamily="34" charset="0"/>
                      </a:endParaRPr>
                    </a:p>
                  </a:txBody>
                  <a:tcPr marL="4233" marR="4233" marT="4233" marB="0" anchor="ctr"/>
                </a:tc>
                <a:tc>
                  <a:txBody>
                    <a:bodyPr/>
                    <a:lstStyle/>
                    <a:p>
                      <a:pPr algn="r" fontAlgn="ctr"/>
                      <a:r>
                        <a:rPr lang="en-US" sz="1600" b="1" u="none" strike="noStrike" dirty="0">
                          <a:effectLst/>
                        </a:rPr>
                        <a:t>$1,676,114.00 </a:t>
                      </a:r>
                      <a:endParaRPr lang="en-US" sz="1600" b="1" i="0" u="none" strike="noStrike" dirty="0">
                        <a:effectLst/>
                        <a:latin typeface="Arial" panose="020B0604020202020204" pitchFamily="34" charset="0"/>
                      </a:endParaRPr>
                    </a:p>
                  </a:txBody>
                  <a:tcPr marL="4233" marR="4233" marT="4233" marB="0" anchor="ctr"/>
                </a:tc>
              </a:tr>
              <a:tr h="376740">
                <a:tc>
                  <a:txBody>
                    <a:bodyPr/>
                    <a:lstStyle/>
                    <a:p>
                      <a:pPr algn="r" fontAlgn="ctr"/>
                      <a:r>
                        <a:rPr lang="en-US" sz="1600" b="1" u="none" strike="noStrike" dirty="0">
                          <a:solidFill>
                            <a:srgbClr val="FF0000"/>
                          </a:solidFill>
                          <a:effectLst/>
                        </a:rPr>
                        <a:t>Additional Gross Profit</a:t>
                      </a:r>
                      <a:endParaRPr lang="en-US" sz="1600" b="1" i="0" u="none" strike="noStrike" dirty="0">
                        <a:solidFill>
                          <a:srgbClr val="FF0000"/>
                        </a:solidFill>
                        <a:effectLst/>
                        <a:latin typeface="Arial" panose="020B0604020202020204" pitchFamily="34" charset="0"/>
                      </a:endParaRPr>
                    </a:p>
                  </a:txBody>
                  <a:tcPr marL="4233" marR="4233" marT="4233" marB="0" anchor="ctr"/>
                </a:tc>
                <a:tc>
                  <a:txBody>
                    <a:bodyPr/>
                    <a:lstStyle/>
                    <a:p>
                      <a:pPr algn="l" fontAlgn="ctr"/>
                      <a:r>
                        <a:rPr lang="en-US" sz="1600" b="1" u="none" strike="noStrike">
                          <a:effectLst/>
                        </a:rPr>
                        <a:t> </a:t>
                      </a:r>
                      <a:endParaRPr lang="en-US" sz="1600" b="1" i="0" u="none" strike="noStrike">
                        <a:effectLst/>
                        <a:latin typeface="Arial" panose="020B0604020202020204" pitchFamily="34" charset="0"/>
                      </a:endParaRPr>
                    </a:p>
                  </a:txBody>
                  <a:tcPr marL="4233" marR="4233" marT="4233" marB="0" anchor="ctr"/>
                </a:tc>
                <a:tc>
                  <a:txBody>
                    <a:bodyPr/>
                    <a:lstStyle/>
                    <a:p>
                      <a:pPr algn="r" fontAlgn="ctr"/>
                      <a:r>
                        <a:rPr lang="en-US" sz="1600" b="1" u="none" strike="noStrike" dirty="0">
                          <a:solidFill>
                            <a:srgbClr val="00B050"/>
                          </a:solidFill>
                          <a:effectLst/>
                        </a:rPr>
                        <a:t>$52,831.44 </a:t>
                      </a:r>
                      <a:endParaRPr lang="en-US" sz="1600" b="1" i="0" u="none" strike="noStrike" dirty="0">
                        <a:solidFill>
                          <a:srgbClr val="00B050"/>
                        </a:solidFill>
                        <a:effectLst/>
                        <a:latin typeface="Arial" panose="020B0604020202020204" pitchFamily="34" charset="0"/>
                      </a:endParaRPr>
                    </a:p>
                  </a:txBody>
                  <a:tcPr marL="4233" marR="4233" marT="4233" marB="0" anchor="ctr"/>
                </a:tc>
                <a:tc>
                  <a:txBody>
                    <a:bodyPr/>
                    <a:lstStyle/>
                    <a:p>
                      <a:pPr algn="r" fontAlgn="ctr"/>
                      <a:r>
                        <a:rPr lang="en-US" sz="1600" b="1" u="none" strike="noStrike" dirty="0">
                          <a:solidFill>
                            <a:srgbClr val="00B050"/>
                          </a:solidFill>
                          <a:effectLst/>
                        </a:rPr>
                        <a:t>$103,749.54 </a:t>
                      </a:r>
                      <a:endParaRPr lang="en-US" sz="1600" b="1" i="0" u="none" strike="noStrike" dirty="0">
                        <a:solidFill>
                          <a:srgbClr val="00B050"/>
                        </a:solidFill>
                        <a:effectLst/>
                        <a:latin typeface="Arial" panose="020B0604020202020204" pitchFamily="34" charset="0"/>
                      </a:endParaRPr>
                    </a:p>
                  </a:txBody>
                  <a:tcPr marL="4233" marR="4233" marT="4233" marB="0" anchor="ctr"/>
                </a:tc>
                <a:tc>
                  <a:txBody>
                    <a:bodyPr/>
                    <a:lstStyle/>
                    <a:p>
                      <a:pPr algn="r" fontAlgn="ctr"/>
                      <a:r>
                        <a:rPr lang="en-US" sz="1600" b="1" u="none" strike="noStrike" dirty="0">
                          <a:solidFill>
                            <a:srgbClr val="00B050"/>
                          </a:solidFill>
                          <a:effectLst/>
                        </a:rPr>
                        <a:t>$22,610.64 </a:t>
                      </a:r>
                      <a:endParaRPr lang="en-US" sz="1600" b="1" i="0" u="none" strike="noStrike" dirty="0">
                        <a:solidFill>
                          <a:srgbClr val="00B050"/>
                        </a:solidFill>
                        <a:effectLst/>
                        <a:latin typeface="Arial" panose="020B0604020202020204" pitchFamily="34" charset="0"/>
                      </a:endParaRPr>
                    </a:p>
                  </a:txBody>
                  <a:tcPr marL="4233" marR="4233" marT="4233" marB="0" anchor="ctr"/>
                </a:tc>
                <a:tc>
                  <a:txBody>
                    <a:bodyPr/>
                    <a:lstStyle/>
                    <a:p>
                      <a:pPr algn="r" fontAlgn="ctr"/>
                      <a:r>
                        <a:rPr lang="en-US" sz="1600" b="1" u="none" strike="noStrike" dirty="0">
                          <a:solidFill>
                            <a:srgbClr val="00B050"/>
                          </a:solidFill>
                          <a:effectLst/>
                        </a:rPr>
                        <a:t>$160,960.80 </a:t>
                      </a:r>
                      <a:endParaRPr lang="en-US" sz="1600" b="1" i="0" u="none" strike="noStrike" dirty="0">
                        <a:solidFill>
                          <a:srgbClr val="00B050"/>
                        </a:solidFill>
                        <a:effectLst/>
                        <a:latin typeface="Arial" panose="020B0604020202020204" pitchFamily="34" charset="0"/>
                      </a:endParaRPr>
                    </a:p>
                  </a:txBody>
                  <a:tcPr marL="4233" marR="4233" marT="4233" marB="0" anchor="ctr"/>
                </a:tc>
                <a:tc>
                  <a:txBody>
                    <a:bodyPr/>
                    <a:lstStyle/>
                    <a:p>
                      <a:pPr algn="r" fontAlgn="ctr"/>
                      <a:r>
                        <a:rPr lang="en-US" sz="1600" b="1" u="none" strike="noStrike" dirty="0">
                          <a:solidFill>
                            <a:srgbClr val="FF0000"/>
                          </a:solidFill>
                          <a:effectLst/>
                        </a:rPr>
                        <a:t>($14,429.67)</a:t>
                      </a:r>
                      <a:endParaRPr lang="en-US" sz="1600" b="1" i="0" u="none" strike="noStrike" dirty="0">
                        <a:solidFill>
                          <a:srgbClr val="FF0000"/>
                        </a:solidFill>
                        <a:effectLst/>
                        <a:latin typeface="Arial" panose="020B0604020202020204" pitchFamily="34" charset="0"/>
                      </a:endParaRPr>
                    </a:p>
                  </a:txBody>
                  <a:tcPr marL="4233" marR="4233" marT="4233" marB="0" anchor="ctr"/>
                </a:tc>
                <a:tc>
                  <a:txBody>
                    <a:bodyPr/>
                    <a:lstStyle/>
                    <a:p>
                      <a:pPr algn="r" fontAlgn="ctr"/>
                      <a:r>
                        <a:rPr lang="en-US" sz="1600" b="1" u="none" strike="noStrike" dirty="0">
                          <a:solidFill>
                            <a:srgbClr val="00B050"/>
                          </a:solidFill>
                          <a:effectLst/>
                        </a:rPr>
                        <a:t>$67,250.12 </a:t>
                      </a:r>
                      <a:endParaRPr lang="en-US" sz="1600" b="1" i="0" u="none" strike="noStrike" dirty="0">
                        <a:solidFill>
                          <a:srgbClr val="00B050"/>
                        </a:solidFill>
                        <a:effectLst/>
                        <a:latin typeface="Arial" panose="020B0604020202020204" pitchFamily="34" charset="0"/>
                      </a:endParaRPr>
                    </a:p>
                  </a:txBody>
                  <a:tcPr marL="4233" marR="4233" marT="4233" marB="0" anchor="ctr"/>
                </a:tc>
                <a:tc>
                  <a:txBody>
                    <a:bodyPr/>
                    <a:lstStyle/>
                    <a:p>
                      <a:pPr algn="r" fontAlgn="ctr"/>
                      <a:r>
                        <a:rPr lang="en-US" sz="1600" b="1" u="none" strike="noStrike" dirty="0">
                          <a:solidFill>
                            <a:srgbClr val="00B050"/>
                          </a:solidFill>
                          <a:effectLst/>
                        </a:rPr>
                        <a:t>$392,972.87 </a:t>
                      </a:r>
                      <a:endParaRPr lang="en-US" sz="1600" b="1" i="0" u="none" strike="noStrike" dirty="0">
                        <a:solidFill>
                          <a:srgbClr val="00B050"/>
                        </a:solidFill>
                        <a:effectLst/>
                        <a:latin typeface="Arial" panose="020B0604020202020204" pitchFamily="34" charset="0"/>
                      </a:endParaRPr>
                    </a:p>
                  </a:txBody>
                  <a:tcPr marL="4233" marR="4233" marT="4233" marB="0" anchor="ctr"/>
                </a:tc>
              </a:tr>
            </a:tbl>
          </a:graphicData>
        </a:graphic>
      </p:graphicFrame>
    </p:spTree>
    <p:extLst>
      <p:ext uri="{BB962C8B-B14F-4D97-AF65-F5344CB8AC3E}">
        <p14:creationId xmlns:p14="http://schemas.microsoft.com/office/powerpoint/2010/main" val="24491081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0322" y="-142261"/>
            <a:ext cx="10515600" cy="1325563"/>
          </a:xfrm>
        </p:spPr>
        <p:txBody>
          <a:bodyPr>
            <a:normAutofit/>
          </a:bodyPr>
          <a:lstStyle/>
          <a:p>
            <a:r>
              <a:rPr lang="en-US" sz="3600" u="sng" dirty="0" smtClean="0"/>
              <a:t>Gross Profile      Repair Order Mechanical</a:t>
            </a:r>
            <a:endParaRPr lang="en-US" sz="3600" u="sng"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74493551"/>
              </p:ext>
            </p:extLst>
          </p:nvPr>
        </p:nvGraphicFramePr>
        <p:xfrm>
          <a:off x="987381" y="1328278"/>
          <a:ext cx="3796487" cy="4657993"/>
        </p:xfrm>
        <a:graphic>
          <a:graphicData uri="http://schemas.openxmlformats.org/drawingml/2006/table">
            <a:tbl>
              <a:tblPr>
                <a:tableStyleId>{5C22544A-7EE6-4342-B048-85BDC9FD1C3A}</a:tableStyleId>
              </a:tblPr>
              <a:tblGrid>
                <a:gridCol w="2014099"/>
                <a:gridCol w="320830"/>
                <a:gridCol w="1461558"/>
              </a:tblGrid>
              <a:tr h="521366">
                <a:tc>
                  <a:txBody>
                    <a:bodyPr/>
                    <a:lstStyle/>
                    <a:p>
                      <a:pPr algn="ctr" fontAlgn="ctr"/>
                      <a:r>
                        <a:rPr lang="en-US" sz="1000" u="none" strike="noStrike" dirty="0">
                          <a:effectLst/>
                        </a:rPr>
                        <a:t> </a:t>
                      </a:r>
                      <a:endParaRPr lang="en-US" sz="1000" b="0" i="0" u="none" strike="noStrike" dirty="0">
                        <a:effectLst/>
                        <a:latin typeface="Arial" panose="020B0604020202020204" pitchFamily="34" charset="0"/>
                      </a:endParaRPr>
                    </a:p>
                  </a:txBody>
                  <a:tcPr marL="4233" marR="4233" marT="4233" marB="0" anchor="ctr"/>
                </a:tc>
                <a:tc>
                  <a:txBody>
                    <a:bodyPr/>
                    <a:lstStyle/>
                    <a:p>
                      <a:pPr algn="ctr"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ctr" fontAlgn="ctr"/>
                      <a:r>
                        <a:rPr lang="en-US" sz="1800" b="1" u="none" strike="noStrike" dirty="0">
                          <a:effectLst/>
                        </a:rPr>
                        <a:t>Repair Order Mechanical</a:t>
                      </a:r>
                      <a:endParaRPr lang="en-US" sz="1800" b="1" i="0" u="none" strike="noStrike" dirty="0">
                        <a:effectLst/>
                        <a:latin typeface="Arial" panose="020B0604020202020204" pitchFamily="34" charset="0"/>
                      </a:endParaRPr>
                    </a:p>
                  </a:txBody>
                  <a:tcPr marL="4233" marR="4233" marT="4233" marB="0" anchor="ctr"/>
                </a:tc>
              </a:tr>
              <a:tr h="513140">
                <a:tc>
                  <a:txBody>
                    <a:bodyPr/>
                    <a:lstStyle/>
                    <a:p>
                      <a:pPr algn="r" fontAlgn="ctr"/>
                      <a:r>
                        <a:rPr lang="en-US" sz="1400" b="1" u="sng" strike="noStrike" dirty="0">
                          <a:effectLst/>
                        </a:rPr>
                        <a:t>YTD Sales</a:t>
                      </a:r>
                      <a:endParaRPr lang="en-US" sz="1400" b="1" i="0" u="sng" strike="noStrike" dirty="0">
                        <a:effectLst/>
                        <a:latin typeface="Arial" panose="020B0604020202020204" pitchFamily="34" charset="0"/>
                      </a:endParaRPr>
                    </a:p>
                  </a:txBody>
                  <a:tcPr marL="4233" marR="4233" marT="4233" marB="0" anchor="ctr"/>
                </a:tc>
                <a:tc>
                  <a:txBody>
                    <a:bodyPr/>
                    <a:lstStyle/>
                    <a:p>
                      <a:pPr algn="l"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r" fontAlgn="ctr"/>
                      <a:r>
                        <a:rPr lang="en-US" sz="1800" b="1" u="none" strike="noStrike" dirty="0">
                          <a:effectLst/>
                        </a:rPr>
                        <a:t>$345,555.00 </a:t>
                      </a:r>
                      <a:endParaRPr lang="en-US" sz="1800" b="1" i="0" u="none" strike="noStrike" dirty="0">
                        <a:effectLst/>
                        <a:latin typeface="Arial" panose="020B0604020202020204" pitchFamily="34" charset="0"/>
                      </a:endParaRPr>
                    </a:p>
                  </a:txBody>
                  <a:tcPr marL="4233" marR="4233" marT="4233" marB="0" anchor="ctr"/>
                </a:tc>
              </a:tr>
              <a:tr h="513140">
                <a:tc>
                  <a:txBody>
                    <a:bodyPr/>
                    <a:lstStyle/>
                    <a:p>
                      <a:pPr algn="r" fontAlgn="ctr"/>
                      <a:r>
                        <a:rPr lang="en-US" sz="1400" b="1" u="sng" strike="noStrike" dirty="0">
                          <a:effectLst/>
                        </a:rPr>
                        <a:t>YTD Gross Profit</a:t>
                      </a:r>
                      <a:endParaRPr lang="en-US" sz="1400" b="1" i="0" u="sng" strike="noStrike" dirty="0">
                        <a:effectLst/>
                        <a:latin typeface="Arial" panose="020B0604020202020204" pitchFamily="34" charset="0"/>
                      </a:endParaRPr>
                    </a:p>
                  </a:txBody>
                  <a:tcPr marL="4233" marR="4233" marT="4233" marB="0" anchor="ctr"/>
                </a:tc>
                <a:tc>
                  <a:txBody>
                    <a:bodyPr/>
                    <a:lstStyle/>
                    <a:p>
                      <a:pPr algn="l"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r" fontAlgn="ctr"/>
                      <a:r>
                        <a:rPr lang="en-US" sz="1800" b="1" u="none" strike="noStrike" dirty="0">
                          <a:effectLst/>
                        </a:rPr>
                        <a:t>$110,507.00 </a:t>
                      </a:r>
                      <a:endParaRPr lang="en-US" sz="1800" b="1" i="0" u="none" strike="noStrike" dirty="0">
                        <a:effectLst/>
                        <a:latin typeface="Arial" panose="020B0604020202020204" pitchFamily="34" charset="0"/>
                      </a:endParaRPr>
                    </a:p>
                  </a:txBody>
                  <a:tcPr marL="4233" marR="4233" marT="4233" marB="0" anchor="ctr"/>
                </a:tc>
              </a:tr>
              <a:tr h="513140">
                <a:tc>
                  <a:txBody>
                    <a:bodyPr/>
                    <a:lstStyle/>
                    <a:p>
                      <a:pPr algn="r" fontAlgn="ctr"/>
                      <a:r>
                        <a:rPr lang="en-US" sz="1400" b="1" u="sng" strike="noStrike" dirty="0">
                          <a:effectLst/>
                        </a:rPr>
                        <a:t>YTD Cost of Sales</a:t>
                      </a:r>
                      <a:endParaRPr lang="en-US" sz="1400" b="1" i="0" u="sng" strike="noStrike" dirty="0">
                        <a:effectLst/>
                        <a:latin typeface="Arial" panose="020B0604020202020204" pitchFamily="34" charset="0"/>
                      </a:endParaRPr>
                    </a:p>
                  </a:txBody>
                  <a:tcPr marL="4233" marR="4233" marT="4233" marB="0" anchor="ctr"/>
                </a:tc>
                <a:tc>
                  <a:txBody>
                    <a:bodyPr/>
                    <a:lstStyle/>
                    <a:p>
                      <a:pPr algn="l"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r" fontAlgn="ctr"/>
                      <a:r>
                        <a:rPr lang="en-US" sz="1800" b="1" u="none" strike="noStrike" dirty="0">
                          <a:effectLst/>
                        </a:rPr>
                        <a:t>$235,048.00 </a:t>
                      </a:r>
                      <a:endParaRPr lang="en-US" sz="1800" b="1" i="0" u="none" strike="noStrike" dirty="0">
                        <a:effectLst/>
                        <a:latin typeface="Arial" panose="020B0604020202020204" pitchFamily="34" charset="0"/>
                      </a:endParaRPr>
                    </a:p>
                  </a:txBody>
                  <a:tcPr marL="4233" marR="4233" marT="4233" marB="0" anchor="ctr"/>
                </a:tc>
              </a:tr>
              <a:tr h="513140">
                <a:tc>
                  <a:txBody>
                    <a:bodyPr/>
                    <a:lstStyle/>
                    <a:p>
                      <a:pPr algn="r" fontAlgn="ctr"/>
                      <a:r>
                        <a:rPr lang="en-US" sz="1400" b="1" u="sng" strike="noStrike" dirty="0">
                          <a:effectLst/>
                        </a:rPr>
                        <a:t>NEW Mark-Up Factor</a:t>
                      </a:r>
                      <a:endParaRPr lang="en-US" sz="1400" b="1" i="0" u="sng" strike="noStrike" dirty="0">
                        <a:effectLst/>
                        <a:latin typeface="Arial" panose="020B0604020202020204" pitchFamily="34" charset="0"/>
                      </a:endParaRPr>
                    </a:p>
                  </a:txBody>
                  <a:tcPr marL="4233" marR="4233" marT="4233" marB="0" anchor="ctr"/>
                </a:tc>
                <a:tc>
                  <a:txBody>
                    <a:bodyPr/>
                    <a:lstStyle/>
                    <a:p>
                      <a:pPr algn="l"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ctr" fontAlgn="ctr"/>
                      <a:r>
                        <a:rPr lang="en-US" sz="1800" b="1" u="none" strike="noStrike" dirty="0">
                          <a:effectLst/>
                        </a:rPr>
                        <a:t>1.69 </a:t>
                      </a:r>
                      <a:endParaRPr lang="en-US" sz="1800" b="1" i="0" u="none" strike="noStrike" dirty="0">
                        <a:effectLst/>
                        <a:latin typeface="Arial" panose="020B0604020202020204" pitchFamily="34" charset="0"/>
                      </a:endParaRPr>
                    </a:p>
                  </a:txBody>
                  <a:tcPr marL="4233" marR="4233" marT="4233" marB="0" anchor="ctr"/>
                </a:tc>
              </a:tr>
              <a:tr h="513140">
                <a:tc>
                  <a:txBody>
                    <a:bodyPr/>
                    <a:lstStyle/>
                    <a:p>
                      <a:pPr algn="r" fontAlgn="ctr"/>
                      <a:r>
                        <a:rPr lang="en-US" sz="1400" b="1" u="sng" strike="noStrike" dirty="0">
                          <a:effectLst/>
                        </a:rPr>
                        <a:t>Desired Gross %</a:t>
                      </a:r>
                      <a:endParaRPr lang="en-US" sz="1400" b="1" i="0" u="sng" strike="noStrike" dirty="0">
                        <a:effectLst/>
                        <a:latin typeface="Arial" panose="020B0604020202020204" pitchFamily="34" charset="0"/>
                      </a:endParaRPr>
                    </a:p>
                  </a:txBody>
                  <a:tcPr marL="4233" marR="4233" marT="4233" marB="0" anchor="ctr"/>
                </a:tc>
                <a:tc>
                  <a:txBody>
                    <a:bodyPr/>
                    <a:lstStyle/>
                    <a:p>
                      <a:pPr algn="l"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ctr" fontAlgn="ctr"/>
                      <a:r>
                        <a:rPr lang="en-US" sz="1800" b="1" u="none" strike="noStrike" dirty="0">
                          <a:effectLst/>
                        </a:rPr>
                        <a:t>41.00</a:t>
                      </a:r>
                      <a:endParaRPr lang="en-US" sz="1800" b="1" i="0" u="none" strike="noStrike" dirty="0">
                        <a:solidFill>
                          <a:srgbClr val="000000"/>
                        </a:solidFill>
                        <a:effectLst/>
                        <a:latin typeface="Arial" panose="020B0604020202020204" pitchFamily="34" charset="0"/>
                      </a:endParaRPr>
                    </a:p>
                  </a:txBody>
                  <a:tcPr marL="4233" marR="4233" marT="4233" marB="0" anchor="ctr"/>
                </a:tc>
              </a:tr>
              <a:tr h="513140">
                <a:tc>
                  <a:txBody>
                    <a:bodyPr/>
                    <a:lstStyle/>
                    <a:p>
                      <a:pPr algn="r" fontAlgn="ctr"/>
                      <a:r>
                        <a:rPr lang="en-US" sz="1400" b="1" u="sng" strike="noStrike" dirty="0">
                          <a:effectLst/>
                        </a:rPr>
                        <a:t>NEW YTD Sales</a:t>
                      </a:r>
                      <a:endParaRPr lang="en-US" sz="1400" b="1" i="0" u="sng" strike="noStrike" dirty="0">
                        <a:effectLst/>
                        <a:latin typeface="Arial" panose="020B0604020202020204" pitchFamily="34" charset="0"/>
                      </a:endParaRPr>
                    </a:p>
                  </a:txBody>
                  <a:tcPr marL="4233" marR="4233" marT="4233" marB="0" anchor="ctr"/>
                </a:tc>
                <a:tc>
                  <a:txBody>
                    <a:bodyPr/>
                    <a:lstStyle/>
                    <a:p>
                      <a:pPr algn="l"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r" fontAlgn="ctr"/>
                      <a:r>
                        <a:rPr lang="en-US" sz="1800" b="1" u="none" strike="noStrike" dirty="0">
                          <a:effectLst/>
                        </a:rPr>
                        <a:t>$398,386.44 </a:t>
                      </a:r>
                      <a:endParaRPr lang="en-US" sz="1800" b="1" i="0" u="none" strike="noStrike" dirty="0">
                        <a:effectLst/>
                        <a:latin typeface="Arial" panose="020B0604020202020204" pitchFamily="34" charset="0"/>
                      </a:endParaRPr>
                    </a:p>
                  </a:txBody>
                  <a:tcPr marL="4233" marR="4233" marT="4233" marB="0" anchor="ctr"/>
                </a:tc>
              </a:tr>
              <a:tr h="513140">
                <a:tc>
                  <a:txBody>
                    <a:bodyPr/>
                    <a:lstStyle/>
                    <a:p>
                      <a:pPr algn="r" fontAlgn="ctr"/>
                      <a:r>
                        <a:rPr lang="en-US" sz="1400" b="1" u="sng" strike="noStrike" dirty="0">
                          <a:effectLst/>
                        </a:rPr>
                        <a:t>OLD YTD Sales</a:t>
                      </a:r>
                      <a:endParaRPr lang="en-US" sz="1400" b="1" i="0" u="sng" strike="noStrike" dirty="0">
                        <a:effectLst/>
                        <a:latin typeface="Arial" panose="020B0604020202020204" pitchFamily="34" charset="0"/>
                      </a:endParaRPr>
                    </a:p>
                  </a:txBody>
                  <a:tcPr marL="4233" marR="4233" marT="4233" marB="0" anchor="ctr"/>
                </a:tc>
                <a:tc>
                  <a:txBody>
                    <a:bodyPr/>
                    <a:lstStyle/>
                    <a:p>
                      <a:pPr algn="l"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r" fontAlgn="ctr"/>
                      <a:r>
                        <a:rPr lang="en-US" sz="1800" b="1" u="none" strike="noStrike" dirty="0">
                          <a:effectLst/>
                        </a:rPr>
                        <a:t>$345,555.00 </a:t>
                      </a:r>
                      <a:endParaRPr lang="en-US" sz="1800" b="1" i="0" u="none" strike="noStrike" dirty="0">
                        <a:effectLst/>
                        <a:latin typeface="Arial" panose="020B0604020202020204" pitchFamily="34" charset="0"/>
                      </a:endParaRPr>
                    </a:p>
                  </a:txBody>
                  <a:tcPr marL="4233" marR="4233" marT="4233" marB="0" anchor="ctr"/>
                </a:tc>
              </a:tr>
              <a:tr h="513140">
                <a:tc>
                  <a:txBody>
                    <a:bodyPr/>
                    <a:lstStyle/>
                    <a:p>
                      <a:pPr algn="r" fontAlgn="ctr"/>
                      <a:r>
                        <a:rPr lang="en-US" sz="1400" b="1" u="sng" strike="noStrike" dirty="0">
                          <a:effectLst/>
                        </a:rPr>
                        <a:t>Additional Gross Profit</a:t>
                      </a:r>
                      <a:endParaRPr lang="en-US" sz="1400" b="1" i="0" u="sng" strike="noStrike" dirty="0">
                        <a:effectLst/>
                        <a:latin typeface="Arial" panose="020B0604020202020204" pitchFamily="34" charset="0"/>
                      </a:endParaRPr>
                    </a:p>
                  </a:txBody>
                  <a:tcPr marL="4233" marR="4233" marT="4233" marB="0" anchor="ctr"/>
                </a:tc>
                <a:tc>
                  <a:txBody>
                    <a:bodyPr/>
                    <a:lstStyle/>
                    <a:p>
                      <a:pPr algn="l"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r" fontAlgn="ctr"/>
                      <a:r>
                        <a:rPr lang="en-US" sz="1800" b="1" u="none" strike="noStrike" dirty="0">
                          <a:effectLst/>
                        </a:rPr>
                        <a:t>$52,831.44 </a:t>
                      </a:r>
                      <a:endParaRPr lang="en-US" sz="1800" b="1" i="0" u="none" strike="noStrike" dirty="0">
                        <a:effectLst/>
                        <a:latin typeface="Arial" panose="020B0604020202020204" pitchFamily="34" charset="0"/>
                      </a:endParaRPr>
                    </a:p>
                  </a:txBody>
                  <a:tcPr marL="4233" marR="4233" marT="4233" marB="0" anchor="ctr"/>
                </a:tc>
              </a:tr>
            </a:tbl>
          </a:graphicData>
        </a:graphic>
      </p:graphicFrame>
      <p:sp>
        <p:nvSpPr>
          <p:cNvPr id="6" name="TextBox 5"/>
          <p:cNvSpPr txBox="1"/>
          <p:nvPr/>
        </p:nvSpPr>
        <p:spPr>
          <a:xfrm>
            <a:off x="6105292" y="1328277"/>
            <a:ext cx="5352585" cy="923330"/>
          </a:xfrm>
          <a:prstGeom prst="rect">
            <a:avLst/>
          </a:prstGeom>
          <a:noFill/>
        </p:spPr>
        <p:txBody>
          <a:bodyPr wrap="square" rtlCol="0">
            <a:spAutoFit/>
          </a:bodyPr>
          <a:lstStyle/>
          <a:p>
            <a:pPr marL="285750" indent="-285750">
              <a:buFont typeface="Arial" panose="020B0604020202020204" pitchFamily="34" charset="0"/>
              <a:buChar char="•"/>
            </a:pPr>
            <a:r>
              <a:rPr lang="en-US" b="1" dirty="0" smtClean="0">
                <a:solidFill>
                  <a:srgbClr val="FFFF00"/>
                </a:solidFill>
              </a:rPr>
              <a:t>Current Customer Pay RO Gross Retention -  32%</a:t>
            </a:r>
          </a:p>
          <a:p>
            <a:pPr marL="285750" indent="-285750">
              <a:buFont typeface="Arial" panose="020B0604020202020204" pitchFamily="34" charset="0"/>
              <a:buChar char="•"/>
            </a:pPr>
            <a:r>
              <a:rPr lang="en-US" b="1" dirty="0" smtClean="0">
                <a:solidFill>
                  <a:srgbClr val="FFFF00"/>
                </a:solidFill>
              </a:rPr>
              <a:t>Market Up Factor Error   Vs   Discounts</a:t>
            </a:r>
          </a:p>
          <a:p>
            <a:pPr marL="285750" indent="-285750">
              <a:buFont typeface="Arial" panose="020B0604020202020204" pitchFamily="34" charset="0"/>
              <a:buChar char="•"/>
            </a:pPr>
            <a:r>
              <a:rPr lang="en-US" b="1" dirty="0" smtClean="0">
                <a:solidFill>
                  <a:srgbClr val="FFFF00"/>
                </a:solidFill>
              </a:rPr>
              <a:t>Monthly Pickup 6603.00 in Gross</a:t>
            </a:r>
            <a:endParaRPr lang="en-US" b="1" dirty="0">
              <a:solidFill>
                <a:srgbClr val="FFFF00"/>
              </a:solidFill>
            </a:endParaRPr>
          </a:p>
        </p:txBody>
      </p:sp>
    </p:spTree>
    <p:extLst>
      <p:ext uri="{BB962C8B-B14F-4D97-AF65-F5344CB8AC3E}">
        <p14:creationId xmlns:p14="http://schemas.microsoft.com/office/powerpoint/2010/main" val="32586173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9963"/>
            <a:ext cx="10515600" cy="1325563"/>
          </a:xfrm>
        </p:spPr>
        <p:txBody>
          <a:bodyPr/>
          <a:lstStyle/>
          <a:p>
            <a:r>
              <a:rPr lang="en-US" dirty="0" smtClean="0"/>
              <a:t>Body Shop/Counter Retail</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18240753"/>
              </p:ext>
            </p:extLst>
          </p:nvPr>
        </p:nvGraphicFramePr>
        <p:xfrm>
          <a:off x="169940" y="1401983"/>
          <a:ext cx="5589665" cy="4440809"/>
        </p:xfrm>
        <a:graphic>
          <a:graphicData uri="http://schemas.openxmlformats.org/drawingml/2006/table">
            <a:tbl>
              <a:tblPr>
                <a:tableStyleId>{5C22544A-7EE6-4342-B048-85BDC9FD1C3A}</a:tableStyleId>
              </a:tblPr>
              <a:tblGrid>
                <a:gridCol w="2296844"/>
                <a:gridCol w="365869"/>
                <a:gridCol w="1463476"/>
                <a:gridCol w="1463476"/>
              </a:tblGrid>
              <a:tr h="486041">
                <a:tc>
                  <a:txBody>
                    <a:bodyPr/>
                    <a:lstStyle/>
                    <a:p>
                      <a:pPr algn="ctr" fontAlgn="ctr"/>
                      <a:r>
                        <a:rPr lang="en-US" sz="1000" u="none" strike="noStrike" dirty="0">
                          <a:effectLst/>
                        </a:rPr>
                        <a:t> </a:t>
                      </a:r>
                      <a:endParaRPr lang="en-US" sz="1000" b="0" i="0" u="none" strike="noStrike" dirty="0">
                        <a:effectLst/>
                        <a:latin typeface="Arial" panose="020B0604020202020204" pitchFamily="34" charset="0"/>
                      </a:endParaRPr>
                    </a:p>
                  </a:txBody>
                  <a:tcPr marL="4233" marR="4233" marT="4233" marB="0" anchor="ctr"/>
                </a:tc>
                <a:tc>
                  <a:txBody>
                    <a:bodyPr/>
                    <a:lstStyle/>
                    <a:p>
                      <a:pPr algn="ctr"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ctr" fontAlgn="ctr"/>
                      <a:r>
                        <a:rPr lang="en-US" sz="2000" b="1" u="none" strike="noStrike">
                          <a:solidFill>
                            <a:srgbClr val="FF0000"/>
                          </a:solidFill>
                          <a:effectLst/>
                        </a:rPr>
                        <a:t>Body Shop</a:t>
                      </a:r>
                      <a:endParaRPr lang="en-US" sz="2000" b="1" i="0" u="none" strike="noStrike">
                        <a:solidFill>
                          <a:srgbClr val="FF0000"/>
                        </a:solidFill>
                        <a:effectLst/>
                        <a:latin typeface="Arial" panose="020B0604020202020204" pitchFamily="34" charset="0"/>
                      </a:endParaRPr>
                    </a:p>
                  </a:txBody>
                  <a:tcPr marL="4233" marR="4233" marT="4233" marB="0" anchor="ctr"/>
                </a:tc>
                <a:tc>
                  <a:txBody>
                    <a:bodyPr/>
                    <a:lstStyle/>
                    <a:p>
                      <a:pPr algn="ctr" fontAlgn="ctr"/>
                      <a:r>
                        <a:rPr lang="en-US" sz="2000" b="1" u="none" strike="noStrike" dirty="0">
                          <a:solidFill>
                            <a:srgbClr val="FF0000"/>
                          </a:solidFill>
                          <a:effectLst/>
                        </a:rPr>
                        <a:t>Counter Retail</a:t>
                      </a:r>
                      <a:endParaRPr lang="en-US" sz="2000" b="1" i="0" u="none" strike="noStrike" dirty="0">
                        <a:solidFill>
                          <a:srgbClr val="FF0000"/>
                        </a:solidFill>
                        <a:effectLst/>
                        <a:latin typeface="Arial" panose="020B0604020202020204" pitchFamily="34" charset="0"/>
                      </a:endParaRPr>
                    </a:p>
                  </a:txBody>
                  <a:tcPr marL="4233" marR="4233" marT="4233" marB="0" anchor="ctr"/>
                </a:tc>
              </a:tr>
              <a:tr h="478372">
                <a:tc>
                  <a:txBody>
                    <a:bodyPr/>
                    <a:lstStyle/>
                    <a:p>
                      <a:pPr algn="r" fontAlgn="ctr"/>
                      <a:r>
                        <a:rPr lang="en-US" sz="1600" b="1" u="none" strike="noStrike" dirty="0">
                          <a:solidFill>
                            <a:srgbClr val="FF0000"/>
                          </a:solidFill>
                          <a:effectLst/>
                        </a:rPr>
                        <a:t>YTD Sales</a:t>
                      </a:r>
                      <a:endParaRPr lang="en-US" sz="1600" b="1" i="0" u="none" strike="noStrike" dirty="0">
                        <a:solidFill>
                          <a:srgbClr val="FF0000"/>
                        </a:solidFill>
                        <a:effectLst/>
                        <a:latin typeface="Arial" panose="020B0604020202020204" pitchFamily="34" charset="0"/>
                      </a:endParaRPr>
                    </a:p>
                  </a:txBody>
                  <a:tcPr marL="4233" marR="4233" marT="4233" marB="0" anchor="ctr"/>
                </a:tc>
                <a:tc>
                  <a:txBody>
                    <a:bodyPr/>
                    <a:lstStyle/>
                    <a:p>
                      <a:pPr algn="l"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r" fontAlgn="ctr"/>
                      <a:r>
                        <a:rPr lang="en-US" sz="1800" b="1" u="none" strike="noStrike" dirty="0">
                          <a:effectLst/>
                        </a:rPr>
                        <a:t>$289,252.00 </a:t>
                      </a:r>
                      <a:endParaRPr lang="en-US" sz="1800" b="1" i="0" u="none" strike="noStrike" dirty="0">
                        <a:effectLst/>
                        <a:latin typeface="Arial" panose="020B0604020202020204" pitchFamily="34" charset="0"/>
                      </a:endParaRPr>
                    </a:p>
                  </a:txBody>
                  <a:tcPr marL="4233" marR="4233" marT="4233" marB="0" anchor="ctr"/>
                </a:tc>
                <a:tc>
                  <a:txBody>
                    <a:bodyPr/>
                    <a:lstStyle/>
                    <a:p>
                      <a:pPr algn="r" fontAlgn="ctr"/>
                      <a:r>
                        <a:rPr lang="en-US" sz="1800" b="1" u="none" strike="noStrike">
                          <a:effectLst/>
                        </a:rPr>
                        <a:t>$105,808.00 </a:t>
                      </a:r>
                      <a:endParaRPr lang="en-US" sz="1800" b="1" i="0" u="none" strike="noStrike">
                        <a:effectLst/>
                        <a:latin typeface="Arial" panose="020B0604020202020204" pitchFamily="34" charset="0"/>
                      </a:endParaRPr>
                    </a:p>
                  </a:txBody>
                  <a:tcPr marL="4233" marR="4233" marT="4233" marB="0" anchor="ctr"/>
                </a:tc>
              </a:tr>
              <a:tr h="478372">
                <a:tc>
                  <a:txBody>
                    <a:bodyPr/>
                    <a:lstStyle/>
                    <a:p>
                      <a:pPr algn="r" fontAlgn="ctr"/>
                      <a:r>
                        <a:rPr lang="en-US" sz="1600" b="1" u="none" strike="noStrike" dirty="0">
                          <a:solidFill>
                            <a:srgbClr val="FF0000"/>
                          </a:solidFill>
                          <a:effectLst/>
                        </a:rPr>
                        <a:t>YTD Gross Profit</a:t>
                      </a:r>
                      <a:endParaRPr lang="en-US" sz="1600" b="1" i="0" u="none" strike="noStrike" dirty="0">
                        <a:solidFill>
                          <a:srgbClr val="FF0000"/>
                        </a:solidFill>
                        <a:effectLst/>
                        <a:latin typeface="Arial" panose="020B0604020202020204" pitchFamily="34" charset="0"/>
                      </a:endParaRPr>
                    </a:p>
                  </a:txBody>
                  <a:tcPr marL="4233" marR="4233" marT="4233" marB="0" anchor="ctr"/>
                </a:tc>
                <a:tc>
                  <a:txBody>
                    <a:bodyPr/>
                    <a:lstStyle/>
                    <a:p>
                      <a:pPr algn="l"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r" fontAlgn="ctr"/>
                      <a:r>
                        <a:rPr lang="en-US" sz="1800" b="1" u="none" strike="noStrike" dirty="0">
                          <a:effectLst/>
                        </a:rPr>
                        <a:t>$33,801.00 </a:t>
                      </a:r>
                      <a:endParaRPr lang="en-US" sz="1800" b="1" i="0" u="none" strike="noStrike" dirty="0">
                        <a:effectLst/>
                        <a:latin typeface="Arial" panose="020B0604020202020204" pitchFamily="34" charset="0"/>
                      </a:endParaRPr>
                    </a:p>
                  </a:txBody>
                  <a:tcPr marL="4233" marR="4233" marT="4233" marB="0" anchor="ctr"/>
                </a:tc>
                <a:tc>
                  <a:txBody>
                    <a:bodyPr/>
                    <a:lstStyle/>
                    <a:p>
                      <a:pPr algn="r" fontAlgn="ctr"/>
                      <a:r>
                        <a:rPr lang="en-US" sz="1800" b="1" u="none" strike="noStrike" dirty="0">
                          <a:effectLst/>
                        </a:rPr>
                        <a:t>$30,041.00 </a:t>
                      </a:r>
                      <a:endParaRPr lang="en-US" sz="1800" b="1" i="0" u="none" strike="noStrike" dirty="0">
                        <a:effectLst/>
                        <a:latin typeface="Arial" panose="020B0604020202020204" pitchFamily="34" charset="0"/>
                      </a:endParaRPr>
                    </a:p>
                  </a:txBody>
                  <a:tcPr marL="4233" marR="4233" marT="4233" marB="0" anchor="ctr"/>
                </a:tc>
              </a:tr>
              <a:tr h="478372">
                <a:tc>
                  <a:txBody>
                    <a:bodyPr/>
                    <a:lstStyle/>
                    <a:p>
                      <a:pPr algn="r" fontAlgn="ctr"/>
                      <a:r>
                        <a:rPr lang="en-US" sz="1600" b="1" u="none" strike="noStrike" dirty="0">
                          <a:solidFill>
                            <a:srgbClr val="FF0000"/>
                          </a:solidFill>
                          <a:effectLst/>
                        </a:rPr>
                        <a:t>YTD Cost of Sales</a:t>
                      </a:r>
                      <a:endParaRPr lang="en-US" sz="1600" b="1" i="0" u="none" strike="noStrike" dirty="0">
                        <a:solidFill>
                          <a:srgbClr val="FF0000"/>
                        </a:solidFill>
                        <a:effectLst/>
                        <a:latin typeface="Arial" panose="020B0604020202020204" pitchFamily="34" charset="0"/>
                      </a:endParaRPr>
                    </a:p>
                  </a:txBody>
                  <a:tcPr marL="4233" marR="4233" marT="4233" marB="0" anchor="ctr"/>
                </a:tc>
                <a:tc>
                  <a:txBody>
                    <a:bodyPr/>
                    <a:lstStyle/>
                    <a:p>
                      <a:pPr algn="l"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r" fontAlgn="ctr"/>
                      <a:r>
                        <a:rPr lang="en-US" sz="1800" b="1" u="none" strike="noStrike">
                          <a:effectLst/>
                        </a:rPr>
                        <a:t>$255,451.00 </a:t>
                      </a:r>
                      <a:endParaRPr lang="en-US" sz="1800" b="1" i="0" u="none" strike="noStrike">
                        <a:effectLst/>
                        <a:latin typeface="Arial" panose="020B0604020202020204" pitchFamily="34" charset="0"/>
                      </a:endParaRPr>
                    </a:p>
                  </a:txBody>
                  <a:tcPr marL="4233" marR="4233" marT="4233" marB="0" anchor="ctr"/>
                </a:tc>
                <a:tc>
                  <a:txBody>
                    <a:bodyPr/>
                    <a:lstStyle/>
                    <a:p>
                      <a:pPr algn="r" fontAlgn="ctr"/>
                      <a:r>
                        <a:rPr lang="en-US" sz="1800" b="1" u="none" strike="noStrike" dirty="0">
                          <a:effectLst/>
                        </a:rPr>
                        <a:t>$75,767.00 </a:t>
                      </a:r>
                      <a:endParaRPr lang="en-US" sz="1800" b="1" i="0" u="none" strike="noStrike" dirty="0">
                        <a:effectLst/>
                        <a:latin typeface="Arial" panose="020B0604020202020204" pitchFamily="34" charset="0"/>
                      </a:endParaRPr>
                    </a:p>
                  </a:txBody>
                  <a:tcPr marL="4233" marR="4233" marT="4233" marB="0" anchor="ctr"/>
                </a:tc>
              </a:tr>
              <a:tr h="478372">
                <a:tc>
                  <a:txBody>
                    <a:bodyPr/>
                    <a:lstStyle/>
                    <a:p>
                      <a:pPr algn="r" fontAlgn="ctr"/>
                      <a:r>
                        <a:rPr lang="en-US" sz="1600" b="1" u="none" strike="noStrike" dirty="0">
                          <a:solidFill>
                            <a:srgbClr val="FF0000"/>
                          </a:solidFill>
                          <a:effectLst/>
                        </a:rPr>
                        <a:t>NEW Mark-Up Factor</a:t>
                      </a:r>
                      <a:endParaRPr lang="en-US" sz="1600" b="1" i="0" u="none" strike="noStrike" dirty="0">
                        <a:solidFill>
                          <a:srgbClr val="FF0000"/>
                        </a:solidFill>
                        <a:effectLst/>
                        <a:latin typeface="Arial" panose="020B0604020202020204" pitchFamily="34" charset="0"/>
                      </a:endParaRPr>
                    </a:p>
                  </a:txBody>
                  <a:tcPr marL="4233" marR="4233" marT="4233" marB="0" anchor="ctr"/>
                </a:tc>
                <a:tc>
                  <a:txBody>
                    <a:bodyPr/>
                    <a:lstStyle/>
                    <a:p>
                      <a:pPr algn="l"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ctr" fontAlgn="ctr"/>
                      <a:r>
                        <a:rPr lang="en-US" sz="1800" b="1" u="none" strike="noStrike">
                          <a:effectLst/>
                        </a:rPr>
                        <a:t>1.54 </a:t>
                      </a:r>
                      <a:endParaRPr lang="en-US" sz="1800" b="1" i="0" u="none" strike="noStrike">
                        <a:effectLst/>
                        <a:latin typeface="Arial" panose="020B0604020202020204" pitchFamily="34" charset="0"/>
                      </a:endParaRPr>
                    </a:p>
                  </a:txBody>
                  <a:tcPr marL="4233" marR="4233" marT="4233" marB="0" anchor="ctr"/>
                </a:tc>
                <a:tc>
                  <a:txBody>
                    <a:bodyPr/>
                    <a:lstStyle/>
                    <a:p>
                      <a:pPr algn="ctr" fontAlgn="ctr"/>
                      <a:r>
                        <a:rPr lang="en-US" sz="1800" b="1" u="none" strike="noStrike" dirty="0">
                          <a:effectLst/>
                        </a:rPr>
                        <a:t>1.69 </a:t>
                      </a:r>
                      <a:endParaRPr lang="en-US" sz="1800" b="1" i="0" u="none" strike="noStrike" dirty="0">
                        <a:effectLst/>
                        <a:latin typeface="Arial" panose="020B0604020202020204" pitchFamily="34" charset="0"/>
                      </a:endParaRPr>
                    </a:p>
                  </a:txBody>
                  <a:tcPr marL="4233" marR="4233" marT="4233" marB="0" anchor="ctr"/>
                </a:tc>
              </a:tr>
              <a:tr h="478372">
                <a:tc>
                  <a:txBody>
                    <a:bodyPr/>
                    <a:lstStyle/>
                    <a:p>
                      <a:pPr algn="r" fontAlgn="ctr"/>
                      <a:r>
                        <a:rPr lang="en-US" sz="1600" b="1" u="none" strike="noStrike" dirty="0">
                          <a:solidFill>
                            <a:srgbClr val="FF0000"/>
                          </a:solidFill>
                          <a:effectLst/>
                        </a:rPr>
                        <a:t>Desired Gross %</a:t>
                      </a:r>
                      <a:endParaRPr lang="en-US" sz="1600" b="1" i="0" u="none" strike="noStrike" dirty="0">
                        <a:solidFill>
                          <a:srgbClr val="FF0000"/>
                        </a:solidFill>
                        <a:effectLst/>
                        <a:latin typeface="Arial" panose="020B0604020202020204" pitchFamily="34" charset="0"/>
                      </a:endParaRPr>
                    </a:p>
                  </a:txBody>
                  <a:tcPr marL="4233" marR="4233" marT="4233" marB="0" anchor="ctr"/>
                </a:tc>
                <a:tc>
                  <a:txBody>
                    <a:bodyPr/>
                    <a:lstStyle/>
                    <a:p>
                      <a:pPr algn="l"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ctr" fontAlgn="ctr"/>
                      <a:r>
                        <a:rPr lang="en-US" sz="1800" b="1" u="none" strike="noStrike">
                          <a:effectLst/>
                        </a:rPr>
                        <a:t>35.00</a:t>
                      </a:r>
                      <a:endParaRPr lang="en-US" sz="1800" b="1" i="0" u="none" strike="noStrike">
                        <a:solidFill>
                          <a:srgbClr val="000000"/>
                        </a:solidFill>
                        <a:effectLst/>
                        <a:latin typeface="Arial" panose="020B0604020202020204" pitchFamily="34" charset="0"/>
                      </a:endParaRPr>
                    </a:p>
                  </a:txBody>
                  <a:tcPr marL="4233" marR="4233" marT="4233" marB="0" anchor="ctr"/>
                </a:tc>
                <a:tc>
                  <a:txBody>
                    <a:bodyPr/>
                    <a:lstStyle/>
                    <a:p>
                      <a:pPr algn="ctr" fontAlgn="ctr"/>
                      <a:r>
                        <a:rPr lang="en-US" sz="1800" b="1" u="none" strike="noStrike" dirty="0">
                          <a:effectLst/>
                        </a:rPr>
                        <a:t>41.00</a:t>
                      </a:r>
                      <a:endParaRPr lang="en-US" sz="1800" b="1" i="0" u="none" strike="noStrike" dirty="0">
                        <a:effectLst/>
                        <a:latin typeface="Arial" panose="020B0604020202020204" pitchFamily="34" charset="0"/>
                      </a:endParaRPr>
                    </a:p>
                  </a:txBody>
                  <a:tcPr marL="4233" marR="4233" marT="4233" marB="0" anchor="ctr"/>
                </a:tc>
              </a:tr>
              <a:tr h="478372">
                <a:tc>
                  <a:txBody>
                    <a:bodyPr/>
                    <a:lstStyle/>
                    <a:p>
                      <a:pPr algn="r" fontAlgn="ctr"/>
                      <a:r>
                        <a:rPr lang="en-US" sz="1600" b="1" u="none" strike="noStrike" dirty="0">
                          <a:solidFill>
                            <a:srgbClr val="FF0000"/>
                          </a:solidFill>
                          <a:effectLst/>
                        </a:rPr>
                        <a:t>NEW YTD Sales</a:t>
                      </a:r>
                      <a:endParaRPr lang="en-US" sz="1600" b="1" i="0" u="none" strike="noStrike" dirty="0">
                        <a:solidFill>
                          <a:srgbClr val="FF0000"/>
                        </a:solidFill>
                        <a:effectLst/>
                        <a:latin typeface="Arial" panose="020B0604020202020204" pitchFamily="34" charset="0"/>
                      </a:endParaRPr>
                    </a:p>
                  </a:txBody>
                  <a:tcPr marL="4233" marR="4233" marT="4233" marB="0" anchor="ctr"/>
                </a:tc>
                <a:tc>
                  <a:txBody>
                    <a:bodyPr/>
                    <a:lstStyle/>
                    <a:p>
                      <a:pPr algn="l"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r" fontAlgn="ctr"/>
                      <a:r>
                        <a:rPr lang="en-US" sz="1800" b="1" u="none" strike="noStrike">
                          <a:effectLst/>
                        </a:rPr>
                        <a:t>$393,001.54 </a:t>
                      </a:r>
                      <a:endParaRPr lang="en-US" sz="1800" b="1" i="0" u="none" strike="noStrike">
                        <a:effectLst/>
                        <a:latin typeface="Arial" panose="020B0604020202020204" pitchFamily="34" charset="0"/>
                      </a:endParaRPr>
                    </a:p>
                  </a:txBody>
                  <a:tcPr marL="4233" marR="4233" marT="4233" marB="0" anchor="ctr"/>
                </a:tc>
                <a:tc>
                  <a:txBody>
                    <a:bodyPr/>
                    <a:lstStyle/>
                    <a:p>
                      <a:pPr algn="r" fontAlgn="ctr"/>
                      <a:r>
                        <a:rPr lang="en-US" sz="1800" b="1" u="none" strike="noStrike" dirty="0">
                          <a:effectLst/>
                        </a:rPr>
                        <a:t>$128,418.64 </a:t>
                      </a:r>
                      <a:endParaRPr lang="en-US" sz="1800" b="1" i="0" u="none" strike="noStrike" dirty="0">
                        <a:effectLst/>
                        <a:latin typeface="Arial" panose="020B0604020202020204" pitchFamily="34" charset="0"/>
                      </a:endParaRPr>
                    </a:p>
                  </a:txBody>
                  <a:tcPr marL="4233" marR="4233" marT="4233" marB="0" anchor="ctr"/>
                </a:tc>
              </a:tr>
              <a:tr h="478372">
                <a:tc>
                  <a:txBody>
                    <a:bodyPr/>
                    <a:lstStyle/>
                    <a:p>
                      <a:pPr algn="r" fontAlgn="ctr"/>
                      <a:r>
                        <a:rPr lang="en-US" sz="1600" b="1" u="none" strike="noStrike" dirty="0">
                          <a:solidFill>
                            <a:srgbClr val="FF0000"/>
                          </a:solidFill>
                          <a:effectLst/>
                        </a:rPr>
                        <a:t>OLD YTD Sales</a:t>
                      </a:r>
                      <a:endParaRPr lang="en-US" sz="1600" b="1" i="0" u="none" strike="noStrike" dirty="0">
                        <a:solidFill>
                          <a:srgbClr val="FF0000"/>
                        </a:solidFill>
                        <a:effectLst/>
                        <a:latin typeface="Arial" panose="020B0604020202020204" pitchFamily="34" charset="0"/>
                      </a:endParaRPr>
                    </a:p>
                  </a:txBody>
                  <a:tcPr marL="4233" marR="4233" marT="4233" marB="0" anchor="ctr"/>
                </a:tc>
                <a:tc>
                  <a:txBody>
                    <a:bodyPr/>
                    <a:lstStyle/>
                    <a:p>
                      <a:pPr algn="l"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r" fontAlgn="ctr"/>
                      <a:r>
                        <a:rPr lang="en-US" sz="1800" b="1" u="none" strike="noStrike">
                          <a:effectLst/>
                        </a:rPr>
                        <a:t>$289,252.00 </a:t>
                      </a:r>
                      <a:endParaRPr lang="en-US" sz="1800" b="1" i="0" u="none" strike="noStrike">
                        <a:effectLst/>
                        <a:latin typeface="Arial" panose="020B0604020202020204" pitchFamily="34" charset="0"/>
                      </a:endParaRPr>
                    </a:p>
                  </a:txBody>
                  <a:tcPr marL="4233" marR="4233" marT="4233" marB="0" anchor="ctr"/>
                </a:tc>
                <a:tc>
                  <a:txBody>
                    <a:bodyPr/>
                    <a:lstStyle/>
                    <a:p>
                      <a:pPr algn="r" fontAlgn="ctr"/>
                      <a:r>
                        <a:rPr lang="en-US" sz="1800" b="1" u="none" strike="noStrike" dirty="0">
                          <a:effectLst/>
                        </a:rPr>
                        <a:t>$105,808.00 </a:t>
                      </a:r>
                      <a:endParaRPr lang="en-US" sz="1800" b="1" i="0" u="none" strike="noStrike" dirty="0">
                        <a:effectLst/>
                        <a:latin typeface="Arial" panose="020B0604020202020204" pitchFamily="34" charset="0"/>
                      </a:endParaRPr>
                    </a:p>
                  </a:txBody>
                  <a:tcPr marL="4233" marR="4233" marT="4233" marB="0" anchor="ctr"/>
                </a:tc>
              </a:tr>
              <a:tr h="478372">
                <a:tc>
                  <a:txBody>
                    <a:bodyPr/>
                    <a:lstStyle/>
                    <a:p>
                      <a:pPr algn="r" fontAlgn="ctr"/>
                      <a:r>
                        <a:rPr lang="en-US" sz="1600" b="1" u="none" strike="noStrike" dirty="0">
                          <a:solidFill>
                            <a:srgbClr val="FF0000"/>
                          </a:solidFill>
                          <a:effectLst/>
                        </a:rPr>
                        <a:t>Additional Gross Profit</a:t>
                      </a:r>
                      <a:endParaRPr lang="en-US" sz="1600" b="1" i="0" u="none" strike="noStrike" dirty="0">
                        <a:solidFill>
                          <a:srgbClr val="FF0000"/>
                        </a:solidFill>
                        <a:effectLst/>
                        <a:latin typeface="Arial" panose="020B0604020202020204" pitchFamily="34" charset="0"/>
                      </a:endParaRPr>
                    </a:p>
                  </a:txBody>
                  <a:tcPr marL="4233" marR="4233" marT="4233" marB="0" anchor="ctr"/>
                </a:tc>
                <a:tc>
                  <a:txBody>
                    <a:bodyPr/>
                    <a:lstStyle/>
                    <a:p>
                      <a:pPr algn="l"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r" fontAlgn="ctr"/>
                      <a:r>
                        <a:rPr lang="en-US" sz="1800" b="1" u="none" strike="noStrike" dirty="0">
                          <a:solidFill>
                            <a:srgbClr val="00B050"/>
                          </a:solidFill>
                          <a:effectLst/>
                        </a:rPr>
                        <a:t>$103,749.54 </a:t>
                      </a:r>
                      <a:endParaRPr lang="en-US" sz="1800" b="1" i="0" u="none" strike="noStrike" dirty="0">
                        <a:solidFill>
                          <a:srgbClr val="00B050"/>
                        </a:solidFill>
                        <a:effectLst/>
                        <a:latin typeface="Arial" panose="020B0604020202020204" pitchFamily="34" charset="0"/>
                      </a:endParaRPr>
                    </a:p>
                  </a:txBody>
                  <a:tcPr marL="4233" marR="4233" marT="4233" marB="0" anchor="ctr"/>
                </a:tc>
                <a:tc>
                  <a:txBody>
                    <a:bodyPr/>
                    <a:lstStyle/>
                    <a:p>
                      <a:pPr algn="r" fontAlgn="ctr"/>
                      <a:r>
                        <a:rPr lang="en-US" sz="1800" b="1" u="none" strike="noStrike" dirty="0">
                          <a:solidFill>
                            <a:srgbClr val="00B050"/>
                          </a:solidFill>
                          <a:effectLst/>
                        </a:rPr>
                        <a:t>$22,610.64 </a:t>
                      </a:r>
                      <a:endParaRPr lang="en-US" sz="1800" b="1" i="0" u="none" strike="noStrike" dirty="0">
                        <a:solidFill>
                          <a:srgbClr val="00B050"/>
                        </a:solidFill>
                        <a:effectLst/>
                        <a:latin typeface="Arial" panose="020B0604020202020204" pitchFamily="34" charset="0"/>
                      </a:endParaRPr>
                    </a:p>
                  </a:txBody>
                  <a:tcPr marL="4233" marR="4233" marT="4233" marB="0" anchor="ctr"/>
                </a:tc>
              </a:tr>
            </a:tbl>
          </a:graphicData>
        </a:graphic>
      </p:graphicFrame>
      <p:sp>
        <p:nvSpPr>
          <p:cNvPr id="5" name="TextBox 4"/>
          <p:cNvSpPr txBox="1"/>
          <p:nvPr/>
        </p:nvSpPr>
        <p:spPr>
          <a:xfrm>
            <a:off x="6523463" y="1401983"/>
            <a:ext cx="4677937" cy="3970318"/>
          </a:xfrm>
          <a:prstGeom prst="rect">
            <a:avLst/>
          </a:prstGeom>
          <a:noFill/>
        </p:spPr>
        <p:txBody>
          <a:bodyPr wrap="square" rtlCol="0">
            <a:spAutoFit/>
          </a:bodyPr>
          <a:lstStyle/>
          <a:p>
            <a:pPr marL="285750" indent="-285750">
              <a:buFont typeface="Arial" panose="020B0604020202020204" pitchFamily="34" charset="0"/>
              <a:buChar char="•"/>
            </a:pPr>
            <a:r>
              <a:rPr lang="en-US" dirty="0" smtClean="0"/>
              <a:t>Body Shop Gross Retention 11.7%</a:t>
            </a:r>
          </a:p>
          <a:p>
            <a:pPr marL="285750" indent="-285750">
              <a:buFont typeface="Arial" panose="020B0604020202020204" pitchFamily="34" charset="0"/>
              <a:buChar char="•"/>
            </a:pPr>
            <a:r>
              <a:rPr lang="en-US" dirty="0" smtClean="0"/>
              <a:t>Discounting Issue</a:t>
            </a:r>
          </a:p>
          <a:p>
            <a:pPr marL="285750" indent="-285750">
              <a:buFont typeface="Arial" panose="020B0604020202020204" pitchFamily="34" charset="0"/>
              <a:buChar char="•"/>
            </a:pPr>
            <a:r>
              <a:rPr lang="en-US" dirty="0" smtClean="0"/>
              <a:t>Return Issue?</a:t>
            </a:r>
          </a:p>
          <a:p>
            <a:pPr marL="285750" indent="-285750">
              <a:buFont typeface="Arial" panose="020B0604020202020204" pitchFamily="34" charset="0"/>
              <a:buChar char="•"/>
            </a:pPr>
            <a:r>
              <a:rPr lang="en-US" dirty="0" smtClean="0"/>
              <a:t>Price Matrix Issue</a:t>
            </a:r>
          </a:p>
          <a:p>
            <a:pPr marL="285750" indent="-285750">
              <a:buFont typeface="Arial" panose="020B0604020202020204" pitchFamily="34" charset="0"/>
              <a:buChar char="•"/>
            </a:pPr>
            <a:r>
              <a:rPr lang="en-US" dirty="0" smtClean="0"/>
              <a:t>Gross Opportunities Monthly  of 12,968</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Counter Retail Gross Retention 28.4%</a:t>
            </a:r>
          </a:p>
          <a:p>
            <a:pPr marL="285750" indent="-285750">
              <a:buFont typeface="Arial" panose="020B0604020202020204" pitchFamily="34" charset="0"/>
              <a:buChar char="•"/>
            </a:pPr>
            <a:r>
              <a:rPr lang="en-US" dirty="0" smtClean="0"/>
              <a:t>Discounting </a:t>
            </a:r>
          </a:p>
          <a:p>
            <a:pPr marL="285750" indent="-285750">
              <a:buFont typeface="Arial" panose="020B0604020202020204" pitchFamily="34" charset="0"/>
              <a:buChar char="•"/>
            </a:pPr>
            <a:r>
              <a:rPr lang="en-US" dirty="0" smtClean="0"/>
              <a:t>Price Matrix Issue</a:t>
            </a:r>
          </a:p>
          <a:p>
            <a:pPr marL="285750" indent="-285750">
              <a:buFont typeface="Arial" panose="020B0604020202020204" pitchFamily="34" charset="0"/>
              <a:buChar char="•"/>
            </a:pPr>
            <a:r>
              <a:rPr lang="en-US" dirty="0" smtClean="0"/>
              <a:t>Upsell Opportunities </a:t>
            </a:r>
          </a:p>
          <a:p>
            <a:pPr marL="285750" indent="-285750">
              <a:buFont typeface="Arial" panose="020B0604020202020204" pitchFamily="34" charset="0"/>
              <a:buChar char="•"/>
            </a:pPr>
            <a:r>
              <a:rPr lang="en-US" dirty="0" smtClean="0"/>
              <a:t>Gross Opportunities Monthly of  2826.33</a:t>
            </a:r>
            <a:endParaRPr lang="en-US" dirty="0"/>
          </a:p>
        </p:txBody>
      </p:sp>
    </p:spTree>
    <p:extLst>
      <p:ext uri="{BB962C8B-B14F-4D97-AF65-F5344CB8AC3E}">
        <p14:creationId xmlns:p14="http://schemas.microsoft.com/office/powerpoint/2010/main" val="24844508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3298" y="181134"/>
            <a:ext cx="10515600" cy="1325563"/>
          </a:xfrm>
        </p:spPr>
        <p:txBody>
          <a:bodyPr/>
          <a:lstStyle/>
          <a:p>
            <a:r>
              <a:rPr lang="en-US" dirty="0" smtClean="0"/>
              <a:t>Internal/Wholesale/Warranty</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36615114"/>
              </p:ext>
            </p:extLst>
          </p:nvPr>
        </p:nvGraphicFramePr>
        <p:xfrm>
          <a:off x="535260" y="1399482"/>
          <a:ext cx="6294126" cy="4440625"/>
        </p:xfrm>
        <a:graphic>
          <a:graphicData uri="http://schemas.openxmlformats.org/drawingml/2006/table">
            <a:tbl>
              <a:tblPr>
                <a:tableStyleId>{5C22544A-7EE6-4342-B048-85BDC9FD1C3A}</a:tableStyleId>
              </a:tblPr>
              <a:tblGrid>
                <a:gridCol w="2049672"/>
                <a:gridCol w="326496"/>
                <a:gridCol w="1305986"/>
                <a:gridCol w="1305986"/>
                <a:gridCol w="1305986"/>
              </a:tblGrid>
              <a:tr h="535255">
                <a:tc>
                  <a:txBody>
                    <a:bodyPr/>
                    <a:lstStyle/>
                    <a:p>
                      <a:pPr algn="ctr" fontAlgn="ctr"/>
                      <a:r>
                        <a:rPr lang="en-US" sz="1000" u="none" strike="noStrike" dirty="0">
                          <a:effectLst/>
                        </a:rPr>
                        <a:t> </a:t>
                      </a:r>
                      <a:endParaRPr lang="en-US" sz="1000" b="0" i="0" u="none" strike="noStrike" dirty="0">
                        <a:effectLst/>
                        <a:latin typeface="Arial" panose="020B0604020202020204" pitchFamily="34" charset="0"/>
                      </a:endParaRPr>
                    </a:p>
                  </a:txBody>
                  <a:tcPr marL="4233" marR="4233" marT="4233" marB="0" anchor="ctr"/>
                </a:tc>
                <a:tc>
                  <a:txBody>
                    <a:bodyPr/>
                    <a:lstStyle/>
                    <a:p>
                      <a:pPr algn="ctr"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ctr" fontAlgn="ctr"/>
                      <a:r>
                        <a:rPr lang="en-US" sz="1800" b="1" u="none" strike="noStrike">
                          <a:solidFill>
                            <a:srgbClr val="FF0000"/>
                          </a:solidFill>
                          <a:effectLst/>
                        </a:rPr>
                        <a:t>Internal (new/used)</a:t>
                      </a:r>
                      <a:endParaRPr lang="en-US" sz="1800" b="1" i="0" u="none" strike="noStrike">
                        <a:solidFill>
                          <a:srgbClr val="FF0000"/>
                        </a:solidFill>
                        <a:effectLst/>
                        <a:latin typeface="Arial" panose="020B0604020202020204" pitchFamily="34" charset="0"/>
                      </a:endParaRPr>
                    </a:p>
                  </a:txBody>
                  <a:tcPr marL="4233" marR="4233" marT="4233" marB="0" anchor="ctr"/>
                </a:tc>
                <a:tc>
                  <a:txBody>
                    <a:bodyPr/>
                    <a:lstStyle/>
                    <a:p>
                      <a:pPr algn="ctr" fontAlgn="ctr"/>
                      <a:r>
                        <a:rPr lang="en-US" sz="1800" b="1" u="none" strike="noStrike">
                          <a:solidFill>
                            <a:srgbClr val="FF0000"/>
                          </a:solidFill>
                          <a:effectLst/>
                        </a:rPr>
                        <a:t>Wholesale</a:t>
                      </a:r>
                      <a:endParaRPr lang="en-US" sz="1800" b="1" i="0" u="none" strike="noStrike">
                        <a:solidFill>
                          <a:srgbClr val="FF0000"/>
                        </a:solidFill>
                        <a:effectLst/>
                        <a:latin typeface="Arial" panose="020B0604020202020204" pitchFamily="34" charset="0"/>
                      </a:endParaRPr>
                    </a:p>
                  </a:txBody>
                  <a:tcPr marL="4233" marR="4233" marT="4233" marB="0" anchor="ctr"/>
                </a:tc>
                <a:tc>
                  <a:txBody>
                    <a:bodyPr/>
                    <a:lstStyle/>
                    <a:p>
                      <a:pPr algn="ctr" fontAlgn="ctr"/>
                      <a:r>
                        <a:rPr lang="en-US" sz="1800" b="1" u="none" strike="noStrike" dirty="0">
                          <a:solidFill>
                            <a:srgbClr val="FF0000"/>
                          </a:solidFill>
                          <a:effectLst/>
                        </a:rPr>
                        <a:t>Warranty</a:t>
                      </a:r>
                      <a:endParaRPr lang="en-US" sz="1800" b="1" i="0" u="none" strike="noStrike" dirty="0">
                        <a:solidFill>
                          <a:srgbClr val="FF0000"/>
                        </a:solidFill>
                        <a:effectLst/>
                        <a:latin typeface="Arial" panose="020B0604020202020204" pitchFamily="34" charset="0"/>
                      </a:endParaRPr>
                    </a:p>
                  </a:txBody>
                  <a:tcPr marL="4233" marR="4233" marT="4233" marB="0" anchor="ctr"/>
                </a:tc>
              </a:tr>
              <a:tr h="485969">
                <a:tc>
                  <a:txBody>
                    <a:bodyPr/>
                    <a:lstStyle/>
                    <a:p>
                      <a:pPr algn="r" fontAlgn="ctr"/>
                      <a:r>
                        <a:rPr lang="en-US" sz="1600" b="1" u="none" strike="noStrike" dirty="0">
                          <a:solidFill>
                            <a:srgbClr val="FF0000"/>
                          </a:solidFill>
                          <a:effectLst/>
                        </a:rPr>
                        <a:t>YTD Sales</a:t>
                      </a:r>
                      <a:endParaRPr lang="en-US" sz="1600" b="1" i="0" u="none" strike="noStrike" dirty="0">
                        <a:solidFill>
                          <a:srgbClr val="FF0000"/>
                        </a:solidFill>
                        <a:effectLst/>
                        <a:latin typeface="Arial" panose="020B0604020202020204" pitchFamily="34" charset="0"/>
                      </a:endParaRPr>
                    </a:p>
                  </a:txBody>
                  <a:tcPr marL="4233" marR="4233" marT="4233" marB="0" anchor="ctr"/>
                </a:tc>
                <a:tc>
                  <a:txBody>
                    <a:bodyPr/>
                    <a:lstStyle/>
                    <a:p>
                      <a:pPr algn="l"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r" fontAlgn="ctr"/>
                      <a:r>
                        <a:rPr lang="en-US" sz="1400" b="1" u="none" strike="noStrike" dirty="0">
                          <a:effectLst/>
                        </a:rPr>
                        <a:t>$356,007.00 </a:t>
                      </a:r>
                      <a:endParaRPr lang="en-US" sz="1400" b="1" i="0" u="none" strike="noStrike" dirty="0">
                        <a:effectLst/>
                        <a:latin typeface="Arial" panose="020B0604020202020204" pitchFamily="34" charset="0"/>
                      </a:endParaRPr>
                    </a:p>
                  </a:txBody>
                  <a:tcPr marL="4233" marR="4233" marT="4233" marB="0" anchor="ctr"/>
                </a:tc>
                <a:tc>
                  <a:txBody>
                    <a:bodyPr/>
                    <a:lstStyle/>
                    <a:p>
                      <a:pPr algn="r" fontAlgn="ctr"/>
                      <a:r>
                        <a:rPr lang="en-US" sz="1400" b="1" u="none" strike="noStrike">
                          <a:effectLst/>
                        </a:rPr>
                        <a:t>$356,715.00 </a:t>
                      </a:r>
                      <a:endParaRPr lang="en-US" sz="1400" b="1" i="0" u="none" strike="noStrike">
                        <a:effectLst/>
                        <a:latin typeface="Arial" panose="020B0604020202020204" pitchFamily="34" charset="0"/>
                      </a:endParaRPr>
                    </a:p>
                  </a:txBody>
                  <a:tcPr marL="4233" marR="4233" marT="4233" marB="0" anchor="ctr"/>
                </a:tc>
                <a:tc>
                  <a:txBody>
                    <a:bodyPr/>
                    <a:lstStyle/>
                    <a:p>
                      <a:pPr algn="r" fontAlgn="ctr"/>
                      <a:r>
                        <a:rPr lang="en-US" sz="1400" b="1" u="none" strike="noStrike">
                          <a:effectLst/>
                        </a:rPr>
                        <a:t>$222,777.00 </a:t>
                      </a:r>
                      <a:endParaRPr lang="en-US" sz="1400" b="1" i="0" u="none" strike="noStrike">
                        <a:effectLst/>
                        <a:latin typeface="Arial" panose="020B0604020202020204" pitchFamily="34" charset="0"/>
                      </a:endParaRPr>
                    </a:p>
                  </a:txBody>
                  <a:tcPr marL="4233" marR="4233" marT="4233" marB="0" anchor="ctr"/>
                </a:tc>
              </a:tr>
              <a:tr h="485969">
                <a:tc>
                  <a:txBody>
                    <a:bodyPr/>
                    <a:lstStyle/>
                    <a:p>
                      <a:pPr algn="r" fontAlgn="ctr"/>
                      <a:r>
                        <a:rPr lang="en-US" sz="1600" b="1" u="none" strike="noStrike" dirty="0">
                          <a:solidFill>
                            <a:srgbClr val="FF0000"/>
                          </a:solidFill>
                          <a:effectLst/>
                        </a:rPr>
                        <a:t>YTD Gross Profit</a:t>
                      </a:r>
                      <a:endParaRPr lang="en-US" sz="1600" b="1" i="0" u="none" strike="noStrike" dirty="0">
                        <a:solidFill>
                          <a:srgbClr val="FF0000"/>
                        </a:solidFill>
                        <a:effectLst/>
                        <a:latin typeface="Arial" panose="020B0604020202020204" pitchFamily="34" charset="0"/>
                      </a:endParaRPr>
                    </a:p>
                  </a:txBody>
                  <a:tcPr marL="4233" marR="4233" marT="4233" marB="0" anchor="ctr"/>
                </a:tc>
                <a:tc>
                  <a:txBody>
                    <a:bodyPr/>
                    <a:lstStyle/>
                    <a:p>
                      <a:pPr algn="l"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r" fontAlgn="ctr"/>
                      <a:r>
                        <a:rPr lang="en-US" sz="1400" b="1" u="none" strike="noStrike" dirty="0">
                          <a:effectLst/>
                        </a:rPr>
                        <a:t>$50,996.00 </a:t>
                      </a:r>
                      <a:endParaRPr lang="en-US" sz="1400" b="1" i="0" u="none" strike="noStrike" dirty="0">
                        <a:effectLst/>
                        <a:latin typeface="Arial" panose="020B0604020202020204" pitchFamily="34" charset="0"/>
                      </a:endParaRPr>
                    </a:p>
                  </a:txBody>
                  <a:tcPr marL="4233" marR="4233" marT="4233" marB="0" anchor="ctr"/>
                </a:tc>
                <a:tc>
                  <a:txBody>
                    <a:bodyPr/>
                    <a:lstStyle/>
                    <a:p>
                      <a:pPr algn="r" fontAlgn="ctr"/>
                      <a:r>
                        <a:rPr lang="en-US" sz="1400" b="1" u="none" strike="noStrike" dirty="0">
                          <a:effectLst/>
                        </a:rPr>
                        <a:t>$100,001.00 </a:t>
                      </a:r>
                      <a:endParaRPr lang="en-US" sz="1400" b="1" i="0" u="none" strike="noStrike" dirty="0">
                        <a:effectLst/>
                        <a:latin typeface="Arial" panose="020B0604020202020204" pitchFamily="34" charset="0"/>
                      </a:endParaRPr>
                    </a:p>
                  </a:txBody>
                  <a:tcPr marL="4233" marR="4233" marT="4233" marB="0" anchor="ctr"/>
                </a:tc>
                <a:tc>
                  <a:txBody>
                    <a:bodyPr/>
                    <a:lstStyle/>
                    <a:p>
                      <a:pPr algn="r" fontAlgn="ctr"/>
                      <a:r>
                        <a:rPr lang="en-US" sz="1400" b="1" u="none" strike="noStrike">
                          <a:effectLst/>
                        </a:rPr>
                        <a:t>$51,661.00 </a:t>
                      </a:r>
                      <a:endParaRPr lang="en-US" sz="1400" b="1" i="0" u="none" strike="noStrike">
                        <a:effectLst/>
                        <a:latin typeface="Arial" panose="020B0604020202020204" pitchFamily="34" charset="0"/>
                      </a:endParaRPr>
                    </a:p>
                  </a:txBody>
                  <a:tcPr marL="4233" marR="4233" marT="4233" marB="0" anchor="ctr"/>
                </a:tc>
              </a:tr>
              <a:tr h="485969">
                <a:tc>
                  <a:txBody>
                    <a:bodyPr/>
                    <a:lstStyle/>
                    <a:p>
                      <a:pPr algn="r" fontAlgn="ctr"/>
                      <a:r>
                        <a:rPr lang="en-US" sz="1600" b="1" u="none" strike="noStrike" dirty="0">
                          <a:solidFill>
                            <a:srgbClr val="FF0000"/>
                          </a:solidFill>
                          <a:effectLst/>
                        </a:rPr>
                        <a:t>YTD Cost of Sales</a:t>
                      </a:r>
                      <a:endParaRPr lang="en-US" sz="1600" b="1" i="0" u="none" strike="noStrike" dirty="0">
                        <a:solidFill>
                          <a:srgbClr val="FF0000"/>
                        </a:solidFill>
                        <a:effectLst/>
                        <a:latin typeface="Arial" panose="020B0604020202020204" pitchFamily="34" charset="0"/>
                      </a:endParaRPr>
                    </a:p>
                  </a:txBody>
                  <a:tcPr marL="4233" marR="4233" marT="4233" marB="0" anchor="ctr"/>
                </a:tc>
                <a:tc>
                  <a:txBody>
                    <a:bodyPr/>
                    <a:lstStyle/>
                    <a:p>
                      <a:pPr algn="l"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r" fontAlgn="ctr"/>
                      <a:r>
                        <a:rPr lang="en-US" sz="1400" b="1" u="none" strike="noStrike">
                          <a:effectLst/>
                        </a:rPr>
                        <a:t>$305,011.00 </a:t>
                      </a:r>
                      <a:endParaRPr lang="en-US" sz="1400" b="1" i="0" u="none" strike="noStrike">
                        <a:effectLst/>
                        <a:latin typeface="Arial" panose="020B0604020202020204" pitchFamily="34" charset="0"/>
                      </a:endParaRPr>
                    </a:p>
                  </a:txBody>
                  <a:tcPr marL="4233" marR="4233" marT="4233" marB="0" anchor="ctr"/>
                </a:tc>
                <a:tc>
                  <a:txBody>
                    <a:bodyPr/>
                    <a:lstStyle/>
                    <a:p>
                      <a:pPr algn="r" fontAlgn="ctr"/>
                      <a:r>
                        <a:rPr lang="en-US" sz="1400" b="1" u="none" strike="noStrike" dirty="0">
                          <a:effectLst/>
                        </a:rPr>
                        <a:t>$256,714.00 </a:t>
                      </a:r>
                      <a:endParaRPr lang="en-US" sz="1400" b="1" i="0" u="none" strike="noStrike" dirty="0">
                        <a:effectLst/>
                        <a:latin typeface="Arial" panose="020B0604020202020204" pitchFamily="34" charset="0"/>
                      </a:endParaRPr>
                    </a:p>
                  </a:txBody>
                  <a:tcPr marL="4233" marR="4233" marT="4233" marB="0" anchor="ctr"/>
                </a:tc>
                <a:tc>
                  <a:txBody>
                    <a:bodyPr/>
                    <a:lstStyle/>
                    <a:p>
                      <a:pPr algn="r" fontAlgn="ctr"/>
                      <a:r>
                        <a:rPr lang="en-US" sz="1400" b="1" u="none" strike="noStrike">
                          <a:effectLst/>
                        </a:rPr>
                        <a:t>$171,116.00 </a:t>
                      </a:r>
                      <a:endParaRPr lang="en-US" sz="1400" b="1" i="0" u="none" strike="noStrike">
                        <a:effectLst/>
                        <a:latin typeface="Arial" panose="020B0604020202020204" pitchFamily="34" charset="0"/>
                      </a:endParaRPr>
                    </a:p>
                  </a:txBody>
                  <a:tcPr marL="4233" marR="4233" marT="4233" marB="0" anchor="ctr"/>
                </a:tc>
              </a:tr>
              <a:tr h="485969">
                <a:tc>
                  <a:txBody>
                    <a:bodyPr/>
                    <a:lstStyle/>
                    <a:p>
                      <a:pPr algn="r" fontAlgn="ctr"/>
                      <a:r>
                        <a:rPr lang="en-US" sz="1600" b="1" u="none" strike="noStrike" dirty="0">
                          <a:solidFill>
                            <a:srgbClr val="FF0000"/>
                          </a:solidFill>
                          <a:effectLst/>
                        </a:rPr>
                        <a:t>NEW Mark-Up Factor</a:t>
                      </a:r>
                      <a:endParaRPr lang="en-US" sz="1600" b="1" i="0" u="none" strike="noStrike" dirty="0">
                        <a:solidFill>
                          <a:srgbClr val="FF0000"/>
                        </a:solidFill>
                        <a:effectLst/>
                        <a:latin typeface="Arial" panose="020B0604020202020204" pitchFamily="34" charset="0"/>
                      </a:endParaRPr>
                    </a:p>
                  </a:txBody>
                  <a:tcPr marL="4233" marR="4233" marT="4233" marB="0" anchor="ctr"/>
                </a:tc>
                <a:tc>
                  <a:txBody>
                    <a:bodyPr/>
                    <a:lstStyle/>
                    <a:p>
                      <a:pPr algn="l"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ctr" fontAlgn="ctr"/>
                      <a:r>
                        <a:rPr lang="en-US" sz="1400" b="1" u="none" strike="noStrike">
                          <a:effectLst/>
                        </a:rPr>
                        <a:t>1.69 </a:t>
                      </a:r>
                      <a:endParaRPr lang="en-US" sz="1400" b="1" i="0" u="none" strike="noStrike">
                        <a:effectLst/>
                        <a:latin typeface="Arial" panose="020B0604020202020204" pitchFamily="34" charset="0"/>
                      </a:endParaRPr>
                    </a:p>
                  </a:txBody>
                  <a:tcPr marL="4233" marR="4233" marT="4233" marB="0" anchor="ctr"/>
                </a:tc>
                <a:tc>
                  <a:txBody>
                    <a:bodyPr/>
                    <a:lstStyle/>
                    <a:p>
                      <a:pPr algn="ctr" fontAlgn="ctr"/>
                      <a:r>
                        <a:rPr lang="en-US" sz="1400" b="1" u="none" strike="noStrike" dirty="0">
                          <a:effectLst/>
                        </a:rPr>
                        <a:t>1.33 </a:t>
                      </a:r>
                      <a:endParaRPr lang="en-US" sz="1400" b="1" i="0" u="none" strike="noStrike" dirty="0">
                        <a:effectLst/>
                        <a:latin typeface="Arial" panose="020B0604020202020204" pitchFamily="34" charset="0"/>
                      </a:endParaRPr>
                    </a:p>
                  </a:txBody>
                  <a:tcPr marL="4233" marR="4233" marT="4233" marB="0" anchor="ctr"/>
                </a:tc>
                <a:tc>
                  <a:txBody>
                    <a:bodyPr/>
                    <a:lstStyle/>
                    <a:p>
                      <a:pPr algn="ctr" fontAlgn="ctr"/>
                      <a:r>
                        <a:rPr lang="en-US" sz="1400" b="1" u="none" strike="noStrike">
                          <a:effectLst/>
                        </a:rPr>
                        <a:t>1.69 </a:t>
                      </a:r>
                      <a:endParaRPr lang="en-US" sz="1400" b="1" i="0" u="none" strike="noStrike">
                        <a:effectLst/>
                        <a:latin typeface="Arial" panose="020B0604020202020204" pitchFamily="34" charset="0"/>
                      </a:endParaRPr>
                    </a:p>
                  </a:txBody>
                  <a:tcPr marL="4233" marR="4233" marT="4233" marB="0" anchor="ctr"/>
                </a:tc>
              </a:tr>
              <a:tr h="485969">
                <a:tc>
                  <a:txBody>
                    <a:bodyPr/>
                    <a:lstStyle/>
                    <a:p>
                      <a:pPr algn="r" fontAlgn="ctr"/>
                      <a:r>
                        <a:rPr lang="en-US" sz="1600" b="1" u="none" strike="noStrike" dirty="0">
                          <a:solidFill>
                            <a:srgbClr val="FF0000"/>
                          </a:solidFill>
                          <a:effectLst/>
                        </a:rPr>
                        <a:t>Desired Gross %</a:t>
                      </a:r>
                      <a:endParaRPr lang="en-US" sz="1600" b="1" i="0" u="none" strike="noStrike" dirty="0">
                        <a:solidFill>
                          <a:srgbClr val="FF0000"/>
                        </a:solidFill>
                        <a:effectLst/>
                        <a:latin typeface="Arial" panose="020B0604020202020204" pitchFamily="34" charset="0"/>
                      </a:endParaRPr>
                    </a:p>
                  </a:txBody>
                  <a:tcPr marL="4233" marR="4233" marT="4233" marB="0" anchor="ctr"/>
                </a:tc>
                <a:tc>
                  <a:txBody>
                    <a:bodyPr/>
                    <a:lstStyle/>
                    <a:p>
                      <a:pPr algn="l"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ctr" fontAlgn="ctr"/>
                      <a:r>
                        <a:rPr lang="en-US" sz="1400" b="1" u="none" strike="noStrike">
                          <a:effectLst/>
                        </a:rPr>
                        <a:t>41.00</a:t>
                      </a:r>
                      <a:endParaRPr lang="en-US" sz="1400" b="1" i="0" u="none" strike="noStrike">
                        <a:effectLst/>
                        <a:latin typeface="Arial" panose="020B0604020202020204" pitchFamily="34" charset="0"/>
                      </a:endParaRPr>
                    </a:p>
                  </a:txBody>
                  <a:tcPr marL="4233" marR="4233" marT="4233" marB="0" anchor="ctr"/>
                </a:tc>
                <a:tc>
                  <a:txBody>
                    <a:bodyPr/>
                    <a:lstStyle/>
                    <a:p>
                      <a:pPr algn="ctr" fontAlgn="ctr"/>
                      <a:r>
                        <a:rPr lang="en-US" sz="1400" b="1" u="none" strike="noStrike" dirty="0">
                          <a:effectLst/>
                        </a:rPr>
                        <a:t>25.00</a:t>
                      </a:r>
                      <a:endParaRPr lang="en-US" sz="1400" b="1" i="0" u="none" strike="noStrike" dirty="0">
                        <a:effectLst/>
                        <a:latin typeface="Arial" panose="020B0604020202020204" pitchFamily="34" charset="0"/>
                      </a:endParaRPr>
                    </a:p>
                  </a:txBody>
                  <a:tcPr marL="4233" marR="4233" marT="4233" marB="0" anchor="ctr"/>
                </a:tc>
                <a:tc>
                  <a:txBody>
                    <a:bodyPr/>
                    <a:lstStyle/>
                    <a:p>
                      <a:pPr algn="ctr" fontAlgn="ctr"/>
                      <a:r>
                        <a:rPr lang="en-US" sz="1400" b="1" u="none" strike="noStrike">
                          <a:effectLst/>
                        </a:rPr>
                        <a:t>41.00</a:t>
                      </a:r>
                      <a:endParaRPr lang="en-US" sz="1400" b="1" i="0" u="none" strike="noStrike">
                        <a:effectLst/>
                        <a:latin typeface="Arial" panose="020B0604020202020204" pitchFamily="34" charset="0"/>
                      </a:endParaRPr>
                    </a:p>
                  </a:txBody>
                  <a:tcPr marL="4233" marR="4233" marT="4233" marB="0" anchor="ctr"/>
                </a:tc>
              </a:tr>
              <a:tr h="485969">
                <a:tc>
                  <a:txBody>
                    <a:bodyPr/>
                    <a:lstStyle/>
                    <a:p>
                      <a:pPr algn="r" fontAlgn="ctr"/>
                      <a:r>
                        <a:rPr lang="en-US" sz="1600" b="1" u="none" strike="noStrike" dirty="0">
                          <a:solidFill>
                            <a:srgbClr val="FF0000"/>
                          </a:solidFill>
                          <a:effectLst/>
                        </a:rPr>
                        <a:t>NEW YTD Sales</a:t>
                      </a:r>
                      <a:endParaRPr lang="en-US" sz="1600" b="1" i="0" u="none" strike="noStrike" dirty="0">
                        <a:solidFill>
                          <a:srgbClr val="FF0000"/>
                        </a:solidFill>
                        <a:effectLst/>
                        <a:latin typeface="Arial" panose="020B0604020202020204" pitchFamily="34" charset="0"/>
                      </a:endParaRPr>
                    </a:p>
                  </a:txBody>
                  <a:tcPr marL="4233" marR="4233" marT="4233" marB="0" anchor="ctr"/>
                </a:tc>
                <a:tc>
                  <a:txBody>
                    <a:bodyPr/>
                    <a:lstStyle/>
                    <a:p>
                      <a:pPr algn="l"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r" fontAlgn="ctr"/>
                      <a:r>
                        <a:rPr lang="en-US" sz="1400" b="1" u="none" strike="noStrike">
                          <a:effectLst/>
                        </a:rPr>
                        <a:t>$516,967.80 </a:t>
                      </a:r>
                      <a:endParaRPr lang="en-US" sz="1400" b="1" i="0" u="none" strike="noStrike">
                        <a:effectLst/>
                        <a:latin typeface="Arial" panose="020B0604020202020204" pitchFamily="34" charset="0"/>
                      </a:endParaRPr>
                    </a:p>
                  </a:txBody>
                  <a:tcPr marL="4233" marR="4233" marT="4233" marB="0" anchor="ctr"/>
                </a:tc>
                <a:tc>
                  <a:txBody>
                    <a:bodyPr/>
                    <a:lstStyle/>
                    <a:p>
                      <a:pPr algn="r" fontAlgn="ctr"/>
                      <a:r>
                        <a:rPr lang="en-US" sz="1400" b="1" u="none" strike="noStrike" dirty="0">
                          <a:effectLst/>
                        </a:rPr>
                        <a:t>$342,285.33 </a:t>
                      </a:r>
                      <a:endParaRPr lang="en-US" sz="1400" b="1" i="0" u="none" strike="noStrike" dirty="0">
                        <a:effectLst/>
                        <a:latin typeface="Arial" panose="020B0604020202020204" pitchFamily="34" charset="0"/>
                      </a:endParaRPr>
                    </a:p>
                  </a:txBody>
                  <a:tcPr marL="4233" marR="4233" marT="4233" marB="0" anchor="ctr"/>
                </a:tc>
                <a:tc>
                  <a:txBody>
                    <a:bodyPr/>
                    <a:lstStyle/>
                    <a:p>
                      <a:pPr algn="r" fontAlgn="ctr"/>
                      <a:r>
                        <a:rPr lang="en-US" sz="1400" b="1" u="none" strike="noStrike" dirty="0">
                          <a:effectLst/>
                        </a:rPr>
                        <a:t>$290,027.12 </a:t>
                      </a:r>
                      <a:endParaRPr lang="en-US" sz="1400" b="1" i="0" u="none" strike="noStrike" dirty="0">
                        <a:effectLst/>
                        <a:latin typeface="Arial" panose="020B0604020202020204" pitchFamily="34" charset="0"/>
                      </a:endParaRPr>
                    </a:p>
                  </a:txBody>
                  <a:tcPr marL="4233" marR="4233" marT="4233" marB="0" anchor="ctr"/>
                </a:tc>
              </a:tr>
              <a:tr h="485969">
                <a:tc>
                  <a:txBody>
                    <a:bodyPr/>
                    <a:lstStyle/>
                    <a:p>
                      <a:pPr algn="r" fontAlgn="ctr"/>
                      <a:r>
                        <a:rPr lang="en-US" sz="1600" b="1" u="none" strike="noStrike" dirty="0">
                          <a:solidFill>
                            <a:srgbClr val="FF0000"/>
                          </a:solidFill>
                          <a:effectLst/>
                        </a:rPr>
                        <a:t>OLD YTD Sales</a:t>
                      </a:r>
                      <a:endParaRPr lang="en-US" sz="1600" b="1" i="0" u="none" strike="noStrike" dirty="0">
                        <a:solidFill>
                          <a:srgbClr val="FF0000"/>
                        </a:solidFill>
                        <a:effectLst/>
                        <a:latin typeface="Arial" panose="020B0604020202020204" pitchFamily="34" charset="0"/>
                      </a:endParaRPr>
                    </a:p>
                  </a:txBody>
                  <a:tcPr marL="4233" marR="4233" marT="4233" marB="0" anchor="ctr"/>
                </a:tc>
                <a:tc>
                  <a:txBody>
                    <a:bodyPr/>
                    <a:lstStyle/>
                    <a:p>
                      <a:pPr algn="l"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r" fontAlgn="ctr"/>
                      <a:r>
                        <a:rPr lang="en-US" sz="1400" b="1" u="none" strike="noStrike">
                          <a:effectLst/>
                        </a:rPr>
                        <a:t>$356,007.00 </a:t>
                      </a:r>
                      <a:endParaRPr lang="en-US" sz="1400" b="1" i="0" u="none" strike="noStrike">
                        <a:effectLst/>
                        <a:latin typeface="Arial" panose="020B0604020202020204" pitchFamily="34" charset="0"/>
                      </a:endParaRPr>
                    </a:p>
                  </a:txBody>
                  <a:tcPr marL="4233" marR="4233" marT="4233" marB="0" anchor="ctr"/>
                </a:tc>
                <a:tc>
                  <a:txBody>
                    <a:bodyPr/>
                    <a:lstStyle/>
                    <a:p>
                      <a:pPr algn="r" fontAlgn="ctr"/>
                      <a:r>
                        <a:rPr lang="en-US" sz="1400" b="1" u="none" strike="noStrike">
                          <a:effectLst/>
                        </a:rPr>
                        <a:t>$356,715.00 </a:t>
                      </a:r>
                      <a:endParaRPr lang="en-US" sz="1400" b="1" i="0" u="none" strike="noStrike">
                        <a:effectLst/>
                        <a:latin typeface="Arial" panose="020B0604020202020204" pitchFamily="34" charset="0"/>
                      </a:endParaRPr>
                    </a:p>
                  </a:txBody>
                  <a:tcPr marL="4233" marR="4233" marT="4233" marB="0" anchor="ctr"/>
                </a:tc>
                <a:tc>
                  <a:txBody>
                    <a:bodyPr/>
                    <a:lstStyle/>
                    <a:p>
                      <a:pPr algn="r" fontAlgn="ctr"/>
                      <a:r>
                        <a:rPr lang="en-US" sz="1400" b="1" u="none" strike="noStrike" dirty="0">
                          <a:effectLst/>
                        </a:rPr>
                        <a:t>$222,777.00 </a:t>
                      </a:r>
                      <a:endParaRPr lang="en-US" sz="1400" b="1" i="0" u="none" strike="noStrike" dirty="0">
                        <a:effectLst/>
                        <a:latin typeface="Arial" panose="020B0604020202020204" pitchFamily="34" charset="0"/>
                      </a:endParaRPr>
                    </a:p>
                  </a:txBody>
                  <a:tcPr marL="4233" marR="4233" marT="4233" marB="0" anchor="ctr"/>
                </a:tc>
              </a:tr>
              <a:tr h="485969">
                <a:tc>
                  <a:txBody>
                    <a:bodyPr/>
                    <a:lstStyle/>
                    <a:p>
                      <a:pPr algn="r" fontAlgn="ctr"/>
                      <a:r>
                        <a:rPr lang="en-US" sz="1600" b="1" u="none" strike="noStrike" dirty="0">
                          <a:solidFill>
                            <a:srgbClr val="FF0000"/>
                          </a:solidFill>
                          <a:effectLst/>
                        </a:rPr>
                        <a:t>Additional Gross Profit</a:t>
                      </a:r>
                      <a:endParaRPr lang="en-US" sz="1600" b="1" i="0" u="none" strike="noStrike" dirty="0">
                        <a:solidFill>
                          <a:srgbClr val="FF0000"/>
                        </a:solidFill>
                        <a:effectLst/>
                        <a:latin typeface="Arial" panose="020B0604020202020204" pitchFamily="34" charset="0"/>
                      </a:endParaRPr>
                    </a:p>
                  </a:txBody>
                  <a:tcPr marL="4233" marR="4233" marT="4233" marB="0" anchor="ctr"/>
                </a:tc>
                <a:tc>
                  <a:txBody>
                    <a:bodyPr/>
                    <a:lstStyle/>
                    <a:p>
                      <a:pPr algn="l" fontAlgn="ctr"/>
                      <a:r>
                        <a:rPr lang="en-US" sz="1000" u="none" strike="noStrike">
                          <a:effectLst/>
                        </a:rPr>
                        <a:t> </a:t>
                      </a:r>
                      <a:endParaRPr lang="en-US" sz="1000" b="0" i="0" u="none" strike="noStrike">
                        <a:effectLst/>
                        <a:latin typeface="Arial" panose="020B0604020202020204" pitchFamily="34" charset="0"/>
                      </a:endParaRPr>
                    </a:p>
                  </a:txBody>
                  <a:tcPr marL="4233" marR="4233" marT="4233" marB="0" anchor="ctr"/>
                </a:tc>
                <a:tc>
                  <a:txBody>
                    <a:bodyPr/>
                    <a:lstStyle/>
                    <a:p>
                      <a:pPr algn="r" fontAlgn="ctr"/>
                      <a:r>
                        <a:rPr lang="en-US" sz="1400" b="1" u="none" strike="noStrike" dirty="0">
                          <a:solidFill>
                            <a:srgbClr val="00B050"/>
                          </a:solidFill>
                          <a:effectLst/>
                        </a:rPr>
                        <a:t>$160,960.80 </a:t>
                      </a:r>
                      <a:endParaRPr lang="en-US" sz="1400" b="1" i="0" u="none" strike="noStrike" dirty="0">
                        <a:solidFill>
                          <a:srgbClr val="00B050"/>
                        </a:solidFill>
                        <a:effectLst/>
                        <a:latin typeface="Arial" panose="020B0604020202020204" pitchFamily="34" charset="0"/>
                      </a:endParaRPr>
                    </a:p>
                  </a:txBody>
                  <a:tcPr marL="4233" marR="4233" marT="4233" marB="0" anchor="ctr"/>
                </a:tc>
                <a:tc>
                  <a:txBody>
                    <a:bodyPr/>
                    <a:lstStyle/>
                    <a:p>
                      <a:pPr algn="r" fontAlgn="ctr"/>
                      <a:r>
                        <a:rPr lang="en-US" sz="1400" b="1" u="none" strike="noStrike" dirty="0">
                          <a:effectLst/>
                        </a:rPr>
                        <a:t>($14,429.67)</a:t>
                      </a:r>
                      <a:endParaRPr lang="en-US" sz="1400" b="1" i="0" u="none" strike="noStrike" dirty="0">
                        <a:effectLst/>
                        <a:latin typeface="Arial" panose="020B0604020202020204" pitchFamily="34" charset="0"/>
                      </a:endParaRPr>
                    </a:p>
                  </a:txBody>
                  <a:tcPr marL="4233" marR="4233" marT="4233" marB="0" anchor="ctr"/>
                </a:tc>
                <a:tc>
                  <a:txBody>
                    <a:bodyPr/>
                    <a:lstStyle/>
                    <a:p>
                      <a:pPr algn="r" fontAlgn="ctr"/>
                      <a:r>
                        <a:rPr lang="en-US" sz="1400" b="1" u="none" strike="noStrike" dirty="0">
                          <a:solidFill>
                            <a:srgbClr val="00B050"/>
                          </a:solidFill>
                          <a:effectLst/>
                        </a:rPr>
                        <a:t>$67,250.12 </a:t>
                      </a:r>
                      <a:endParaRPr lang="en-US" sz="1400" b="1" i="0" u="none" strike="noStrike" dirty="0">
                        <a:solidFill>
                          <a:srgbClr val="00B050"/>
                        </a:solidFill>
                        <a:effectLst/>
                        <a:latin typeface="Arial" panose="020B0604020202020204" pitchFamily="34" charset="0"/>
                      </a:endParaRPr>
                    </a:p>
                  </a:txBody>
                  <a:tcPr marL="4233" marR="4233" marT="4233" marB="0" anchor="ctr"/>
                </a:tc>
              </a:tr>
            </a:tbl>
          </a:graphicData>
        </a:graphic>
      </p:graphicFrame>
      <p:sp>
        <p:nvSpPr>
          <p:cNvPr id="5" name="TextBox 4"/>
          <p:cNvSpPr txBox="1"/>
          <p:nvPr/>
        </p:nvSpPr>
        <p:spPr>
          <a:xfrm>
            <a:off x="7393259" y="1506697"/>
            <a:ext cx="4549697" cy="3416320"/>
          </a:xfrm>
          <a:prstGeom prst="rect">
            <a:avLst/>
          </a:prstGeom>
          <a:noFill/>
        </p:spPr>
        <p:txBody>
          <a:bodyPr wrap="square" rtlCol="0">
            <a:spAutoFit/>
          </a:bodyPr>
          <a:lstStyle/>
          <a:p>
            <a:pPr marL="285750" indent="-285750">
              <a:buFont typeface="Arial" panose="020B0604020202020204" pitchFamily="34" charset="0"/>
              <a:buChar char="•"/>
            </a:pPr>
            <a:r>
              <a:rPr lang="en-US" dirty="0" smtClean="0">
                <a:solidFill>
                  <a:srgbClr val="FFFF00"/>
                </a:solidFill>
              </a:rPr>
              <a:t>Internal Gross Retention 14.7%</a:t>
            </a:r>
          </a:p>
          <a:p>
            <a:pPr marL="285750" indent="-285750">
              <a:buFont typeface="Arial" panose="020B0604020202020204" pitchFamily="34" charset="0"/>
              <a:buChar char="•"/>
            </a:pPr>
            <a:r>
              <a:rPr lang="en-US" dirty="0" smtClean="0">
                <a:solidFill>
                  <a:srgbClr val="FFFF00"/>
                </a:solidFill>
              </a:rPr>
              <a:t>Pricing Matrix Issue!!!!</a:t>
            </a:r>
          </a:p>
          <a:p>
            <a:pPr marL="285750" indent="-285750">
              <a:buFont typeface="Arial" panose="020B0604020202020204" pitchFamily="34" charset="0"/>
              <a:buChar char="•"/>
            </a:pPr>
            <a:r>
              <a:rPr lang="en-US" dirty="0" smtClean="0">
                <a:solidFill>
                  <a:srgbClr val="FFFF00"/>
                </a:solidFill>
              </a:rPr>
              <a:t>20,120 Gross Opportunity Monthly</a:t>
            </a:r>
          </a:p>
          <a:p>
            <a:endParaRPr lang="en-US" dirty="0">
              <a:solidFill>
                <a:srgbClr val="FFFF00"/>
              </a:solidFill>
            </a:endParaRPr>
          </a:p>
          <a:p>
            <a:endParaRPr lang="en-US" dirty="0" smtClean="0">
              <a:solidFill>
                <a:srgbClr val="FFFF00"/>
              </a:solidFill>
            </a:endParaRPr>
          </a:p>
          <a:p>
            <a:pPr marL="285750" indent="-285750">
              <a:buFont typeface="Arial" panose="020B0604020202020204" pitchFamily="34" charset="0"/>
              <a:buChar char="•"/>
            </a:pPr>
            <a:r>
              <a:rPr lang="en-US" dirty="0" smtClean="0">
                <a:solidFill>
                  <a:srgbClr val="FFFF00"/>
                </a:solidFill>
              </a:rPr>
              <a:t>Wholesale Gross Retention 28%</a:t>
            </a:r>
          </a:p>
          <a:p>
            <a:pPr marL="285750" indent="-285750">
              <a:buFont typeface="Arial" panose="020B0604020202020204" pitchFamily="34" charset="0"/>
              <a:buChar char="•"/>
            </a:pPr>
            <a:r>
              <a:rPr lang="en-US" dirty="0" smtClean="0">
                <a:solidFill>
                  <a:srgbClr val="FFFF00"/>
                </a:solidFill>
              </a:rPr>
              <a:t>Only Place things are Good!</a:t>
            </a:r>
          </a:p>
          <a:p>
            <a:endParaRPr lang="en-US" dirty="0">
              <a:solidFill>
                <a:srgbClr val="FFFF00"/>
              </a:solidFill>
            </a:endParaRPr>
          </a:p>
          <a:p>
            <a:endParaRPr lang="en-US" dirty="0" smtClean="0">
              <a:solidFill>
                <a:srgbClr val="FFFF00"/>
              </a:solidFill>
            </a:endParaRPr>
          </a:p>
          <a:p>
            <a:endParaRPr lang="en-US" dirty="0">
              <a:solidFill>
                <a:srgbClr val="FFFF00"/>
              </a:solidFill>
            </a:endParaRPr>
          </a:p>
          <a:p>
            <a:pPr marL="285750" indent="-285750">
              <a:buFont typeface="Arial" panose="020B0604020202020204" pitchFamily="34" charset="0"/>
              <a:buChar char="•"/>
            </a:pPr>
            <a:r>
              <a:rPr lang="en-US" dirty="0" smtClean="0">
                <a:solidFill>
                  <a:srgbClr val="FFFF00"/>
                </a:solidFill>
              </a:rPr>
              <a:t>Warranty Gross Retention 23.2%</a:t>
            </a:r>
          </a:p>
          <a:p>
            <a:pPr marL="285750" indent="-285750">
              <a:buFont typeface="Arial" panose="020B0604020202020204" pitchFamily="34" charset="0"/>
              <a:buChar char="•"/>
            </a:pPr>
            <a:r>
              <a:rPr lang="en-US" dirty="0" smtClean="0">
                <a:solidFill>
                  <a:srgbClr val="FFFF00"/>
                </a:solidFill>
              </a:rPr>
              <a:t>Warranty Parts/Labor Increase Request  </a:t>
            </a:r>
            <a:endParaRPr lang="en-US" dirty="0">
              <a:solidFill>
                <a:srgbClr val="FFFF00"/>
              </a:solidFill>
            </a:endParaRPr>
          </a:p>
        </p:txBody>
      </p:sp>
    </p:spTree>
    <p:extLst>
      <p:ext uri="{BB962C8B-B14F-4D97-AF65-F5344CB8AC3E}">
        <p14:creationId xmlns:p14="http://schemas.microsoft.com/office/powerpoint/2010/main" val="249220525"/>
      </p:ext>
    </p:extLst>
  </p:cSld>
  <p:clrMapOvr>
    <a:masterClrMapping/>
  </p:clrMapOvr>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docProps/app.xml><?xml version="1.0" encoding="utf-8"?>
<Properties xmlns="http://schemas.openxmlformats.org/officeDocument/2006/extended-properties" xmlns:vt="http://schemas.openxmlformats.org/officeDocument/2006/docPropsVTypes">
  <Template>Depth</Template>
  <TotalTime>130</TotalTime>
  <Words>962</Words>
  <Application>Microsoft Office PowerPoint</Application>
  <PresentationFormat>Widescreen</PresentationFormat>
  <Paragraphs>463</Paragraphs>
  <Slides>11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Corbel</vt:lpstr>
      <vt:lpstr>Depth</vt:lpstr>
      <vt:lpstr>Nickel and Dime Motors</vt:lpstr>
      <vt:lpstr>OBSO</vt:lpstr>
      <vt:lpstr>Monthly Reconciliation </vt:lpstr>
      <vt:lpstr>PowerPoint Presentation</vt:lpstr>
      <vt:lpstr>Employee Issues? </vt:lpstr>
      <vt:lpstr>Gross Profile    Total Parts Department</vt:lpstr>
      <vt:lpstr>Gross Profile      Repair Order Mechanical</vt:lpstr>
      <vt:lpstr>Body Shop/Counter Retail</vt:lpstr>
      <vt:lpstr>Internal/Wholesale/Warranty</vt:lpstr>
      <vt:lpstr>61K @ No Gross!!!</vt:lpstr>
      <vt:lpstr>Action Plan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jbarba</dc:creator>
  <cp:lastModifiedBy>Bavis, Christopher</cp:lastModifiedBy>
  <cp:revision>13</cp:revision>
  <dcterms:created xsi:type="dcterms:W3CDTF">2017-07-27T17:13:22Z</dcterms:created>
  <dcterms:modified xsi:type="dcterms:W3CDTF">2017-07-27T20:11:09Z</dcterms:modified>
</cp:coreProperties>
</file>