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6" r:id="rId3"/>
    <p:sldId id="260" r:id="rId4"/>
    <p:sldId id="272" r:id="rId5"/>
    <p:sldId id="273" r:id="rId6"/>
    <p:sldId id="270" r:id="rId7"/>
    <p:sldId id="271" r:id="rId8"/>
    <p:sldId id="259" r:id="rId9"/>
    <p:sldId id="258" r:id="rId10"/>
    <p:sldId id="265" r:id="rId11"/>
    <p:sldId id="26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41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7/27/2017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7/27/2017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7/27/2017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7/27/2017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7/27/2017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7/27/2017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7/27/2017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12BF8C-DFC6-4F53-A131-79CCA0BA22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Group 4 Motors</a:t>
            </a:r>
          </a:p>
        </p:txBody>
      </p:sp>
    </p:spTree>
    <p:extLst>
      <p:ext uri="{BB962C8B-B14F-4D97-AF65-F5344CB8AC3E}">
        <p14:creationId xmlns:p14="http://schemas.microsoft.com/office/powerpoint/2010/main" val="5722660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12BF8C-DFC6-4F53-A131-79CCA0BA22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2248" y="597878"/>
            <a:ext cx="8825658" cy="1128573"/>
          </a:xfrm>
        </p:spPr>
        <p:txBody>
          <a:bodyPr/>
          <a:lstStyle/>
          <a:p>
            <a:r>
              <a:rPr lang="en-US" dirty="0"/>
              <a:t>Action Plan (</a:t>
            </a:r>
            <a:r>
              <a:rPr lang="en-US" dirty="0" err="1"/>
              <a:t>cont</a:t>
            </a:r>
            <a:r>
              <a:rPr lang="en-US" dirty="0"/>
              <a:t>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3841093-3E03-4A48-BE12-FAC965D902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2247" y="1855177"/>
            <a:ext cx="11066353" cy="45720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Increase fill rate to provide more efficient service to technicians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Perform inventory reconciliation weekly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Perform daily audits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Eliminate sales with no gross profit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Garage sale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>
                <a:latin typeface="Audi Type Extended" panose="020B0505040200000003" pitchFamily="34" charset="0"/>
              </a:rPr>
              <a:t>Ebay</a:t>
            </a:r>
            <a:r>
              <a:rPr lang="en-US" dirty="0">
                <a:latin typeface="Audi Type Extended" panose="020B0505040200000003" pitchFamily="34" charset="0"/>
              </a:rPr>
              <a:t> and online sales for obsolescence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Google doc list sent to advisors daily to make sop parts service appointments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Mobile tech to install sop parts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Mandatory </a:t>
            </a:r>
            <a:r>
              <a:rPr lang="en-US" dirty="0" err="1">
                <a:latin typeface="Audi Type Extended" panose="020B0505040200000003" pitchFamily="34" charset="0"/>
              </a:rPr>
              <a:t>mpi</a:t>
            </a:r>
            <a:r>
              <a:rPr lang="en-US" dirty="0">
                <a:latin typeface="Audi Type Extended" panose="020B0505040200000003" pitchFamily="34" charset="0"/>
              </a:rPr>
              <a:t> for every repair order</a:t>
            </a:r>
          </a:p>
          <a:p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650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3696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895B5C3-BE07-4407-804A-7A82299C7F8B}"/>
              </a:ext>
            </a:extLst>
          </p:cNvPr>
          <p:cNvSpPr txBox="1"/>
          <p:nvPr/>
        </p:nvSpPr>
        <p:spPr>
          <a:xfrm>
            <a:off x="3370386" y="2283070"/>
            <a:ext cx="2127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Counter Person B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017623A-05D6-469F-AB0D-4016D33457EF}"/>
              </a:ext>
            </a:extLst>
          </p:cNvPr>
          <p:cNvSpPr txBox="1"/>
          <p:nvPr/>
        </p:nvSpPr>
        <p:spPr>
          <a:xfrm>
            <a:off x="1981200" y="4478189"/>
            <a:ext cx="1969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Driver 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F3EC749-81D9-4896-B040-BB36B074652C}"/>
              </a:ext>
            </a:extLst>
          </p:cNvPr>
          <p:cNvSpPr txBox="1"/>
          <p:nvPr/>
        </p:nvSpPr>
        <p:spPr>
          <a:xfrm>
            <a:off x="791308" y="2280138"/>
            <a:ext cx="2324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Counter Person 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0D90490-AE75-454F-A491-3C20B7C173FB}"/>
              </a:ext>
            </a:extLst>
          </p:cNvPr>
          <p:cNvSpPr txBox="1"/>
          <p:nvPr/>
        </p:nvSpPr>
        <p:spPr>
          <a:xfrm>
            <a:off x="6277707" y="2302827"/>
            <a:ext cx="2203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Retail Counter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0F871AE-4B47-4DEA-95AD-625F279F57DF}"/>
              </a:ext>
            </a:extLst>
          </p:cNvPr>
          <p:cNvSpPr txBox="1"/>
          <p:nvPr/>
        </p:nvSpPr>
        <p:spPr>
          <a:xfrm>
            <a:off x="4510460" y="1016908"/>
            <a:ext cx="2385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Parts Manager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35DD3C5-CCAC-485C-A899-E5A485FC4F4C}"/>
              </a:ext>
            </a:extLst>
          </p:cNvPr>
          <p:cNvSpPr txBox="1"/>
          <p:nvPr/>
        </p:nvSpPr>
        <p:spPr>
          <a:xfrm>
            <a:off x="8323381" y="4589558"/>
            <a:ext cx="1969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Driver B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3B20F63-6DEC-4524-BBAE-693C1168E456}"/>
              </a:ext>
            </a:extLst>
          </p:cNvPr>
          <p:cNvSpPr txBox="1"/>
          <p:nvPr/>
        </p:nvSpPr>
        <p:spPr>
          <a:xfrm>
            <a:off x="4510455" y="3569677"/>
            <a:ext cx="2485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Shipper/Receiver</a:t>
            </a:r>
          </a:p>
        </p:txBody>
      </p: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xmlns="" id="{1B061728-AD49-47AE-B749-AE29866F4229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5703285" y="1478573"/>
            <a:ext cx="1663203" cy="8426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xmlns="" id="{CF0273A7-77E0-4759-BFDA-B539F5BBC73A}"/>
              </a:ext>
            </a:extLst>
          </p:cNvPr>
          <p:cNvCxnSpPr>
            <a:cxnSpLocks/>
            <a:stCxn id="9" idx="2"/>
          </p:cNvCxnSpPr>
          <p:nvPr/>
        </p:nvCxnSpPr>
        <p:spPr>
          <a:xfrm flipH="1">
            <a:off x="1871295" y="1478573"/>
            <a:ext cx="3831990" cy="8074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xmlns="" id="{7CFEFA64-591A-402A-8F0D-32A07668264A}"/>
              </a:ext>
            </a:extLst>
          </p:cNvPr>
          <p:cNvCxnSpPr>
            <a:cxnSpLocks/>
            <a:stCxn id="7" idx="2"/>
          </p:cNvCxnSpPr>
          <p:nvPr/>
        </p:nvCxnSpPr>
        <p:spPr>
          <a:xfrm>
            <a:off x="1953358" y="2649470"/>
            <a:ext cx="3673719" cy="9026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xmlns="" id="{B4EB4D1B-CA0D-4B08-8026-2B21C7E1E2E2}"/>
              </a:ext>
            </a:extLst>
          </p:cNvPr>
          <p:cNvCxnSpPr>
            <a:cxnSpLocks/>
          </p:cNvCxnSpPr>
          <p:nvPr/>
        </p:nvCxnSpPr>
        <p:spPr>
          <a:xfrm>
            <a:off x="5703285" y="2728552"/>
            <a:ext cx="0" cy="7561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xmlns="" id="{9264F274-5C89-4D96-84D4-A5D15272D148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 flipH="1">
            <a:off x="5753103" y="2672159"/>
            <a:ext cx="1626572" cy="8975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xmlns="" id="{8ABE5BC9-D2BB-49E8-A843-8CFEC06C3650}"/>
              </a:ext>
            </a:extLst>
          </p:cNvPr>
          <p:cNvCxnSpPr>
            <a:cxnSpLocks/>
            <a:stCxn id="11" idx="2"/>
          </p:cNvCxnSpPr>
          <p:nvPr/>
        </p:nvCxnSpPr>
        <p:spPr>
          <a:xfrm flipH="1">
            <a:off x="3206268" y="3939009"/>
            <a:ext cx="2546835" cy="7238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xmlns="" id="{C47CC941-DB77-4777-A508-FB5A4B6E587D}"/>
              </a:ext>
            </a:extLst>
          </p:cNvPr>
          <p:cNvCxnSpPr>
            <a:cxnSpLocks/>
            <a:stCxn id="11" idx="2"/>
          </p:cNvCxnSpPr>
          <p:nvPr/>
        </p:nvCxnSpPr>
        <p:spPr>
          <a:xfrm>
            <a:off x="5753103" y="3939009"/>
            <a:ext cx="2546835" cy="8352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BCE8902-110D-47A6-B904-412C899C6C04}"/>
              </a:ext>
            </a:extLst>
          </p:cNvPr>
          <p:cNvSpPr txBox="1"/>
          <p:nvPr/>
        </p:nvSpPr>
        <p:spPr>
          <a:xfrm>
            <a:off x="8733692" y="2329666"/>
            <a:ext cx="247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Wholesale Counter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xmlns="" id="{1BF5CCC4-A350-422F-AFA0-50172463351D}"/>
              </a:ext>
            </a:extLst>
          </p:cNvPr>
          <p:cNvCxnSpPr>
            <a:cxnSpLocks/>
            <a:stCxn id="9" idx="2"/>
            <a:endCxn id="59" idx="0"/>
          </p:cNvCxnSpPr>
          <p:nvPr/>
        </p:nvCxnSpPr>
        <p:spPr>
          <a:xfrm>
            <a:off x="5703285" y="1478573"/>
            <a:ext cx="4268657" cy="8510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or: Elbow 12">
            <a:extLst>
              <a:ext uri="{FF2B5EF4-FFF2-40B4-BE49-F238E27FC236}">
                <a16:creationId xmlns:a16="http://schemas.microsoft.com/office/drawing/2014/main" xmlns="" id="{F26671B4-8B74-4354-BA75-18B15818BC48}"/>
              </a:ext>
            </a:extLst>
          </p:cNvPr>
          <p:cNvCxnSpPr>
            <a:cxnSpLocks/>
            <a:stCxn id="9" idx="2"/>
            <a:endCxn id="5" idx="0"/>
          </p:cNvCxnSpPr>
          <p:nvPr/>
        </p:nvCxnSpPr>
        <p:spPr>
          <a:xfrm flipH="1">
            <a:off x="4434255" y="1478573"/>
            <a:ext cx="1269030" cy="8044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9581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12BF8C-DFC6-4F53-A131-79CCA0BA22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2248" y="597878"/>
            <a:ext cx="8825658" cy="1128573"/>
          </a:xfrm>
        </p:spPr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3841093-3E03-4A48-BE12-FAC965D902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2247" y="2042971"/>
            <a:ext cx="10530021" cy="4234737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obsolescence is 44%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Low gross on everything but wholesale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Internals gross at 14%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>
                <a:latin typeface="Audi Type Extended" panose="020B0505040200000003" pitchFamily="34" charset="0"/>
              </a:rPr>
              <a:t>Bodyshop</a:t>
            </a:r>
            <a:r>
              <a:rPr lang="en-US" dirty="0">
                <a:latin typeface="Audi Type Extended" panose="020B0505040200000003" pitchFamily="34" charset="0"/>
              </a:rPr>
              <a:t> at 11.7%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They don’t track lost sales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No accountability, $61k in sales with no gross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255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12BF8C-DFC6-4F53-A131-79CCA0BA22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1845" y="1447800"/>
            <a:ext cx="7518767" cy="332958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3841093-3E03-4A48-BE12-FAC965D902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94787" y="4777380"/>
            <a:ext cx="7885825" cy="86142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6B9ACB2-1436-40D4-88AA-67D5F55CDD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4788" y="0"/>
            <a:ext cx="80024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512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xmlns="" id="{2CFA8629-8B3D-4530-9186-D75F3214796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4395" y="2606553"/>
          <a:ext cx="12018631" cy="2449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Worksheet" r:id="rId3" imgW="9014444" imgH="1836432" progId="Excel.Sheet.8">
                  <p:embed/>
                </p:oleObj>
              </mc:Choice>
              <mc:Fallback>
                <p:oleObj name="Worksheet" r:id="rId3" imgW="9014444" imgH="1836432" progId="Excel.Sheet.8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xmlns="" id="{2CFA8629-8B3D-4530-9186-D75F321479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4395" y="2606553"/>
                        <a:ext cx="12018631" cy="24490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1991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xmlns="" id="{E3BC3CAD-F3E7-462B-9E51-A2C6CB617A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4884283"/>
              </p:ext>
            </p:extLst>
          </p:nvPr>
        </p:nvGraphicFramePr>
        <p:xfrm>
          <a:off x="599442" y="422031"/>
          <a:ext cx="10953827" cy="60315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Worksheet" r:id="rId3" imgW="7917272" imgH="4358664" progId="Excel.Sheet.8">
                  <p:embed/>
                </p:oleObj>
              </mc:Choice>
              <mc:Fallback>
                <p:oleObj name="Worksheet" r:id="rId3" imgW="7917272" imgH="4358664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442" y="422031"/>
                        <a:ext cx="10953827" cy="60315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5932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12BF8C-DFC6-4F53-A131-79CCA0BA22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2248" y="597878"/>
            <a:ext cx="8825658" cy="1128573"/>
          </a:xfrm>
        </p:spPr>
        <p:txBody>
          <a:bodyPr/>
          <a:lstStyle/>
          <a:p>
            <a:r>
              <a:rPr lang="en-US" dirty="0"/>
              <a:t>Goals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3841093-3E03-4A48-BE12-FAC965D902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2247" y="2042971"/>
            <a:ext cx="10530021" cy="4234737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Decrease obsolescence to less than 5%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Decrease high days supply to 41 days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Decrease low days supply to 33 days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Phase in goal 3 months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Phase out  goal 12 months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Increase internal gross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Reach a gross profit of 38% (would be $229,974 with current sales) gross factor of 1.62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Increase parts employee production to $3,000 employee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Increase tech proficiency to 120%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409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12BF8C-DFC6-4F53-A131-79CCA0BA22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1308" y="515816"/>
            <a:ext cx="8890367" cy="926123"/>
          </a:xfrm>
        </p:spPr>
        <p:txBody>
          <a:bodyPr/>
          <a:lstStyle/>
          <a:p>
            <a:r>
              <a:rPr lang="en-US" sz="4800" dirty="0"/>
              <a:t>$61k in lost gross, pros-cons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3841093-3E03-4A48-BE12-FAC965D902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6017" y="1441939"/>
            <a:ext cx="9124596" cy="4196861"/>
          </a:xfrm>
        </p:spPr>
        <p:txBody>
          <a:bodyPr>
            <a:normAutofit fontScale="70000" lnSpcReduction="20000"/>
          </a:bodyPr>
          <a:lstStyle/>
          <a:p>
            <a:r>
              <a:rPr lang="en-US" sz="2600" b="1" dirty="0">
                <a:latin typeface="Audi Type Extended" panose="020B0505040200000003" pitchFamily="34" charset="0"/>
              </a:rPr>
              <a:t>PROS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Decrease Obsolete Inventory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Increase or Retain market-share from franchise and non-franchise competitors</a:t>
            </a:r>
          </a:p>
          <a:p>
            <a:r>
              <a:rPr lang="en-US" sz="2600" b="1" dirty="0">
                <a:latin typeface="Audi Type Extended" panose="020B0505040200000003" pitchFamily="34" charset="0"/>
              </a:rPr>
              <a:t>CONS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Potential for theft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Are part’s being sold at cost and then being resold to retail customers at a discount?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Are part’s personnel selling a significant amount of parts at cost to a technician working on the side for retail customers?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Are cash customer purchases being recorded as break-even and true GP being pocketed?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Untrained or Inexperienced Personnel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Are part’s personnel giving away non-</a:t>
            </a:r>
            <a:r>
              <a:rPr lang="en-US" dirty="0" err="1">
                <a:latin typeface="Audi Type Extended" panose="020B0505040200000003" pitchFamily="34" charset="0"/>
              </a:rPr>
              <a:t>obso</a:t>
            </a:r>
            <a:r>
              <a:rPr lang="en-US" dirty="0">
                <a:latin typeface="Audi Type Extended" panose="020B0505040200000003" pitchFamily="34" charset="0"/>
              </a:rPr>
              <a:t> gross consistently to retain or satisfy customers?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653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12BF8C-DFC6-4F53-A131-79CCA0BA22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2248" y="597878"/>
            <a:ext cx="8825658" cy="1128573"/>
          </a:xfrm>
        </p:spPr>
        <p:txBody>
          <a:bodyPr/>
          <a:lstStyle/>
          <a:p>
            <a:r>
              <a:rPr lang="en-US" dirty="0"/>
              <a:t>Action Plan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3841093-3E03-4A48-BE12-FAC965D902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2247" y="1855177"/>
            <a:ext cx="11066353" cy="4572000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Increase pricing matrix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TERMINATE ONE PARTS EMPLOYEE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New process for collection Accounts receivable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EXPAND HOURS to MONDAY – SATURDAY 7:00am-5:00pm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Initiate process to track lost sales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Charge retail prices to internals (only at 14.7%)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Check with state government to see if we can charge retail for warranty (only at 23.2%)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Talk to manufacturer about returning some obsolescence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Grade wholesale customers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Returns due every 15 days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udi Type Extended" panose="020B0505040200000003" pitchFamily="34" charset="0"/>
              </a:rPr>
              <a:t>Deliver parts to technicians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udi Type Extended" panose="020B05050402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0179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149</TotalTime>
  <Words>355</Words>
  <Application>Microsoft Office PowerPoint</Application>
  <PresentationFormat>Widescreen</PresentationFormat>
  <Paragraphs>81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Audi Type Extended</vt:lpstr>
      <vt:lpstr>Century Gothic</vt:lpstr>
      <vt:lpstr>Wingdings 3</vt:lpstr>
      <vt:lpstr>Ion</vt:lpstr>
      <vt:lpstr>Worksheet</vt:lpstr>
      <vt:lpstr>Group 4 Motors</vt:lpstr>
      <vt:lpstr>PowerPoint Presentation</vt:lpstr>
      <vt:lpstr>Overview</vt:lpstr>
      <vt:lpstr>PowerPoint Presentation</vt:lpstr>
      <vt:lpstr>PowerPoint Presentation</vt:lpstr>
      <vt:lpstr>PowerPoint Presentation</vt:lpstr>
      <vt:lpstr>Goals</vt:lpstr>
      <vt:lpstr>$61k in lost gross, pros-cons</vt:lpstr>
      <vt:lpstr>Action Plan</vt:lpstr>
      <vt:lpstr>Action Plan (cont)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Group 4 Motors</dc:title>
  <dc:creator>MikeAudi</dc:creator>
  <cp:lastModifiedBy>Bavis, Christopher</cp:lastModifiedBy>
  <cp:revision>31</cp:revision>
  <dcterms:created xsi:type="dcterms:W3CDTF">2017-07-27T16:47:53Z</dcterms:created>
  <dcterms:modified xsi:type="dcterms:W3CDTF">2017-07-27T20:11:45Z</dcterms:modified>
</cp:coreProperties>
</file>