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57" r:id="rId3"/>
    <p:sldId id="266" r:id="rId4"/>
    <p:sldId id="260" r:id="rId5"/>
    <p:sldId id="259" r:id="rId6"/>
    <p:sldId id="261" r:id="rId7"/>
    <p:sldId id="265" r:id="rId8"/>
    <p:sldId id="258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8"/>
  </p:normalViewPr>
  <p:slideViewPr>
    <p:cSldViewPr snapToGrid="0" snapToObjects="1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700088"/>
            <a:ext cx="12191999" cy="2143125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accent3"/>
                </a:solidFill>
              </a:rPr>
              <a:t>Weaker than a Mixed Drink at the Casino Motors </a:t>
            </a:r>
            <a:br>
              <a:rPr lang="en-US" sz="6000" dirty="0" smtClean="0">
                <a:solidFill>
                  <a:schemeClr val="accent3"/>
                </a:solidFill>
              </a:rPr>
            </a:br>
            <a:endParaRPr lang="en-US" sz="6000" dirty="0">
              <a:solidFill>
                <a:schemeClr val="accent3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57589"/>
            <a:ext cx="12192000" cy="330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050470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000" dirty="0" smtClean="0">
                <a:solidFill>
                  <a:srgbClr val="FF0000"/>
                </a:solidFill>
              </a:rPr>
              <a:t>Obsolescence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443039"/>
            <a:ext cx="11050469" cy="2414587"/>
          </a:xfrm>
        </p:spPr>
      </p:pic>
      <p:sp>
        <p:nvSpPr>
          <p:cNvPr id="5" name="TextBox 4"/>
          <p:cNvSpPr txBox="1"/>
          <p:nvPr/>
        </p:nvSpPr>
        <p:spPr>
          <a:xfrm>
            <a:off x="677334" y="4062324"/>
            <a:ext cx="11050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#1 Sell the </a:t>
            </a:r>
            <a:r>
              <a:rPr lang="en-US" dirty="0" err="1" smtClean="0"/>
              <a:t>obso</a:t>
            </a:r>
            <a:r>
              <a:rPr lang="en-US" dirty="0" smtClean="0"/>
              <a:t> parts on </a:t>
            </a:r>
            <a:r>
              <a:rPr lang="en-US" dirty="0" err="1" smtClean="0"/>
              <a:t>ebay</a:t>
            </a:r>
            <a:r>
              <a:rPr lang="en-US" dirty="0" smtClean="0"/>
              <a:t>, craigslist, and Facebook Marketplace 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#2 Sell the </a:t>
            </a:r>
            <a:r>
              <a:rPr lang="en-US" dirty="0" err="1" smtClean="0"/>
              <a:t>obso</a:t>
            </a:r>
            <a:r>
              <a:rPr lang="en-US" dirty="0" smtClean="0"/>
              <a:t> parts to a vendor like </a:t>
            </a:r>
            <a:r>
              <a:rPr lang="en-US" dirty="0" err="1" smtClean="0"/>
              <a:t>Partsvoice.com</a:t>
            </a:r>
            <a:r>
              <a:rPr lang="en-US" dirty="0" smtClean="0"/>
              <a:t> or </a:t>
            </a:r>
            <a:r>
              <a:rPr lang="en-US" dirty="0" err="1" smtClean="0"/>
              <a:t>Dealermine.com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" y="5008880"/>
            <a:ext cx="2651760" cy="1767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628" y="4953000"/>
            <a:ext cx="1905000" cy="1905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22" y="5008880"/>
            <a:ext cx="4732020" cy="13958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054" y="4922683"/>
            <a:ext cx="1822044" cy="182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2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How did we get here?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2182811"/>
          </a:xfrm>
        </p:spPr>
        <p:txBody>
          <a:bodyPr/>
          <a:lstStyle/>
          <a:p>
            <a:r>
              <a:rPr lang="en-US" dirty="0" smtClean="0"/>
              <a:t>We came to this position because we were not tracking lost sales </a:t>
            </a:r>
          </a:p>
          <a:p>
            <a:r>
              <a:rPr lang="en-US" dirty="0" smtClean="0"/>
              <a:t>We have the wrong mix for our daily needs </a:t>
            </a:r>
          </a:p>
          <a:p>
            <a:r>
              <a:rPr lang="en-US" dirty="0" smtClean="0"/>
              <a:t>We have let the Special Order Parts sit uninstalled, or not picked up.</a:t>
            </a:r>
          </a:p>
          <a:p>
            <a:r>
              <a:rPr lang="en-US" sz="3500" b="1" u="sng" dirty="0" smtClean="0"/>
              <a:t>RETURNS ARE KILLING US 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75" y="3475782"/>
            <a:ext cx="5762625" cy="338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7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129"/>
            <a:ext cx="8584842" cy="5700871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8584842" cy="1930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en-US" dirty="0" smtClean="0">
                <a:solidFill>
                  <a:schemeClr val="tx1"/>
                </a:solidFill>
              </a:rPr>
              <a:t>Monthly Reconciliation is good for the soul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and the department 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198" y="0"/>
            <a:ext cx="3488018" cy="29325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866" y="2932519"/>
            <a:ext cx="2172682" cy="37481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30207" y="5680372"/>
            <a:ext cx="1505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8.1%</a:t>
            </a:r>
          </a:p>
        </p:txBody>
      </p:sp>
    </p:spTree>
    <p:extLst>
      <p:ext uri="{BB962C8B-B14F-4D97-AF65-F5344CB8AC3E}">
        <p14:creationId xmlns:p14="http://schemas.microsoft.com/office/powerpoint/2010/main" val="30631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325" y="285750"/>
            <a:ext cx="8935678" cy="16446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Employee Organizational Chart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4" y="1185863"/>
            <a:ext cx="8935678" cy="5286307"/>
          </a:xfrm>
        </p:spPr>
      </p:pic>
    </p:spTree>
    <p:extLst>
      <p:ext uri="{BB962C8B-B14F-4D97-AF65-F5344CB8AC3E}">
        <p14:creationId xmlns:p14="http://schemas.microsoft.com/office/powerpoint/2010/main" val="3862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"/>
            <a:ext cx="8596668" cy="8001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Gross Per Employee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17" y="800102"/>
            <a:ext cx="9520701" cy="2714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39" y="3576341"/>
            <a:ext cx="5834062" cy="328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and Cons of Inventory sold at Cost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4223279" cy="3611561"/>
          </a:xfrm>
        </p:spPr>
        <p:txBody>
          <a:bodyPr/>
          <a:lstStyle/>
          <a:p>
            <a:r>
              <a:rPr lang="en-US" dirty="0" smtClean="0"/>
              <a:t>This is getting rid of our </a:t>
            </a:r>
            <a:r>
              <a:rPr lang="en-US" dirty="0" err="1" smtClean="0"/>
              <a:t>obso</a:t>
            </a:r>
            <a:endParaRPr lang="en-US" dirty="0" smtClean="0"/>
          </a:p>
          <a:p>
            <a:pPr lvl="1"/>
            <a:r>
              <a:rPr lang="en-US" dirty="0" smtClean="0"/>
              <a:t>Give us the ability to replace with better inventory. </a:t>
            </a:r>
          </a:p>
          <a:p>
            <a:r>
              <a:rPr lang="en-US" dirty="0" smtClean="0"/>
              <a:t>Free up frozen Capital to be prepared for upcoming opportunities </a:t>
            </a:r>
          </a:p>
          <a:p>
            <a:r>
              <a:rPr lang="en-US" dirty="0" smtClean="0"/>
              <a:t>Volume booster for service 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43638" y="2160589"/>
            <a:ext cx="40162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Lost Profits!!! </a:t>
            </a:r>
          </a:p>
          <a:p>
            <a:endParaRPr lang="en-US" dirty="0"/>
          </a:p>
          <a:p>
            <a:r>
              <a:rPr lang="en-US" dirty="0" smtClean="0"/>
              <a:t>Sell less service customer pay RO’s</a:t>
            </a:r>
          </a:p>
          <a:p>
            <a:endParaRPr lang="en-US" dirty="0"/>
          </a:p>
          <a:p>
            <a:r>
              <a:rPr lang="en-US" dirty="0" smtClean="0"/>
              <a:t>Devalue yourself and the brand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5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015999"/>
          </a:xfrm>
        </p:spPr>
        <p:txBody>
          <a:bodyPr/>
          <a:lstStyle/>
          <a:p>
            <a:pPr algn="ctr"/>
            <a:r>
              <a:rPr lang="en-US" dirty="0" smtClean="0"/>
              <a:t>Parts Department Performa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4" y="673099"/>
            <a:ext cx="9596717" cy="3055938"/>
          </a:xfrm>
        </p:spPr>
      </p:pic>
      <p:sp>
        <p:nvSpPr>
          <p:cNvPr id="8" name="TextBox 7"/>
          <p:cNvSpPr txBox="1"/>
          <p:nvPr/>
        </p:nvSpPr>
        <p:spPr>
          <a:xfrm>
            <a:off x="137594" y="5186363"/>
            <a:ext cx="5791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Wholesale Parts is above the guide, but that is the only bright spot for the department </a:t>
            </a:r>
          </a:p>
        </p:txBody>
      </p:sp>
    </p:spTree>
    <p:extLst>
      <p:ext uri="{BB962C8B-B14F-4D97-AF65-F5344CB8AC3E}">
        <p14:creationId xmlns:p14="http://schemas.microsoft.com/office/powerpoint/2010/main" val="49910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That Low Hanging Fruit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57313"/>
            <a:ext cx="8596668" cy="3356928"/>
          </a:xfrm>
        </p:spPr>
        <p:txBody>
          <a:bodyPr>
            <a:normAutofit/>
          </a:bodyPr>
          <a:lstStyle/>
          <a:p>
            <a:r>
              <a:rPr lang="en-US" dirty="0" smtClean="0"/>
              <a:t>The internal department should never lose money.  We should raise the internal rates to full retail yesterday. </a:t>
            </a:r>
          </a:p>
          <a:p>
            <a:r>
              <a:rPr lang="en-US" dirty="0" smtClean="0"/>
              <a:t>The body shop is 20% below the guide.  We will change the internal rates from the body shop to the retail rate as well.  The gross needs to increase and we need to limit/eliminate any/all returns of body panels.  </a:t>
            </a:r>
          </a:p>
          <a:p>
            <a:pPr lvl="1"/>
            <a:r>
              <a:rPr lang="en-US" dirty="0" smtClean="0"/>
              <a:t>We will accomplish this by sending out a letter to all of our customers informing them of our new policies, and grade them according to their profit history and profit potential.</a:t>
            </a:r>
          </a:p>
          <a:p>
            <a:r>
              <a:rPr lang="en-US" dirty="0" smtClean="0"/>
              <a:t>Too many parts are being sold at cost.  The manager needs to lock out our discounts and install the matrix.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8978"/>
            <a:ext cx="12192000" cy="241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177</TotalTime>
  <Words>294</Words>
  <Application>Microsoft Office PowerPoint</Application>
  <PresentationFormat>Widescreen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</vt:lpstr>
      <vt:lpstr>Weaker than a Mixed Drink at the Casino Motors  </vt:lpstr>
      <vt:lpstr>Obsolescence  </vt:lpstr>
      <vt:lpstr>How did we get here?</vt:lpstr>
      <vt:lpstr> Monthly Reconciliation is good for the soul and the department  </vt:lpstr>
      <vt:lpstr>Employee Organizational Chart    </vt:lpstr>
      <vt:lpstr>Gross Per Employee </vt:lpstr>
      <vt:lpstr>Pro and Cons of Inventory sold at Cost </vt:lpstr>
      <vt:lpstr>Parts Department Performa</vt:lpstr>
      <vt:lpstr>That Low Hanging Fruit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Ruddy</dc:creator>
  <cp:lastModifiedBy>Bavis, Christopher</cp:lastModifiedBy>
  <cp:revision>20</cp:revision>
  <dcterms:created xsi:type="dcterms:W3CDTF">2017-07-27T16:16:41Z</dcterms:created>
  <dcterms:modified xsi:type="dcterms:W3CDTF">2017-07-27T20:12:22Z</dcterms:modified>
</cp:coreProperties>
</file>