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3" r:id="rId3"/>
    <p:sldId id="267" r:id="rId4"/>
    <p:sldId id="262" r:id="rId5"/>
    <p:sldId id="259" r:id="rId6"/>
    <p:sldId id="257" r:id="rId7"/>
    <p:sldId id="258" r:id="rId8"/>
    <p:sldId id="264" r:id="rId9"/>
    <p:sldId id="261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9A8BBE2-2D04-44BA-A8C1-020674B38DFE}" type="slidenum">
              <a:rPr lang="en-CA" smtClean="0"/>
              <a:t>‹#›</a:t>
            </a:fld>
            <a:endParaRPr lang="en-CA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3CD08EF-3159-431E-9736-3B8A8E374BC1}" type="datetimeFigureOut">
              <a:rPr lang="en-CA" smtClean="0"/>
              <a:t>27/07/2017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196752"/>
            <a:ext cx="6434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4800" dirty="0" smtClean="0"/>
              <a:t>BADGER AUTOMOTIVE</a:t>
            </a:r>
          </a:p>
          <a:p>
            <a:pPr algn="ctr"/>
            <a:r>
              <a:rPr lang="en-CA" sz="4800" dirty="0" smtClean="0"/>
              <a:t>Tired of being badgered?</a:t>
            </a:r>
            <a:endParaRPr lang="en-CA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6611815" y="3068960"/>
            <a:ext cx="1448973" cy="306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30123" y="3435607"/>
            <a:ext cx="1962397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smtClean="0"/>
              <a:t>Badgers:</a:t>
            </a:r>
          </a:p>
          <a:p>
            <a:endParaRPr lang="en-CA" sz="1400" dirty="0" smtClean="0"/>
          </a:p>
          <a:p>
            <a:pPr marL="285750" indent="-285750">
              <a:buFontTx/>
              <a:buChar char="-"/>
            </a:pPr>
            <a:r>
              <a:rPr lang="en-CA" sz="2400" dirty="0" smtClean="0"/>
              <a:t>Brock Brum</a:t>
            </a:r>
          </a:p>
          <a:p>
            <a:pPr marL="285750" indent="-285750">
              <a:buFontTx/>
              <a:buChar char="-"/>
            </a:pPr>
            <a:r>
              <a:rPr lang="en-CA" sz="2400" dirty="0" smtClean="0"/>
              <a:t>Amy Peer</a:t>
            </a:r>
          </a:p>
          <a:p>
            <a:pPr marL="285750" indent="-285750">
              <a:buFontTx/>
              <a:buChar char="-"/>
            </a:pPr>
            <a:r>
              <a:rPr lang="en-CA" sz="2400" dirty="0" smtClean="0"/>
              <a:t>Daniel Sobh</a:t>
            </a:r>
          </a:p>
          <a:p>
            <a:pPr marL="285750" indent="-285750">
              <a:buFontTx/>
              <a:buChar char="-"/>
            </a:pPr>
            <a:r>
              <a:rPr lang="en-CA" sz="2400" dirty="0" smtClean="0"/>
              <a:t>Mike Pesic</a:t>
            </a:r>
          </a:p>
          <a:p>
            <a:pPr marL="285750" indent="-285750">
              <a:buFontTx/>
              <a:buChar char="-"/>
            </a:pPr>
            <a:r>
              <a:rPr lang="en-CA" sz="2400" dirty="0" smtClean="0"/>
              <a:t>Paul Zion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74200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197228"/>
              </p:ext>
            </p:extLst>
          </p:nvPr>
        </p:nvGraphicFramePr>
        <p:xfrm>
          <a:off x="683568" y="982224"/>
          <a:ext cx="7488832" cy="5557360"/>
        </p:xfrm>
        <a:graphic>
          <a:graphicData uri="http://schemas.openxmlformats.org/drawingml/2006/table">
            <a:tbl>
              <a:tblPr/>
              <a:tblGrid>
                <a:gridCol w="688958"/>
                <a:gridCol w="3789270"/>
                <a:gridCol w="688958"/>
                <a:gridCol w="785843"/>
                <a:gridCol w="990378"/>
                <a:gridCol w="545425"/>
              </a:tblGrid>
              <a:tr h="21452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CA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Monthly Reconciliation Of Parts To General Ledger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Dollar value of parts on dealership management report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584,621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Dollar value of packing lists for parts received, but not invoiced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    339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Dollar Value of bulk oil, gear lube, trans fluid in stock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6,658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Plus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CA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Credits due for parts returned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5,856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Inventory Core Value - clean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15,031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Cores to be returned for credit - dirty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7,550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Work in Process - Repair Orders &amp; Invoices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33,610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Dollar Value of NPN parts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4,766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Dollar value of parts with no cost record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29,265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Plus / 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Other Adjustments (shortage claims, damage, etc.)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  5,076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CA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CA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 Inventory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678,778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Inventory Per Financial Statement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627,903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CA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Difference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$     50,875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60">
                <a:tc>
                  <a:txBody>
                    <a:bodyPr/>
                    <a:lstStyle/>
                    <a:p>
                      <a:pPr algn="l" fontAlgn="b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Memo</a:t>
                      </a:r>
                      <a:r>
                        <a:rPr lang="en-C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: </a:t>
                      </a:r>
                      <a:endParaRPr lang="en-C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Negative</a:t>
                      </a:r>
                      <a:r>
                        <a:rPr lang="en-CA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on hand $17,488</a:t>
                      </a:r>
                      <a:endParaRPr lang="en-C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80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83568" y="1124744"/>
            <a:ext cx="6764196" cy="2376264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683568" y="3764562"/>
            <a:ext cx="3144287" cy="16806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3928" y="3717032"/>
            <a:ext cx="5095947" cy="2325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u="sng" dirty="0">
                <a:ea typeface="Calibri"/>
                <a:cs typeface="Times New Roman"/>
              </a:rPr>
              <a:t>How did we get there?</a:t>
            </a:r>
            <a:endParaRPr lang="en-CA" dirty="0">
              <a:ea typeface="Calibri"/>
              <a:cs typeface="Times New Roman"/>
            </a:endParaRPr>
          </a:p>
          <a:p>
            <a:r>
              <a:rPr lang="en-US" dirty="0">
                <a:ea typeface="Calibri"/>
                <a:cs typeface="Times New Roman"/>
              </a:rPr>
              <a:t>The main causes for obsolescence in the </a:t>
            </a:r>
            <a:endParaRPr lang="en-US" dirty="0" smtClean="0">
              <a:ea typeface="Calibri"/>
              <a:cs typeface="Times New Roman"/>
            </a:endParaRPr>
          </a:p>
          <a:p>
            <a:r>
              <a:rPr lang="en-US" dirty="0" smtClean="0">
                <a:ea typeface="Calibri"/>
                <a:cs typeface="Times New Roman"/>
              </a:rPr>
              <a:t>parts </a:t>
            </a:r>
            <a:r>
              <a:rPr lang="en-US" dirty="0">
                <a:ea typeface="Calibri"/>
                <a:cs typeface="Times New Roman"/>
              </a:rPr>
              <a:t>department are primarily due to the following</a:t>
            </a:r>
            <a:r>
              <a:rPr lang="en-US" dirty="0" smtClean="0">
                <a:ea typeface="Calibri"/>
                <a:cs typeface="Times New Roman"/>
              </a:rPr>
              <a:t>:</a:t>
            </a:r>
          </a:p>
          <a:p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Non Installed Special Order Parts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Wholesale and body shop returns 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Incorrect mix of parts ordered</a:t>
            </a:r>
            <a:endParaRPr lang="en-CA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365891"/>
            <a:ext cx="2867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 smtClean="0"/>
              <a:t>Obsolescence 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18351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101561" y="1615538"/>
            <a:ext cx="6350759" cy="28123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746" y="353840"/>
            <a:ext cx="5823454" cy="1179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u="sng" dirty="0">
                <a:ea typeface="Calibri"/>
                <a:cs typeface="Times New Roman"/>
              </a:rPr>
              <a:t>Incorrect Mix of Parts Ordered</a:t>
            </a:r>
            <a:r>
              <a:rPr lang="en-US" dirty="0">
                <a:ea typeface="Calibri"/>
                <a:cs typeface="Times New Roman"/>
              </a:rPr>
              <a:t>:  The True Turn for the parts </a:t>
            </a:r>
            <a:endParaRPr lang="en-US" dirty="0" smtClean="0"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en-US" dirty="0" smtClean="0">
                <a:ea typeface="Calibri"/>
                <a:cs typeface="Times New Roman"/>
              </a:rPr>
              <a:t>department </a:t>
            </a:r>
            <a:r>
              <a:rPr lang="en-US" dirty="0">
                <a:ea typeface="Calibri"/>
                <a:cs typeface="Times New Roman"/>
              </a:rPr>
              <a:t>is currently at 1.1 Turns per Year where the </a:t>
            </a:r>
            <a:endParaRPr lang="en-US" dirty="0" smtClean="0"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en-US" dirty="0" smtClean="0">
                <a:ea typeface="Calibri"/>
                <a:cs typeface="Times New Roman"/>
              </a:rPr>
              <a:t>Guide </a:t>
            </a:r>
            <a:r>
              <a:rPr lang="en-US" dirty="0">
                <a:ea typeface="Calibri"/>
                <a:cs typeface="Times New Roman"/>
              </a:rPr>
              <a:t>is 4-6 Turns per Year.  </a:t>
            </a:r>
            <a:endParaRPr lang="en-US" dirty="0" smtClean="0"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494" y="4468855"/>
            <a:ext cx="7246343" cy="2113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u="sng" dirty="0">
                <a:ea typeface="Calibri"/>
                <a:cs typeface="Times New Roman"/>
              </a:rPr>
              <a:t>How are we going to Get Rid of It?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Utilize the $21,551 Obsolete credit earned and not used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Contact part zone rep and request a one-time special return 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Contact Used parts distributor and to sell excess and obsolete inventory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Donate parts to our local tech schools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Set up an </a:t>
            </a:r>
            <a:r>
              <a:rPr lang="en-US" dirty="0" err="1">
                <a:ea typeface="Calibri"/>
                <a:cs typeface="Times New Roman"/>
              </a:rPr>
              <a:t>eCommerce</a:t>
            </a:r>
            <a:r>
              <a:rPr lang="en-US" dirty="0">
                <a:ea typeface="Calibri"/>
                <a:cs typeface="Times New Roman"/>
              </a:rPr>
              <a:t> site to sell aged parts</a:t>
            </a:r>
            <a:endParaRPr lang="en-CA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056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1966657" y="2725594"/>
            <a:ext cx="5485663" cy="3079670"/>
            <a:chOff x="1829168" y="1889164"/>
            <a:chExt cx="5485663" cy="3079670"/>
          </a:xfrm>
        </p:grpSpPr>
        <p:sp>
          <p:nvSpPr>
            <p:cNvPr id="5" name="Freeform 4"/>
            <p:cNvSpPr/>
            <p:nvPr/>
          </p:nvSpPr>
          <p:spPr>
            <a:xfrm>
              <a:off x="4403580" y="2691162"/>
              <a:ext cx="168419" cy="73783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68419" y="0"/>
                  </a:moveTo>
                  <a:lnTo>
                    <a:pt x="168419" y="737837"/>
                  </a:lnTo>
                  <a:lnTo>
                    <a:pt x="0" y="737837"/>
                  </a:lnTo>
                </a:path>
              </a:pathLst>
            </a:custGeom>
            <a:noFill/>
            <a:ln w="12700" cap="flat" cmpd="sng" algn="ctr">
              <a:solidFill>
                <a:srgbClr val="4472C4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4572000" y="2691162"/>
              <a:ext cx="1940834" cy="147567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07256"/>
                  </a:lnTo>
                  <a:lnTo>
                    <a:pt x="1940834" y="1307256"/>
                  </a:lnTo>
                  <a:lnTo>
                    <a:pt x="1940834" y="1475675"/>
                  </a:lnTo>
                </a:path>
              </a:pathLst>
            </a:custGeom>
            <a:noFill/>
            <a:ln w="12700" cap="flat" cmpd="sng" algn="ctr">
              <a:solidFill>
                <a:srgbClr val="4472C4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/>
            <p:nvPr/>
          </p:nvSpPr>
          <p:spPr>
            <a:xfrm>
              <a:off x="4526279" y="2691162"/>
              <a:ext cx="91440" cy="147567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1475675"/>
                  </a:lnTo>
                </a:path>
              </a:pathLst>
            </a:custGeom>
            <a:noFill/>
            <a:ln w="12700" cap="flat" cmpd="sng" algn="ctr">
              <a:solidFill>
                <a:srgbClr val="4472C4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reeform 7"/>
            <p:cNvSpPr/>
            <p:nvPr/>
          </p:nvSpPr>
          <p:spPr>
            <a:xfrm>
              <a:off x="2631165" y="2691162"/>
              <a:ext cx="1940834" cy="147567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40834" y="0"/>
                  </a:moveTo>
                  <a:lnTo>
                    <a:pt x="1940834" y="1307256"/>
                  </a:lnTo>
                  <a:lnTo>
                    <a:pt x="0" y="1307256"/>
                  </a:lnTo>
                  <a:lnTo>
                    <a:pt x="0" y="1475675"/>
                  </a:lnTo>
                </a:path>
              </a:pathLst>
            </a:custGeom>
            <a:noFill/>
            <a:ln w="12700" cap="flat" cmpd="sng" algn="ctr">
              <a:solidFill>
                <a:srgbClr val="4472C4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3770002" y="1889164"/>
              <a:ext cx="1603995" cy="801997"/>
            </a:xfrm>
            <a:custGeom>
              <a:avLst/>
              <a:gdLst>
                <a:gd name="connsiteX0" fmla="*/ 0 w 1603995"/>
                <a:gd name="connsiteY0" fmla="*/ 0 h 801997"/>
                <a:gd name="connsiteX1" fmla="*/ 1603995 w 1603995"/>
                <a:gd name="connsiteY1" fmla="*/ 0 h 801997"/>
                <a:gd name="connsiteX2" fmla="*/ 1603995 w 1603995"/>
                <a:gd name="connsiteY2" fmla="*/ 801997 h 801997"/>
                <a:gd name="connsiteX3" fmla="*/ 0 w 1603995"/>
                <a:gd name="connsiteY3" fmla="*/ 801997 h 801997"/>
                <a:gd name="connsiteX4" fmla="*/ 0 w 1603995"/>
                <a:gd name="connsiteY4" fmla="*/ 0 h 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95" h="801997">
                  <a:moveTo>
                    <a:pt x="0" y="0"/>
                  </a:moveTo>
                  <a:lnTo>
                    <a:pt x="1603995" y="0"/>
                  </a:lnTo>
                  <a:lnTo>
                    <a:pt x="1603995" y="801997"/>
                  </a:lnTo>
                  <a:lnTo>
                    <a:pt x="0" y="801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PARTS MANAGER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9168" y="4166837"/>
              <a:ext cx="1603995" cy="801997"/>
            </a:xfrm>
            <a:custGeom>
              <a:avLst/>
              <a:gdLst>
                <a:gd name="connsiteX0" fmla="*/ 0 w 1603995"/>
                <a:gd name="connsiteY0" fmla="*/ 0 h 801997"/>
                <a:gd name="connsiteX1" fmla="*/ 1603995 w 1603995"/>
                <a:gd name="connsiteY1" fmla="*/ 0 h 801997"/>
                <a:gd name="connsiteX2" fmla="*/ 1603995 w 1603995"/>
                <a:gd name="connsiteY2" fmla="*/ 801997 h 801997"/>
                <a:gd name="connsiteX3" fmla="*/ 0 w 1603995"/>
                <a:gd name="connsiteY3" fmla="*/ 801997 h 801997"/>
                <a:gd name="connsiteX4" fmla="*/ 0 w 1603995"/>
                <a:gd name="connsiteY4" fmla="*/ 0 h 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95" h="801997">
                  <a:moveTo>
                    <a:pt x="0" y="0"/>
                  </a:moveTo>
                  <a:lnTo>
                    <a:pt x="1603995" y="0"/>
                  </a:lnTo>
                  <a:lnTo>
                    <a:pt x="1603995" y="801997"/>
                  </a:lnTo>
                  <a:lnTo>
                    <a:pt x="0" y="801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PARTS GUY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70002" y="4166837"/>
              <a:ext cx="1603995" cy="801997"/>
            </a:xfrm>
            <a:custGeom>
              <a:avLst/>
              <a:gdLst>
                <a:gd name="connsiteX0" fmla="*/ 0 w 1603995"/>
                <a:gd name="connsiteY0" fmla="*/ 0 h 801997"/>
                <a:gd name="connsiteX1" fmla="*/ 1603995 w 1603995"/>
                <a:gd name="connsiteY1" fmla="*/ 0 h 801997"/>
                <a:gd name="connsiteX2" fmla="*/ 1603995 w 1603995"/>
                <a:gd name="connsiteY2" fmla="*/ 801997 h 801997"/>
                <a:gd name="connsiteX3" fmla="*/ 0 w 1603995"/>
                <a:gd name="connsiteY3" fmla="*/ 801997 h 801997"/>
                <a:gd name="connsiteX4" fmla="*/ 0 w 1603995"/>
                <a:gd name="connsiteY4" fmla="*/ 0 h 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95" h="801997">
                  <a:moveTo>
                    <a:pt x="0" y="0"/>
                  </a:moveTo>
                  <a:lnTo>
                    <a:pt x="1603995" y="0"/>
                  </a:lnTo>
                  <a:lnTo>
                    <a:pt x="1603995" y="801997"/>
                  </a:lnTo>
                  <a:lnTo>
                    <a:pt x="0" y="801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PARTS GUY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10836" y="4166837"/>
              <a:ext cx="1603995" cy="801997"/>
            </a:xfrm>
            <a:custGeom>
              <a:avLst/>
              <a:gdLst>
                <a:gd name="connsiteX0" fmla="*/ 0 w 1603995"/>
                <a:gd name="connsiteY0" fmla="*/ 0 h 801997"/>
                <a:gd name="connsiteX1" fmla="*/ 1603995 w 1603995"/>
                <a:gd name="connsiteY1" fmla="*/ 0 h 801997"/>
                <a:gd name="connsiteX2" fmla="*/ 1603995 w 1603995"/>
                <a:gd name="connsiteY2" fmla="*/ 801997 h 801997"/>
                <a:gd name="connsiteX3" fmla="*/ 0 w 1603995"/>
                <a:gd name="connsiteY3" fmla="*/ 801997 h 801997"/>
                <a:gd name="connsiteX4" fmla="*/ 0 w 1603995"/>
                <a:gd name="connsiteY4" fmla="*/ 0 h 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95" h="801997">
                  <a:moveTo>
                    <a:pt x="0" y="0"/>
                  </a:moveTo>
                  <a:lnTo>
                    <a:pt x="1603995" y="0"/>
                  </a:lnTo>
                  <a:lnTo>
                    <a:pt x="1603995" y="801997"/>
                  </a:lnTo>
                  <a:lnTo>
                    <a:pt x="0" y="801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PARTS GUY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9585" y="3028001"/>
              <a:ext cx="1603995" cy="801997"/>
            </a:xfrm>
            <a:custGeom>
              <a:avLst/>
              <a:gdLst>
                <a:gd name="connsiteX0" fmla="*/ 0 w 1603995"/>
                <a:gd name="connsiteY0" fmla="*/ 0 h 801997"/>
                <a:gd name="connsiteX1" fmla="*/ 1603995 w 1603995"/>
                <a:gd name="connsiteY1" fmla="*/ 0 h 801997"/>
                <a:gd name="connsiteX2" fmla="*/ 1603995 w 1603995"/>
                <a:gd name="connsiteY2" fmla="*/ 801997 h 801997"/>
                <a:gd name="connsiteX3" fmla="*/ 0 w 1603995"/>
                <a:gd name="connsiteY3" fmla="*/ 801997 h 801997"/>
                <a:gd name="connsiteX4" fmla="*/ 0 w 1603995"/>
                <a:gd name="connsiteY4" fmla="*/ 0 h 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995" h="801997">
                  <a:moveTo>
                    <a:pt x="0" y="0"/>
                  </a:moveTo>
                  <a:lnTo>
                    <a:pt x="1603995" y="0"/>
                  </a:lnTo>
                  <a:lnTo>
                    <a:pt x="1603995" y="801997"/>
                  </a:lnTo>
                  <a:lnTo>
                    <a:pt x="0" y="801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rPr>
                <a:t>PARTS GUY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23728" y="1220559"/>
            <a:ext cx="49398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3600" dirty="0" smtClean="0"/>
              <a:t>PARTS DEPARTMENT </a:t>
            </a:r>
          </a:p>
          <a:p>
            <a:pPr algn="ctr"/>
            <a:r>
              <a:rPr lang="en-CA" sz="3600" dirty="0" smtClean="0"/>
              <a:t>ORGANIZATIONAL CHART</a:t>
            </a:r>
            <a:endParaRPr lang="en-CA" sz="3600" dirty="0"/>
          </a:p>
        </p:txBody>
      </p:sp>
      <p:sp>
        <p:nvSpPr>
          <p:cNvPr id="16" name="Oval Callout 15"/>
          <p:cNvSpPr/>
          <p:nvPr/>
        </p:nvSpPr>
        <p:spPr>
          <a:xfrm>
            <a:off x="6650323" y="260648"/>
            <a:ext cx="1356357" cy="61264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You are fired!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5401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692696"/>
            <a:ext cx="8293104" cy="5990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Room for better profitability 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Ratio of parts advisors vs number of technicians 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Enough SA based on hours of operation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Based on gross profit of $1,666,114  five SA is enough 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Lower personnel expense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Easier training structure (phone and counter) and policy enforcement 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Better and easier accountability with assigned tasks </a:t>
            </a:r>
          </a:p>
          <a:p>
            <a:pPr marL="285750" lvl="0" indent="-285750">
              <a:lnSpc>
                <a:spcPct val="2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smtClean="0">
                <a:ea typeface="Calibri"/>
                <a:cs typeface="Times New Roman"/>
              </a:rPr>
              <a:t>With less staff our expenses will go down and total absorption will go up  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b="1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endParaRPr lang="en-CA" sz="2000" dirty="0" smtClean="0"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CA" sz="2000" dirty="0" smtClean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44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476672"/>
            <a:ext cx="7992124" cy="5383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ea typeface="Calibri"/>
                <a:cs typeface="Times New Roman"/>
              </a:rPr>
              <a:t>The </a:t>
            </a:r>
            <a:r>
              <a:rPr lang="en-US" dirty="0">
                <a:ea typeface="Calibri"/>
                <a:cs typeface="Times New Roman"/>
              </a:rPr>
              <a:t>reasons behind selling $61,000 of parts inventory sold at cost:</a:t>
            </a:r>
            <a:endParaRPr lang="en-CA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b="1" i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ea typeface="Calibri"/>
                <a:cs typeface="Times New Roman"/>
              </a:rPr>
              <a:t>*** </a:t>
            </a:r>
            <a:r>
              <a:rPr lang="en-US" b="1" i="1" dirty="0">
                <a:ea typeface="Calibri"/>
                <a:cs typeface="Times New Roman"/>
              </a:rPr>
              <a:t>A Con for all points is not generating any gross profit*** </a:t>
            </a:r>
            <a:endParaRPr lang="en-CA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>
                <a:ea typeface="Calibri"/>
                <a:cs typeface="Times New Roman"/>
              </a:rPr>
              <a:t>Selling shop supplies to the Service Department at cost</a:t>
            </a:r>
            <a:endParaRPr lang="en-CA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Courier New"/>
              <a:buChar char="o"/>
            </a:pPr>
            <a:r>
              <a:rPr lang="en-US" dirty="0">
                <a:ea typeface="Calibri"/>
                <a:cs typeface="Times New Roman"/>
              </a:rPr>
              <a:t>Pros:</a:t>
            </a:r>
            <a:endParaRPr lang="en-CA" dirty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>
                <a:ea typeface="Calibri"/>
                <a:cs typeface="Times New Roman"/>
              </a:rPr>
              <a:t> At an organization level, you are not taking gross from within</a:t>
            </a:r>
            <a:endParaRPr lang="en-CA" dirty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>
                <a:ea typeface="Calibri"/>
                <a:cs typeface="Times New Roman"/>
              </a:rPr>
              <a:t>They are your number 1 customer and good to help</a:t>
            </a:r>
            <a:endParaRPr lang="en-CA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Courier New"/>
              <a:buChar char="o"/>
            </a:pPr>
            <a:r>
              <a:rPr lang="en-US" dirty="0">
                <a:ea typeface="Calibri"/>
                <a:cs typeface="Times New Roman"/>
              </a:rPr>
              <a:t>Cons:</a:t>
            </a:r>
            <a:endParaRPr lang="en-CA" dirty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>
                <a:ea typeface="Calibri"/>
                <a:cs typeface="Times New Roman"/>
              </a:rPr>
              <a:t>You are actually losing money doing this if you calculate the amount </a:t>
            </a:r>
            <a:endParaRPr lang="en-US" dirty="0" smtClean="0">
              <a:ea typeface="Calibri"/>
              <a:cs typeface="Times New Roman"/>
            </a:endParaRP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ea typeface="Calibri"/>
                <a:cs typeface="Times New Roman"/>
              </a:rPr>
              <a:t> </a:t>
            </a:r>
            <a:r>
              <a:rPr lang="en-US" dirty="0" smtClean="0">
                <a:ea typeface="Calibri"/>
                <a:cs typeface="Times New Roman"/>
              </a:rPr>
              <a:t>    of </a:t>
            </a:r>
            <a:r>
              <a:rPr lang="en-US" dirty="0">
                <a:ea typeface="Calibri"/>
                <a:cs typeface="Times New Roman"/>
              </a:rPr>
              <a:t>time it takes to order the supplies, receive orders in, stock the parts </a:t>
            </a:r>
            <a:endParaRPr lang="en-US" dirty="0" smtClean="0">
              <a:ea typeface="Calibri"/>
              <a:cs typeface="Times New Roman"/>
            </a:endParaRP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ea typeface="Calibri"/>
                <a:cs typeface="Times New Roman"/>
              </a:rPr>
              <a:t> </a:t>
            </a:r>
            <a:r>
              <a:rPr lang="en-US" dirty="0" smtClean="0">
                <a:ea typeface="Calibri"/>
                <a:cs typeface="Times New Roman"/>
              </a:rPr>
              <a:t>     on </a:t>
            </a:r>
            <a:r>
              <a:rPr lang="en-US" dirty="0">
                <a:ea typeface="Calibri"/>
                <a:cs typeface="Times New Roman"/>
              </a:rPr>
              <a:t>the shelf, and keep track of inventory</a:t>
            </a:r>
            <a:endParaRPr lang="en-CA" dirty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>
                <a:ea typeface="Calibri"/>
                <a:cs typeface="Times New Roman"/>
              </a:rPr>
              <a:t>You are giving up gross from a lower gross profit department (</a:t>
            </a:r>
            <a:r>
              <a:rPr lang="en-US" dirty="0" smtClean="0">
                <a:ea typeface="Calibri"/>
                <a:cs typeface="Times New Roman"/>
              </a:rPr>
              <a:t>PARTS) </a:t>
            </a: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ea typeface="Calibri"/>
                <a:cs typeface="Times New Roman"/>
              </a:rPr>
              <a:t>     to </a:t>
            </a:r>
            <a:r>
              <a:rPr lang="en-US" dirty="0">
                <a:ea typeface="Calibri"/>
                <a:cs typeface="Times New Roman"/>
              </a:rPr>
              <a:t>help a higher grossing department (SERVICE</a:t>
            </a:r>
            <a:r>
              <a:rPr lang="en-US" dirty="0" smtClean="0">
                <a:ea typeface="Calibri"/>
                <a:cs typeface="Times New Roman"/>
              </a:rPr>
              <a:t>)  </a:t>
            </a:r>
            <a:endParaRPr lang="en-CA" dirty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>
                <a:ea typeface="Calibri"/>
                <a:cs typeface="Times New Roman"/>
              </a:rPr>
              <a:t>If the shop supplies run out who will be blamed? </a:t>
            </a:r>
            <a:r>
              <a:rPr lang="en-US" dirty="0" smtClean="0">
                <a:ea typeface="Calibri"/>
                <a:cs typeface="Times New Roman"/>
              </a:rPr>
              <a:t>PARTS</a:t>
            </a:r>
            <a:endParaRPr lang="en-CA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05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6928" y="284176"/>
            <a:ext cx="8482643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ea typeface="Calibri"/>
                <a:cs typeface="Times New Roman"/>
              </a:rPr>
              <a:t>Selling accessories to the Sales Department at cost</a:t>
            </a:r>
            <a:endParaRPr lang="en-CA" dirty="0" smtClean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Courier New"/>
              <a:buChar char="o"/>
            </a:pPr>
            <a:r>
              <a:rPr lang="en-US" dirty="0" smtClean="0">
                <a:ea typeface="Calibri"/>
                <a:cs typeface="Times New Roman"/>
              </a:rPr>
              <a:t>Pros: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Increasing gross profit in the sales department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More incentive for Sales/Financial Department to sell the parts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Selling a lot of accessories gives you incentives in the Parts Department</a:t>
            </a:r>
            <a:endParaRPr lang="en-CA" dirty="0" smtClean="0">
              <a:ea typeface="Calibri"/>
              <a:cs typeface="Times New Roman"/>
            </a:endParaRPr>
          </a:p>
          <a:p>
            <a:pPr marL="1600200" lvl="3" indent="-2286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ea typeface="Calibri"/>
                <a:cs typeface="Times New Roman"/>
              </a:rPr>
              <a:t>Contributes toward CO-OP Advertising reimbursement</a:t>
            </a:r>
            <a:endParaRPr lang="en-CA" dirty="0" smtClean="0">
              <a:ea typeface="Calibri"/>
              <a:cs typeface="Times New Roman"/>
            </a:endParaRPr>
          </a:p>
          <a:p>
            <a:pPr marL="1600200" lvl="3" indent="-2286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ea typeface="Calibri"/>
                <a:cs typeface="Times New Roman"/>
              </a:rPr>
              <a:t>Contributes to President’s Program (Award from head office)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Purchasing accessory parts from factory adds to your available OBSO fund,</a:t>
            </a: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ea typeface="Calibri"/>
                <a:cs typeface="Times New Roman"/>
              </a:rPr>
              <a:t> </a:t>
            </a:r>
            <a:r>
              <a:rPr lang="en-US" dirty="0" smtClean="0">
                <a:ea typeface="Calibri"/>
                <a:cs typeface="Times New Roman"/>
              </a:rPr>
              <a:t>    so that you can send back “Junk”</a:t>
            </a:r>
            <a:endParaRPr lang="en-CA" dirty="0" smtClean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Courier New"/>
              <a:buChar char="o"/>
            </a:pPr>
            <a:r>
              <a:rPr lang="en-US" dirty="0" smtClean="0">
                <a:ea typeface="Calibri"/>
                <a:cs typeface="Times New Roman"/>
              </a:rPr>
              <a:t>Cons: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You are giving up gross profit to another department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The worst part is that if the customer changes their mind and cancels </a:t>
            </a: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ea typeface="Calibri"/>
                <a:cs typeface="Times New Roman"/>
              </a:rPr>
              <a:t> </a:t>
            </a:r>
            <a:r>
              <a:rPr lang="en-US" dirty="0" smtClean="0">
                <a:ea typeface="Calibri"/>
                <a:cs typeface="Times New Roman"/>
              </a:rPr>
              <a:t>    the accessory off the deal the Parts Department is stuck with it in inventory </a:t>
            </a:r>
          </a:p>
          <a:p>
            <a:pPr lvl="2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ea typeface="Calibri"/>
                <a:cs typeface="Times New Roman"/>
              </a:rPr>
              <a:t> </a:t>
            </a:r>
            <a:r>
              <a:rPr lang="en-US" dirty="0" smtClean="0">
                <a:ea typeface="Calibri"/>
                <a:cs typeface="Times New Roman"/>
              </a:rPr>
              <a:t>    or stuck paying a penalty to return the part. </a:t>
            </a:r>
            <a:endParaRPr lang="en-CA" dirty="0" smtClean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US" dirty="0" smtClean="0">
                <a:ea typeface="Calibri"/>
                <a:cs typeface="Times New Roman"/>
              </a:rPr>
              <a:t>Donating Obsolescence parts to local Automotive Schools</a:t>
            </a:r>
            <a:endParaRPr lang="en-CA" dirty="0" smtClean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Courier New"/>
              <a:buChar char="o"/>
            </a:pPr>
            <a:r>
              <a:rPr lang="en-US" dirty="0" smtClean="0">
                <a:ea typeface="Calibri"/>
                <a:cs typeface="Times New Roman"/>
              </a:rPr>
              <a:t>Pros: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Getting rid of your OBSO parts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Helping the community and getting free advertisement </a:t>
            </a:r>
            <a:endParaRPr lang="en-CA" dirty="0" smtClean="0"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If you had to write them off either way you can charge it to an Advertising </a:t>
            </a: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en-US" dirty="0" smtClean="0">
                <a:ea typeface="Calibri"/>
                <a:cs typeface="Times New Roman"/>
              </a:rPr>
              <a:t>account and use some CO-OP dollars towards it</a:t>
            </a:r>
            <a:endParaRPr lang="en-CA" dirty="0" smtClean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3324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5297" y="260648"/>
            <a:ext cx="8405443" cy="638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Selling part at cost through retail/repair order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Courier New"/>
              <a:buChar char="o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Pros: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Getting rid of OBSO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Keeping a customer in your dealership and not going to a </a:t>
            </a:r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competitor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Courier New"/>
              <a:buChar char="o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Cons: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Will bring down the total profit percentage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Letting someone else make gross as oppose to your own department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Selling part at cost to retain a sale on a big order </a:t>
            </a:r>
            <a:endParaRPr lang="en-US" dirty="0" smtClean="0">
              <a:solidFill>
                <a:srgbClr val="4D5B6B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 </a:t>
            </a:r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      (</a:t>
            </a: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Ex. Wholesale/reconditioning used car)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Courier New"/>
              <a:buChar char="o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Pros: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Generating gross profit on the whole order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Better to have some gross profit as oppose to 0 on the whole job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Showing good faith to a wholesale account/used car department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Keeps the wholesale client from going to another dealership or </a:t>
            </a:r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aftermarket</a:t>
            </a:r>
          </a:p>
          <a:p>
            <a:pPr lvl="2">
              <a:lnSpc>
                <a:spcPct val="115000"/>
              </a:lnSpc>
            </a:pPr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     and </a:t>
            </a: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able to build value in their repair with insurance company or customer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lnSpc>
                <a:spcPct val="115000"/>
              </a:lnSpc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Able to recondition a car, sell it, and potentially have another parts and </a:t>
            </a:r>
            <a:endParaRPr lang="en-US" dirty="0" smtClean="0">
              <a:solidFill>
                <a:srgbClr val="4D5B6B"/>
              </a:solidFill>
              <a:ea typeface="Calibri"/>
              <a:cs typeface="Times New Roman"/>
            </a:endParaRPr>
          </a:p>
          <a:p>
            <a:pPr lvl="2">
              <a:lnSpc>
                <a:spcPct val="115000"/>
              </a:lnSpc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 </a:t>
            </a:r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    service </a:t>
            </a: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customer when they come back for service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Courier New"/>
              <a:buChar char="o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Cons: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  <a:p>
            <a:pPr marL="1143000" lvl="2" indent="-228600">
              <a:buFont typeface="Wingdings"/>
              <a:buChar char=""/>
            </a:pP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Might lead to the wholesalers/Used Car Department taking advantage </a:t>
            </a:r>
          </a:p>
          <a:p>
            <a:pPr lvl="2"/>
            <a:r>
              <a:rPr lang="en-US" dirty="0" smtClean="0">
                <a:solidFill>
                  <a:srgbClr val="4D5B6B"/>
                </a:solidFill>
                <a:ea typeface="Calibri"/>
                <a:cs typeface="Times New Roman"/>
              </a:rPr>
              <a:t>     of </a:t>
            </a:r>
            <a:r>
              <a:rPr lang="en-US" dirty="0">
                <a:solidFill>
                  <a:srgbClr val="4D5B6B"/>
                </a:solidFill>
                <a:ea typeface="Calibri"/>
                <a:cs typeface="Times New Roman"/>
              </a:rPr>
              <a:t>you in the future</a:t>
            </a:r>
            <a:endParaRPr lang="en-CA" dirty="0">
              <a:solidFill>
                <a:srgbClr val="4D5B6B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341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8" t="33090" r="44086" b="24987"/>
          <a:stretch/>
        </p:blipFill>
        <p:spPr bwMode="auto">
          <a:xfrm>
            <a:off x="8046837" y="260648"/>
            <a:ext cx="68044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840166"/>
              </p:ext>
            </p:extLst>
          </p:nvPr>
        </p:nvGraphicFramePr>
        <p:xfrm>
          <a:off x="452439" y="1916832"/>
          <a:ext cx="7934620" cy="3614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Worksheet" r:id="rId5" imgW="8239135" imgH="3752887" progId="Excel.Sheet.8">
                  <p:embed/>
                </p:oleObj>
              </mc:Choice>
              <mc:Fallback>
                <p:oleObj name="Worksheet" r:id="rId5" imgW="8239135" imgH="3752887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439" y="1916832"/>
                        <a:ext cx="7934620" cy="36141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35759" y="889556"/>
            <a:ext cx="6632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 smtClean="0"/>
              <a:t>Enough is enough! It is time to start making money!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0388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TM01859868[[fn=Thermal]]</Template>
  <TotalTime>156</TotalTime>
  <Words>858</Words>
  <Application>Microsoft Office PowerPoint</Application>
  <PresentationFormat>On-screen Show (4:3)</PresentationFormat>
  <Paragraphs>183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Courier New</vt:lpstr>
      <vt:lpstr>Symbol</vt:lpstr>
      <vt:lpstr>Times New Roman</vt:lpstr>
      <vt:lpstr>Wingdings</vt:lpstr>
      <vt:lpstr>Thermal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Pesic</dc:creator>
  <cp:lastModifiedBy>Bavis, Christopher</cp:lastModifiedBy>
  <cp:revision>36</cp:revision>
  <dcterms:created xsi:type="dcterms:W3CDTF">2017-07-27T16:50:43Z</dcterms:created>
  <dcterms:modified xsi:type="dcterms:W3CDTF">2017-07-27T20:10:10Z</dcterms:modified>
</cp:coreProperties>
</file>