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9"/>
  </p:notesMasterIdLst>
  <p:sldIdLst>
    <p:sldId id="256" r:id="rId2"/>
    <p:sldId id="263" r:id="rId3"/>
    <p:sldId id="262" r:id="rId4"/>
    <p:sldId id="257" r:id="rId5"/>
    <p:sldId id="258" r:id="rId6"/>
    <p:sldId id="265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7"/>
    <p:restoredTop sz="94643"/>
  </p:normalViewPr>
  <p:slideViewPr>
    <p:cSldViewPr snapToGrid="0" snapToObjects="1">
      <p:cViewPr varScale="1">
        <p:scale>
          <a:sx n="84" d="100"/>
          <a:sy n="84" d="100"/>
        </p:scale>
        <p:origin x="43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1E519-7EBF-AB47-ADD9-78EF4C6542A3}" type="datetimeFigureOut">
              <a:rPr lang="en-US" smtClean="0"/>
              <a:t>7/27/2017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A0499-6A77-E347-BD84-E07F5D89B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07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A0499-6A77-E347-BD84-E07F5D89B5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286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A0499-6A77-E347-BD84-E07F5D89B5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5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7/27/2017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7/27/2017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7/27/2017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09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0"/>
            <a:ext cx="8686800" cy="61353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                      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574" y="6135328"/>
            <a:ext cx="9447278" cy="7226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7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1327355"/>
            <a:ext cx="8825659" cy="5397910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r>
              <a:rPr lang="en-US" dirty="0"/>
              <a:t>1 Parts manager</a:t>
            </a:r>
          </a:p>
          <a:p>
            <a:r>
              <a:rPr lang="en-US" dirty="0"/>
              <a:t>1 retail counter </a:t>
            </a:r>
          </a:p>
          <a:p>
            <a:r>
              <a:rPr lang="en-US" dirty="0"/>
              <a:t>2  wholesale counter </a:t>
            </a:r>
          </a:p>
          <a:p>
            <a:r>
              <a:rPr lang="en-US" dirty="0"/>
              <a:t>3 back counter</a:t>
            </a:r>
          </a:p>
          <a:p>
            <a:r>
              <a:rPr lang="en-US" dirty="0"/>
              <a:t>1 stock person</a:t>
            </a:r>
          </a:p>
          <a:p>
            <a:r>
              <a:rPr lang="en-US" dirty="0"/>
              <a:t>1 driver</a:t>
            </a:r>
          </a:p>
          <a:p>
            <a:r>
              <a:rPr lang="en-US" dirty="0"/>
              <a:t>Currently each parts person parts sales are only averaging approx. $23140.00 each.</a:t>
            </a:r>
          </a:p>
          <a:p>
            <a:r>
              <a:rPr lang="en-US" dirty="0"/>
              <a:t> They are paid very poorly at an average of $1650.00 per month.</a:t>
            </a:r>
          </a:p>
          <a:p>
            <a:r>
              <a:rPr lang="en-US" dirty="0"/>
              <a:t> Problems are the inventory has improper stocking settings in the DMS resulting in a huge amount of outside/emergency purchases. </a:t>
            </a:r>
          </a:p>
          <a:p>
            <a:r>
              <a:rPr lang="en-US" dirty="0"/>
              <a:t> With the stocking criteria’s changed to 3/12, lower the high and low day supply to 45/30 and train the staff to log lost sales the proper mix should be obtainable. We must keep in mind that there are 27 tech‘s to keep busy and approx. 45% of the parts sales are </a:t>
            </a:r>
            <a:r>
              <a:rPr lang="en-US" dirty="0" smtClean="0"/>
              <a:t>wholesale that </a:t>
            </a:r>
            <a:r>
              <a:rPr lang="en-US" dirty="0"/>
              <a:t>currently hold a 28% gross. If they lower the gross to 25% they should gain more sales.</a:t>
            </a:r>
          </a:p>
          <a:p>
            <a:r>
              <a:rPr lang="en-US" dirty="0"/>
              <a:t>The hours of operation must increase to get proper  sales/employee balance.</a:t>
            </a:r>
          </a:p>
          <a:p>
            <a:r>
              <a:rPr lang="en-US" dirty="0"/>
              <a:t>All of these changes should create a higher level of morel resulting in higher productive employees.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97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OBSO POSITION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55699" y="3515527"/>
          <a:ext cx="8824916" cy="1592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695"/>
                <a:gridCol w="624695"/>
                <a:gridCol w="659889"/>
                <a:gridCol w="747874"/>
                <a:gridCol w="624695"/>
                <a:gridCol w="818262"/>
                <a:gridCol w="747874"/>
                <a:gridCol w="624695"/>
                <a:gridCol w="853457"/>
                <a:gridCol w="624695"/>
                <a:gridCol w="624695"/>
                <a:gridCol w="624695"/>
                <a:gridCol w="624695"/>
              </a:tblGrid>
              <a:tr h="164512"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Activity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Value $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900" u="none" strike="noStrike">
                          <a:effectLst/>
                        </a:rPr>
                        <a:t>%</a:t>
                      </a:r>
                      <a:endParaRPr lang="mr-IN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Notes &amp; Guides</a:t>
                      </a:r>
                      <a:endParaRPr lang="en-US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24676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0-3 Months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238,281</a:t>
                      </a:r>
                      <a:endParaRPr lang="is-I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39%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ACTIVE INVENTORY at 75%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24676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4-6 Months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71,863</a:t>
                      </a:r>
                      <a:endParaRPr lang="is-I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12%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ACTIVE INVENTORY at 23%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OBSO POSITION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02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7-12 Months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22,693</a:t>
                      </a:r>
                      <a:endParaRPr lang="is-I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4%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75% will likely become Obso 2% is guide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900" u="none" strike="noStrike">
                          <a:effectLst/>
                        </a:rPr>
                        <a:t>.75 TIMES $       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900" u="none" strike="noStrike">
                          <a:effectLst/>
                        </a:rPr>
                        <a:t>17019.75</a:t>
                      </a:r>
                      <a:endParaRPr lang="hr-HR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24676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Over 12 Months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204,644</a:t>
                      </a:r>
                      <a:endParaRPr lang="is-IS" sz="9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33%</a:t>
                      </a:r>
                      <a:endParaRPr lang="mr-IN" sz="900" b="1" i="0" u="none" strike="noStrike"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Technical Obsolescence 2% is guide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PLUS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204,644</a:t>
                      </a:r>
                      <a:endParaRPr lang="is-I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22032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New parts no sales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76,401</a:t>
                      </a:r>
                      <a:endParaRPr lang="it-IT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12%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Minimal Amount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PLUS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76,401</a:t>
                      </a:r>
                      <a:endParaRPr lang="it-IT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  <a:tr h="185076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Total Inventory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900" u="none" strike="noStrike">
                          <a:effectLst/>
                        </a:rPr>
                        <a:t>613,882</a:t>
                      </a:r>
                      <a:endParaRPr lang="is-I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100%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EQUALS</a:t>
                      </a:r>
                      <a:endParaRPr lang="en-US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k-SK" sz="900" u="none" strike="noStrike">
                          <a:effectLst/>
                        </a:rPr>
                        <a:t> </a:t>
                      </a:r>
                      <a:endParaRPr lang="sk-SK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mr-IN" sz="900" u="none" strike="noStrike">
                          <a:effectLst/>
                        </a:rPr>
                        <a:t>43%</a:t>
                      </a:r>
                      <a:endParaRPr lang="mr-IN" sz="900" b="1" i="0" u="none" strike="noStrike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900" u="none" strike="noStrike" dirty="0">
                          <a:effectLst/>
                        </a:rPr>
                        <a:t>298064.75</a:t>
                      </a:r>
                      <a:endParaRPr lang="nb-NO" sz="900" b="1" i="0" u="none" strike="noStrike" dirty="0">
                        <a:effectLst/>
                        <a:latin typeface="Arial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2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115" y="1154231"/>
            <a:ext cx="5148943" cy="6454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Pros of selling at cost </a:t>
            </a:r>
            <a:r>
              <a:rPr lang="en-US" dirty="0"/>
              <a:t>	                   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256" y="2315497"/>
            <a:ext cx="2449287" cy="3089180"/>
          </a:xfrm>
        </p:spPr>
        <p:txBody>
          <a:bodyPr/>
          <a:lstStyle/>
          <a:p>
            <a:r>
              <a:rPr lang="en-US" dirty="0" smtClean="0"/>
              <a:t>Quick cash</a:t>
            </a:r>
          </a:p>
          <a:p>
            <a:r>
              <a:rPr lang="en-US" dirty="0" smtClean="0"/>
              <a:t>OBSO	 reduction                                   </a:t>
            </a:r>
          </a:p>
          <a:p>
            <a:r>
              <a:rPr lang="en-US" dirty="0" smtClean="0"/>
              <a:t>Market share</a:t>
            </a:r>
          </a:p>
          <a:p>
            <a:r>
              <a:rPr lang="en-US" dirty="0" smtClean="0"/>
              <a:t>Wholesale increase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327058" y="1161702"/>
            <a:ext cx="485257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smtClean="0"/>
              <a:t>CONS OF SELLING AT COST</a:t>
            </a:r>
            <a:r>
              <a:rPr lang="en-US" smtClean="0">
                <a:solidFill>
                  <a:sysClr val="windowText" lastClr="000000"/>
                </a:solidFill>
              </a:rPr>
              <a:t> 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7058" y="3056609"/>
            <a:ext cx="4321278" cy="3170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smtClean="0"/>
              <a:t>Employee stealing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/>
              <a:t>No gross profit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000" dirty="0" smtClean="0"/>
              <a:t>Carrying charges 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 smtClean="0"/>
          </a:p>
          <a:p>
            <a:pPr marL="342900" indent="-342900">
              <a:buFont typeface="Wingdings" charset="2"/>
              <a:buChar char="Ø"/>
            </a:pPr>
            <a:endParaRPr lang="en-US" sz="2000" dirty="0" smtClean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  <a:p>
            <a:pPr marL="342900" indent="-342900">
              <a:buFont typeface="Wingdings" charset="2"/>
              <a:buChar char="Ø"/>
            </a:pPr>
            <a:endParaRPr lang="en-US" sz="2000" dirty="0" smtClean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  <a:p>
            <a:pPr marL="342900" indent="-342900">
              <a:buFont typeface="Wingdings" charset="2"/>
              <a:buChar char="Ø"/>
            </a:pPr>
            <a:endParaRPr lang="en-US" sz="2000" dirty="0" smtClean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372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669785"/>
              </p:ext>
            </p:extLst>
          </p:nvPr>
        </p:nvGraphicFramePr>
        <p:xfrm>
          <a:off x="2109555" y="485157"/>
          <a:ext cx="7989045" cy="6372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Worksheet" r:id="rId5" imgW="7937500" imgH="6083300" progId="Excel.Sheet.8">
                  <p:embed/>
                </p:oleObj>
              </mc:Choice>
              <mc:Fallback>
                <p:oleObj name="Worksheet" r:id="rId5" imgW="7937500" imgH="60833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9555" y="485157"/>
                        <a:ext cx="7989045" cy="6372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93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03200" y="2590800"/>
            <a:ext cx="11533239" cy="40513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h="0"/>
            <a:bevelB w="63500" h="0"/>
          </a:sp3d>
        </p:spPr>
      </p:pic>
    </p:spTree>
    <p:extLst>
      <p:ext uri="{BB962C8B-B14F-4D97-AF65-F5344CB8AC3E}">
        <p14:creationId xmlns:p14="http://schemas.microsoft.com/office/powerpoint/2010/main" val="20309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108194"/>
          </a:xfrm>
        </p:spPr>
        <p:txBody>
          <a:bodyPr/>
          <a:lstStyle/>
          <a:p>
            <a:r>
              <a:rPr lang="en-US" dirty="0" smtClean="0"/>
              <a:t>THE GOOD THE BAD AND THE BAV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8019" y="2120900"/>
            <a:ext cx="7202311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78</TotalTime>
  <Words>292</Words>
  <Application>Microsoft Office PowerPoint</Application>
  <PresentationFormat>Widescreen</PresentationFormat>
  <Paragraphs>99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Mangal</vt:lpstr>
      <vt:lpstr>Rockwell</vt:lpstr>
      <vt:lpstr>Rockwell Condensed</vt:lpstr>
      <vt:lpstr>Rockwell Extra Bold</vt:lpstr>
      <vt:lpstr>Wingdings</vt:lpstr>
      <vt:lpstr>Wood Type</vt:lpstr>
      <vt:lpstr>Worksheet</vt:lpstr>
      <vt:lpstr>                           </vt:lpstr>
      <vt:lpstr>EMPLOYEES</vt:lpstr>
      <vt:lpstr>OBSO POSITION</vt:lpstr>
      <vt:lpstr>Pros of selling at cost                                                 </vt:lpstr>
      <vt:lpstr>PowerPoint Presentation</vt:lpstr>
      <vt:lpstr>PowerPoint Presentation</vt:lpstr>
      <vt:lpstr>THE GOOD THE BAD AND THE BAV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</dc:title>
  <dc:creator>tyler kirk</dc:creator>
  <cp:lastModifiedBy>Bavis, Christopher</cp:lastModifiedBy>
  <cp:revision>9</cp:revision>
  <dcterms:created xsi:type="dcterms:W3CDTF">2017-07-27T17:42:40Z</dcterms:created>
  <dcterms:modified xsi:type="dcterms:W3CDTF">2017-07-27T20:13:01Z</dcterms:modified>
</cp:coreProperties>
</file>