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</p:sldMasterIdLst>
  <p:sldIdLst>
    <p:sldId id="256" r:id="rId2"/>
    <p:sldId id="262" r:id="rId3"/>
    <p:sldId id="261" r:id="rId4"/>
    <p:sldId id="257" r:id="rId5"/>
    <p:sldId id="260" r:id="rId6"/>
    <p:sldId id="263" r:id="rId7"/>
    <p:sldId id="258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333" autoAdjust="0"/>
    <p:restoredTop sz="94660"/>
  </p:normalViewPr>
  <p:slideViewPr>
    <p:cSldViewPr snapToGrid="0">
      <p:cViewPr varScale="1">
        <p:scale>
          <a:sx n="44" d="100"/>
          <a:sy n="44" d="100"/>
        </p:scale>
        <p:origin x="53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62A02-B380-47FF-9EFE-9643B0C8BD8E}" type="datetimeFigureOut">
              <a:rPr lang="en-US" smtClean="0"/>
              <a:t>3/24/2017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7655E-BF2E-444A-A183-ED7CFBCF17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86556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62A02-B380-47FF-9EFE-9643B0C8BD8E}" type="datetimeFigureOut">
              <a:rPr lang="en-US" smtClean="0"/>
              <a:t>3/24/2017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7655E-BF2E-444A-A183-ED7CFBCF17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97050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62A02-B380-47FF-9EFE-9643B0C8BD8E}" type="datetimeFigureOut">
              <a:rPr lang="en-US" smtClean="0"/>
              <a:t>3/24/2017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7655E-BF2E-444A-A183-ED7CFBCF17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00857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62A02-B380-47FF-9EFE-9643B0C8BD8E}" type="datetimeFigureOut">
              <a:rPr lang="en-US" smtClean="0"/>
              <a:t>3/24/2017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7655E-BF2E-444A-A183-ED7CFBCF17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76714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62A02-B380-47FF-9EFE-9643B0C8BD8E}" type="datetimeFigureOut">
              <a:rPr lang="en-US" smtClean="0"/>
              <a:t>3/24/2017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7655E-BF2E-444A-A183-ED7CFBCF17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61614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62A02-B380-47FF-9EFE-9643B0C8BD8E}" type="datetimeFigureOut">
              <a:rPr lang="en-US" smtClean="0"/>
              <a:t>3/24/2017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7655E-BF2E-444A-A183-ED7CFBCF17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26969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62A02-B380-47FF-9EFE-9643B0C8BD8E}" type="datetimeFigureOut">
              <a:rPr lang="en-US" smtClean="0"/>
              <a:t>3/24/2017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7655E-BF2E-444A-A183-ED7CFBCF17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32038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62A02-B380-47FF-9EFE-9643B0C8BD8E}" type="datetimeFigureOut">
              <a:rPr lang="en-US" smtClean="0"/>
              <a:t>3/24/2017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7655E-BF2E-444A-A183-ED7CFBCF17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9284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62A02-B380-47FF-9EFE-9643B0C8BD8E}" type="datetimeFigureOut">
              <a:rPr lang="en-US" smtClean="0"/>
              <a:t>3/24/2017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7655E-BF2E-444A-A183-ED7CFBCF17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56492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62A02-B380-47FF-9EFE-9643B0C8BD8E}" type="datetimeFigureOut">
              <a:rPr lang="en-US" smtClean="0"/>
              <a:t>3/24/2017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7E17655E-BF2E-444A-A183-ED7CFBCF17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31390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62A02-B380-47FF-9EFE-9643B0C8BD8E}" type="datetimeFigureOut">
              <a:rPr lang="en-US" smtClean="0"/>
              <a:t>3/24/2017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7655E-BF2E-444A-A183-ED7CFBCF17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93462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62A02-B380-47FF-9EFE-9643B0C8BD8E}" type="datetimeFigureOut">
              <a:rPr lang="en-US" smtClean="0"/>
              <a:t>3/24/2017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7655E-BF2E-444A-A183-ED7CFBCF17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6062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62A02-B380-47FF-9EFE-9643B0C8BD8E}" type="datetimeFigureOut">
              <a:rPr lang="en-US" smtClean="0"/>
              <a:t>3/24/2017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7655E-BF2E-444A-A183-ED7CFBCF17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65053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62A02-B380-47FF-9EFE-9643B0C8BD8E}" type="datetimeFigureOut">
              <a:rPr lang="en-US" smtClean="0"/>
              <a:t>3/24/2017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7655E-BF2E-444A-A183-ED7CFBCF17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19507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62A02-B380-47FF-9EFE-9643B0C8BD8E}" type="datetimeFigureOut">
              <a:rPr lang="en-US" smtClean="0"/>
              <a:t>3/24/2017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7655E-BF2E-444A-A183-ED7CFBCF17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27816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62A02-B380-47FF-9EFE-9643B0C8BD8E}" type="datetimeFigureOut">
              <a:rPr lang="en-US" smtClean="0"/>
              <a:t>3/24/2017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7655E-BF2E-444A-A183-ED7CFBCF17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41857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62A02-B380-47FF-9EFE-9643B0C8BD8E}" type="datetimeFigureOut">
              <a:rPr lang="en-US" smtClean="0"/>
              <a:t>3/24/2017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7655E-BF2E-444A-A183-ED7CFBCF17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58126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05362A02-B380-47FF-9EFE-9643B0C8BD8E}" type="datetimeFigureOut">
              <a:rPr lang="en-US" smtClean="0"/>
              <a:t>3/24/2017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7E17655E-BF2E-444A-A183-ED7CFBCF17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57147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  <p:sldLayoutId id="2147483716" r:id="rId14"/>
    <p:sldLayoutId id="2147483717" r:id="rId15"/>
    <p:sldLayoutId id="2147483718" r:id="rId16"/>
    <p:sldLayoutId id="214748371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PCS Motors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Brad W., Jason R., Kevin G., Lyndi S., Sean K.</a:t>
            </a:r>
          </a:p>
        </p:txBody>
      </p:sp>
    </p:spTree>
    <p:extLst>
      <p:ext uri="{BB962C8B-B14F-4D97-AF65-F5344CB8AC3E}">
        <p14:creationId xmlns:p14="http://schemas.microsoft.com/office/powerpoint/2010/main" val="40605726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9388" y="283464"/>
            <a:ext cx="10018713" cy="1752599"/>
          </a:xfrm>
        </p:spPr>
        <p:txBody>
          <a:bodyPr/>
          <a:lstStyle/>
          <a:p>
            <a:r>
              <a:rPr lang="en-US" dirty="0"/>
              <a:t>OBSO Profile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50492" y="4725154"/>
            <a:ext cx="11060736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Parts no cost recorded as $29,265 was added to the 12+ months inventory of $175,383 for a total of $204,648, thus contributing to the large OBSO of </a:t>
            </a:r>
            <a:r>
              <a:rPr lang="en-US" sz="2400" b="1" i="1" dirty="0"/>
              <a:t>49%</a:t>
            </a:r>
          </a:p>
          <a:p>
            <a:pPr algn="ctr"/>
            <a:endParaRPr lang="en-US" sz="2400" b="1" i="1" dirty="0"/>
          </a:p>
          <a:p>
            <a:pPr algn="ctr"/>
            <a:r>
              <a:rPr lang="en-US" sz="2400" b="1" i="1" dirty="0"/>
              <a:t>Guide is less than 5%</a:t>
            </a:r>
          </a:p>
          <a:p>
            <a:pPr algn="ctr"/>
            <a:endParaRPr lang="en-US" i="1" dirty="0"/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94"/>
          <a:stretch/>
        </p:blipFill>
        <p:spPr>
          <a:xfrm>
            <a:off x="1312382" y="1704474"/>
            <a:ext cx="10605039" cy="2302042"/>
          </a:xfrm>
        </p:spPr>
      </p:pic>
    </p:spTree>
    <p:extLst>
      <p:ext uri="{BB962C8B-B14F-4D97-AF65-F5344CB8AC3E}">
        <p14:creationId xmlns:p14="http://schemas.microsoft.com/office/powerpoint/2010/main" val="25056848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99" y="117389"/>
            <a:ext cx="10018713" cy="673443"/>
          </a:xfrm>
        </p:spPr>
        <p:txBody>
          <a:bodyPr>
            <a:normAutofit fontScale="90000"/>
          </a:bodyPr>
          <a:lstStyle/>
          <a:p>
            <a:r>
              <a:rPr lang="en-US" dirty="0"/>
              <a:t>OBSO Corrections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5647037" y="3907796"/>
            <a:ext cx="6250542" cy="2950204"/>
          </a:xfrm>
        </p:spPr>
      </p:pic>
      <p:sp>
        <p:nvSpPr>
          <p:cNvPr id="7" name="TextBox 6"/>
          <p:cNvSpPr txBox="1"/>
          <p:nvPr/>
        </p:nvSpPr>
        <p:spPr>
          <a:xfrm>
            <a:off x="1401135" y="741405"/>
            <a:ext cx="1159619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CORRECT PHASE IN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Phase in should be changed from 2 in 3 to 3 in 12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Out of $1,482,680,    </a:t>
            </a:r>
            <a:r>
              <a:rPr lang="en-US" b="1" u="sng" dirty="0"/>
              <a:t>$742,570 </a:t>
            </a:r>
            <a:r>
              <a:rPr lang="en-US" dirty="0"/>
              <a:t>was purchased from other than factory, such as NAPA, AutoZone, other. 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/>
              <a:t>This means that roughly half of purchases do not add to return credit from factory to decrease OBSO.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/>
              <a:t>Correcting stock criteria will result in additional factory parts ordering, give the department more OBSO return credit for parts that can be sent back.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LOST SALES TRACKING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Dealership’s parts manager needs to be held accountable to Lost Sales and start tracking them correctly with 45 per day.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OBSO CREDITS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Immediate send back of OBSO credits earned $21,551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ONLINE AUCTIONS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Use free time to start listing online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/>
              <a:t>eBay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/>
              <a:t>Craigslist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/>
              <a:t>Dealermine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/>
              <a:t>Other online sources	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49815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2119" y="200620"/>
            <a:ext cx="4623881" cy="876299"/>
          </a:xfrm>
        </p:spPr>
        <p:txBody>
          <a:bodyPr/>
          <a:lstStyle/>
          <a:p>
            <a:r>
              <a:rPr lang="en-US" dirty="0"/>
              <a:t>RECONCILIATION</a:t>
            </a:r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4" r="2555"/>
          <a:stretch/>
        </p:blipFill>
        <p:spPr>
          <a:xfrm>
            <a:off x="5535168" y="1056056"/>
            <a:ext cx="6460316" cy="5642575"/>
          </a:xfrm>
        </p:spPr>
      </p:pic>
      <p:sp>
        <p:nvSpPr>
          <p:cNvPr id="11" name="TextBox 10"/>
          <p:cNvSpPr txBox="1"/>
          <p:nvPr/>
        </p:nvSpPr>
        <p:spPr>
          <a:xfrm>
            <a:off x="1422180" y="1239880"/>
            <a:ext cx="416292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/>
              <a:t>Other adjustments is composed of Inventory Adjustments and  the addition Bin Count Adjustments and Price Updates from OEM.</a:t>
            </a:r>
          </a:p>
          <a:p>
            <a:pPr algn="ctr"/>
            <a:r>
              <a:rPr lang="en-US" dirty="0"/>
              <a:t>+ 1674.00</a:t>
            </a:r>
          </a:p>
          <a:p>
            <a:pPr algn="ctr"/>
            <a:r>
              <a:rPr lang="en-US" dirty="0"/>
              <a:t>-  4730.00</a:t>
            </a:r>
          </a:p>
          <a:p>
            <a:pPr algn="ctr"/>
            <a:r>
              <a:rPr lang="en-US" dirty="0"/>
              <a:t>+ 7655.00</a:t>
            </a:r>
          </a:p>
          <a:p>
            <a:pPr algn="ctr"/>
            <a:r>
              <a:rPr lang="en-US" u="sng" dirty="0"/>
              <a:t>+   477.00</a:t>
            </a:r>
          </a:p>
          <a:p>
            <a:pPr algn="ctr"/>
            <a:r>
              <a:rPr lang="en-US" dirty="0"/>
              <a:t>= 5076.00</a:t>
            </a:r>
          </a:p>
          <a:p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1466664" y="3941997"/>
            <a:ext cx="34689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Variance is </a:t>
            </a:r>
            <a:r>
              <a:rPr lang="en-US" b="1" u="sng" dirty="0"/>
              <a:t>8.1% </a:t>
            </a:r>
            <a:r>
              <a:rPr lang="en-US" dirty="0"/>
              <a:t>NADA guide is 1% or less.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466664" y="4610032"/>
            <a:ext cx="32705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We recommend immediate physical inventory before taking any action.</a:t>
            </a:r>
          </a:p>
        </p:txBody>
      </p:sp>
    </p:spTree>
    <p:extLst>
      <p:ext uri="{BB962C8B-B14F-4D97-AF65-F5344CB8AC3E}">
        <p14:creationId xmlns:p14="http://schemas.microsoft.com/office/powerpoint/2010/main" val="42389180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1"/>
            <a:ext cx="3611945" cy="862584"/>
          </a:xfrm>
        </p:spPr>
        <p:txBody>
          <a:bodyPr/>
          <a:lstStyle/>
          <a:p>
            <a:r>
              <a:rPr lang="en-US" dirty="0"/>
              <a:t>EMPLOYEES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86774" y="1764791"/>
            <a:ext cx="10018713" cy="4879849"/>
          </a:xfrm>
        </p:spPr>
        <p:txBody>
          <a:bodyPr>
            <a:normAutofit/>
          </a:bodyPr>
          <a:lstStyle/>
          <a:p>
            <a:r>
              <a:rPr lang="en-US" dirty="0"/>
              <a:t>1 PARTS MANAGER</a:t>
            </a:r>
          </a:p>
          <a:p>
            <a:pPr lvl="1"/>
            <a:r>
              <a:rPr lang="en-US" dirty="0"/>
              <a:t>1 ASSISTANT PARTS MANAGER / WHOLESALE / COUNTER</a:t>
            </a:r>
          </a:p>
          <a:p>
            <a:pPr lvl="2"/>
            <a:r>
              <a:rPr lang="en-US" dirty="0"/>
              <a:t>4 COUNTER PEOPLE</a:t>
            </a:r>
          </a:p>
          <a:p>
            <a:pPr lvl="3"/>
            <a:r>
              <a:rPr lang="en-US" dirty="0"/>
              <a:t>1 SHIPPING AND RECEIVING</a:t>
            </a:r>
          </a:p>
          <a:p>
            <a:pPr lvl="4"/>
            <a:r>
              <a:rPr lang="en-US" dirty="0"/>
              <a:t>2 PARTS DRIVERS (PART-TIME)</a:t>
            </a:r>
          </a:p>
          <a:p>
            <a:pPr marL="0" indent="0" algn="ctr">
              <a:buNone/>
            </a:pPr>
            <a:endParaRPr lang="en-US" sz="2000" i="1" dirty="0"/>
          </a:p>
          <a:p>
            <a:pPr marL="0" indent="0" algn="ctr">
              <a:buNone/>
            </a:pPr>
            <a:endParaRPr lang="en-US" sz="2000" i="1" dirty="0"/>
          </a:p>
          <a:p>
            <a:pPr marL="0" indent="0" algn="ctr">
              <a:buNone/>
            </a:pPr>
            <a:r>
              <a:rPr lang="en-US" sz="2000" i="1" dirty="0"/>
              <a:t>Upon correcting mix we expect parts personnel to have additional free time. This will be utilized to bring obsolescent parts value down by putting them to work posting inventory online.</a:t>
            </a:r>
          </a:p>
          <a:p>
            <a:pPr marL="1828800" lvl="4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51878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6760" y="399235"/>
            <a:ext cx="5719839" cy="1021909"/>
          </a:xfrm>
        </p:spPr>
        <p:txBody>
          <a:bodyPr>
            <a:noAutofit/>
          </a:bodyPr>
          <a:lstStyle/>
          <a:p>
            <a:r>
              <a:rPr lang="en-US" dirty="0"/>
              <a:t>SELLING PARTS AT COST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791369" y="1938501"/>
            <a:ext cx="10147300" cy="6186309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algn="ctr"/>
            <a:r>
              <a:rPr lang="en-US" sz="2800" u="sng" dirty="0"/>
              <a:t>Pros</a:t>
            </a:r>
          </a:p>
          <a:p>
            <a:pPr marL="342900" indent="-342900">
              <a:buAutoNum type="arabicPeriod"/>
            </a:pPr>
            <a:r>
              <a:rPr lang="en-US" sz="2800" dirty="0"/>
              <a:t>Sell Down non-stock parts</a:t>
            </a:r>
          </a:p>
          <a:p>
            <a:pPr marL="342900" indent="-342900">
              <a:buAutoNum type="arabicPeriod"/>
            </a:pPr>
            <a:r>
              <a:rPr lang="en-US" sz="2800" dirty="0"/>
              <a:t>Increasing parts return allowance</a:t>
            </a:r>
          </a:p>
          <a:p>
            <a:pPr marL="342900" indent="-342900">
              <a:buAutoNum type="arabicPeriod"/>
            </a:pPr>
            <a:r>
              <a:rPr lang="en-US" sz="2800" dirty="0"/>
              <a:t>Moving parts through the inventory</a:t>
            </a:r>
          </a:p>
          <a:p>
            <a:pPr algn="ctr"/>
            <a:endParaRPr lang="en-US" sz="2800" u="sng" dirty="0"/>
          </a:p>
          <a:p>
            <a:pPr algn="ctr"/>
            <a:endParaRPr lang="en-US" sz="2800" u="sng" dirty="0"/>
          </a:p>
          <a:p>
            <a:pPr algn="ctr"/>
            <a:endParaRPr lang="en-US" sz="2800" u="sng" dirty="0"/>
          </a:p>
          <a:p>
            <a:pPr algn="ctr"/>
            <a:endParaRPr lang="en-US" sz="2800" u="sng" dirty="0"/>
          </a:p>
          <a:p>
            <a:pPr algn="ctr"/>
            <a:endParaRPr lang="en-US" sz="2800" u="sng" dirty="0"/>
          </a:p>
          <a:p>
            <a:pPr algn="ctr"/>
            <a:endParaRPr lang="en-US" sz="2800" u="sng" dirty="0"/>
          </a:p>
          <a:p>
            <a:pPr algn="ctr"/>
            <a:endParaRPr lang="en-US" sz="2800" u="sng" dirty="0"/>
          </a:p>
          <a:p>
            <a:pPr algn="ctr"/>
            <a:endParaRPr lang="en-US" sz="2800" u="sng" dirty="0"/>
          </a:p>
          <a:p>
            <a:pPr algn="ctr"/>
            <a:r>
              <a:rPr lang="en-US" sz="2800" u="sng" dirty="0"/>
              <a:t>Cons</a:t>
            </a:r>
          </a:p>
          <a:p>
            <a:pPr marL="342900" indent="-342900">
              <a:buAutoNum type="arabicPeriod"/>
            </a:pPr>
            <a:r>
              <a:rPr lang="en-US" sz="2800" dirty="0"/>
              <a:t>Poor direction from senior management</a:t>
            </a:r>
          </a:p>
          <a:p>
            <a:pPr marL="342900" indent="-342900">
              <a:buAutoNum type="arabicPeriod"/>
            </a:pPr>
            <a:r>
              <a:rPr lang="en-US" sz="2800" dirty="0"/>
              <a:t>Pressure from used car and body shop departments</a:t>
            </a:r>
          </a:p>
          <a:p>
            <a:pPr marL="342900" indent="-342900">
              <a:buAutoNum type="arabicPeriod"/>
            </a:pPr>
            <a:r>
              <a:rPr lang="en-US" sz="2800" dirty="0"/>
              <a:t> Bad compensation structure</a:t>
            </a:r>
          </a:p>
          <a:p>
            <a:pPr marL="342900" indent="-342900">
              <a:buAutoNum type="arabicPeriod"/>
            </a:pPr>
            <a:endParaRPr lang="en-US" sz="2800" dirty="0"/>
          </a:p>
          <a:p>
            <a:pPr marL="342900" indent="-342900">
              <a:buAutoNum type="arabicPeriod"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2041102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1"/>
            <a:ext cx="6196649" cy="618744"/>
          </a:xfrm>
        </p:spPr>
        <p:txBody>
          <a:bodyPr>
            <a:normAutofit fontScale="90000"/>
          </a:bodyPr>
          <a:lstStyle/>
          <a:p>
            <a:r>
              <a:rPr lang="en-US" dirty="0"/>
              <a:t>PERFORMA / GROSS PROFILE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2062326" y="5237817"/>
            <a:ext cx="8725591" cy="1148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i="1" dirty="0"/>
              <a:t>Move RO Mechanical, RO Body Shop, and Internal up to 41% matrix</a:t>
            </a:r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4311" y="1412829"/>
            <a:ext cx="9881622" cy="4049508"/>
          </a:xfrm>
        </p:spPr>
      </p:pic>
    </p:spTree>
    <p:extLst>
      <p:ext uri="{BB962C8B-B14F-4D97-AF65-F5344CB8AC3E}">
        <p14:creationId xmlns:p14="http://schemas.microsoft.com/office/powerpoint/2010/main" val="52880781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lax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TM03457496[[fn=Parallax]]</Template>
  <TotalTime>167</TotalTime>
  <Words>358</Words>
  <Application>Microsoft Office PowerPoint</Application>
  <PresentationFormat>Widescreen</PresentationFormat>
  <Paragraphs>59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Corbel</vt:lpstr>
      <vt:lpstr>Parallax</vt:lpstr>
      <vt:lpstr>PCS Motors</vt:lpstr>
      <vt:lpstr>OBSO Profile</vt:lpstr>
      <vt:lpstr>OBSO Corrections</vt:lpstr>
      <vt:lpstr>RECONCILIATION</vt:lpstr>
      <vt:lpstr>EMPLOYEES</vt:lpstr>
      <vt:lpstr>SELLING PARTS AT COST</vt:lpstr>
      <vt:lpstr>PERFORMA / GROSS PROFILE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Parts Case Study</dc:title>
  <dc:creator>Lyndi Stykemain</dc:creator>
  <cp:lastModifiedBy>Bavis, Christopher</cp:lastModifiedBy>
  <cp:revision>32</cp:revision>
  <dcterms:created xsi:type="dcterms:W3CDTF">2017-03-23T16:34:40Z</dcterms:created>
  <dcterms:modified xsi:type="dcterms:W3CDTF">2017-03-24T09:56:59Z</dcterms:modified>
</cp:coreProperties>
</file>