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0" r:id="rId2"/>
    <p:sldId id="295" r:id="rId3"/>
    <p:sldId id="292" r:id="rId4"/>
    <p:sldId id="291" r:id="rId5"/>
    <p:sldId id="293" r:id="rId6"/>
    <p:sldId id="297" r:id="rId7"/>
    <p:sldId id="300" r:id="rId8"/>
    <p:sldId id="294" r:id="rId9"/>
    <p:sldId id="296" r:id="rId10"/>
    <p:sldId id="299" r:id="rId11"/>
    <p:sldId id="266" r:id="rId12"/>
    <p:sldId id="27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4444"/>
    <a:srgbClr val="FF8637"/>
    <a:srgbClr val="3A3A3A"/>
    <a:srgbClr val="F5CA46"/>
    <a:srgbClr val="B8AE8D"/>
    <a:srgbClr val="AAA688"/>
    <a:srgbClr val="E18E52"/>
    <a:srgbClr val="B1B1B1"/>
    <a:srgbClr val="FFCC02"/>
    <a:srgbClr val="FF9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00" autoAdjust="0"/>
    <p:restoredTop sz="94692" autoAdjust="0"/>
  </p:normalViewPr>
  <p:slideViewPr>
    <p:cSldViewPr snapToGrid="0">
      <p:cViewPr varScale="1">
        <p:scale>
          <a:sx n="89" d="100"/>
          <a:sy n="89" d="100"/>
        </p:scale>
        <p:origin x="590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532A3A-E1C2-42EA-BDD6-305DAB1834E8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A03FD-669F-475F-B08E-D2CB64605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871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667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768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697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36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649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970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237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790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888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814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91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BFFC7-5AFF-4374-B478-E246B74FF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781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owerpoint.sage-fox.com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owerpoint.sage-fox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owerpoint.sage-fox.co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powerpoint.sage-fox.com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://powerpoint.sage-fox.com/" TargetMode="External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hyperlink" Target="http://powerpoint.sage-fox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hyperlink" Target="http://powerpoint.sage-fox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://powerpoint.sage-fox.co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://powerpoint.sage-fox.com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://powerpoint.sage-fox.com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hyperlink" Target="http://powerpoint.sage-fox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://powerpoint.sage-fox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36576"/>
            <a:ext cx="12192000" cy="6858000"/>
          </a:xfrm>
          <a:prstGeom prst="rect">
            <a:avLst/>
          </a:prstGeom>
          <a:solidFill>
            <a:srgbClr val="444444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731397" y="6704111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3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51510" y="5765746"/>
            <a:ext cx="4288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cs typeface="Estrangelo Edessa" panose="03080600000000000000" pitchFamily="66" charset="0"/>
              </a:rPr>
              <a:t>Team 1 (aka “</a:t>
            </a:r>
            <a:r>
              <a:rPr lang="en-US" sz="2400" dirty="0" err="1" smtClean="0">
                <a:solidFill>
                  <a:schemeClr val="bg1"/>
                </a:solidFill>
                <a:cs typeface="Estrangelo Edessa" panose="03080600000000000000" pitchFamily="66" charset="0"/>
              </a:rPr>
              <a:t>Bav’s</a:t>
            </a:r>
            <a:r>
              <a:rPr lang="en-US" sz="2400" dirty="0" smtClean="0">
                <a:solidFill>
                  <a:schemeClr val="bg1"/>
                </a:solidFill>
                <a:cs typeface="Estrangelo Edessa" panose="03080600000000000000" pitchFamily="66" charset="0"/>
              </a:rPr>
              <a:t> Motors”)</a:t>
            </a:r>
          </a:p>
          <a:p>
            <a:pPr algn="ctr"/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+mj-lt"/>
                <a:cs typeface="Estrangelo Edessa" panose="03080600000000000000" pitchFamily="66" charset="0"/>
              </a:rPr>
              <a:t>March 2017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+mj-lt"/>
              <a:cs typeface="Estrangelo Edessa" panose="03080600000000000000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574971"/>
            <a:ext cx="12192000" cy="283029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1763082" y="6682340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3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43547" y="2245591"/>
            <a:ext cx="75048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chemeClr val="bg1"/>
                </a:solidFill>
                <a:latin typeface="Calibri" panose="020F0502020204030204" pitchFamily="34" charset="0"/>
                <a:cs typeface="Estrangelo Edessa" panose="03080600000000000000" pitchFamily="66" charset="0"/>
              </a:rPr>
              <a:t>CASE STUDY AND DEBATE</a:t>
            </a:r>
            <a:endParaRPr lang="en-US" sz="5000" b="1" dirty="0">
              <a:solidFill>
                <a:schemeClr val="bg1"/>
              </a:solidFill>
              <a:latin typeface="Calibri" panose="020F0502020204030204" pitchFamily="34" charset="0"/>
              <a:cs typeface="Estrangelo Edessa" panose="03080600000000000000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7872" y="2967616"/>
            <a:ext cx="5108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AR BONNIE" panose="02000000000000000000" pitchFamily="2" charset="0"/>
                <a:cs typeface="Estrangelo Edessa" panose="03080600000000000000" pitchFamily="66" charset="0"/>
              </a:rPr>
              <a:t>Fixed Operations 1 - Parts</a:t>
            </a:r>
            <a:endParaRPr lang="en-US" sz="2800" dirty="0">
              <a:solidFill>
                <a:schemeClr val="bg1"/>
              </a:solidFill>
              <a:latin typeface="AR BONNIE" panose="02000000000000000000" pitchFamily="2" charset="0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22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0" y="-5127"/>
            <a:ext cx="12205250" cy="6870787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-3" y="0"/>
            <a:ext cx="12192000" cy="856343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731397" y="6704111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0" y="6574971"/>
            <a:ext cx="12192000" cy="283029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1763082" y="6682340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3760" y="105005"/>
            <a:ext cx="12158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Action Plans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8602" y="961348"/>
            <a:ext cx="112776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</a:rPr>
              <a:t>Reduce obsolescence through special return, selling on-line (such as dealermine.com, eBay, Craig's list), and donating to tech schools for tax benefits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</a:rPr>
              <a:t>Track lost sales to prevent obsolescence, allow no special orders without pre-pay, require sales manager approval on all SOPs, and implement Google doc aging document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</a:rPr>
              <a:t>Implement monthly reconciliation between controller and parts manger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</a:rPr>
              <a:t>Reduce employee count to 7 until sales and profitability increase to a level to support more employees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</a:rPr>
              <a:t>Focus on internal – raise rate to increase gross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</a:rPr>
              <a:t>Opportunity in retail mechanical, body shop, and counter will be obtained through changing pricing matrix</a:t>
            </a:r>
            <a:endParaRPr lang="en-US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731397" y="6704111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89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44444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3712033"/>
            <a:ext cx="12192000" cy="3145968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731397" y="6704111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3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4569" y="4409333"/>
            <a:ext cx="105228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“Grumpy Old </a:t>
            </a:r>
            <a:r>
              <a:rPr lang="en-US" sz="2400" strike="sngStrike" dirty="0" smtClean="0">
                <a:solidFill>
                  <a:schemeClr val="bg1"/>
                </a:solidFill>
                <a:latin typeface="+mj-lt"/>
              </a:rPr>
              <a:t>Men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Parts” - How much </a:t>
            </a:r>
            <a:r>
              <a:rPr lang="en-US" sz="2400" dirty="0" smtClean="0">
                <a:solidFill>
                  <a:srgbClr val="FFFF00"/>
                </a:solidFill>
                <a:latin typeface="+mj-lt"/>
              </a:rPr>
              <a:t>obsolescence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do we have?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“The Match” - How close is our </a:t>
            </a:r>
            <a:r>
              <a:rPr lang="en-US" sz="2400" dirty="0" smtClean="0">
                <a:solidFill>
                  <a:srgbClr val="FFFF00"/>
                </a:solidFill>
                <a:latin typeface="+mj-lt"/>
                <a:cs typeface="Estrangelo Edessa" panose="03080600000000000000" pitchFamily="66" charset="0"/>
              </a:rPr>
              <a:t>financial statement to the DMS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Better than “Ordinary People” - How many </a:t>
            </a:r>
            <a:r>
              <a:rPr lang="en-US" sz="2400" dirty="0" smtClean="0">
                <a:solidFill>
                  <a:srgbClr val="FFFF00"/>
                </a:solidFill>
                <a:latin typeface="+mj-lt"/>
                <a:cs typeface="Estrangelo Edessa" panose="03080600000000000000" pitchFamily="66" charset="0"/>
              </a:rPr>
              <a:t>employees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 should we have and what should they do?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“Cheaper by the Dozen” - Why sell parts with </a:t>
            </a:r>
            <a:r>
              <a:rPr lang="en-US" sz="2400" dirty="0" smtClean="0">
                <a:solidFill>
                  <a:srgbClr val="FFFF00"/>
                </a:solidFill>
                <a:latin typeface="+mj-lt"/>
                <a:cs typeface="Estrangelo Edessa" panose="03080600000000000000" pitchFamily="66" charset="0"/>
              </a:rPr>
              <a:t>no gross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“Mo’ Money” – how much </a:t>
            </a:r>
            <a:r>
              <a:rPr lang="en-US" sz="2400" dirty="0" smtClean="0">
                <a:solidFill>
                  <a:srgbClr val="FFFF00"/>
                </a:solidFill>
                <a:latin typeface="+mj-lt"/>
                <a:cs typeface="Estrangelo Edessa" panose="03080600000000000000" pitchFamily="66" charset="0"/>
              </a:rPr>
              <a:t>opportunity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 exists at profile?</a:t>
            </a:r>
            <a:endParaRPr lang="en-US" sz="2400" dirty="0">
              <a:solidFill>
                <a:schemeClr val="bg1"/>
              </a:solidFill>
              <a:latin typeface="+mj-lt"/>
              <a:cs typeface="Estrangelo Edessa" panose="03080600000000000000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3" y="0"/>
            <a:ext cx="12192000" cy="856343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5500911" y="3153232"/>
            <a:ext cx="1190172" cy="1117600"/>
          </a:xfrm>
          <a:prstGeom prst="ellipse">
            <a:avLst/>
          </a:prstGeom>
          <a:solidFill>
            <a:srgbClr val="FF0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82980" y="3352797"/>
            <a:ext cx="1426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Questions to Answer</a:t>
            </a:r>
            <a:endParaRPr lang="en-US" sz="2000" b="1" dirty="0">
              <a:solidFill>
                <a:schemeClr val="bg1"/>
              </a:solidFill>
              <a:latin typeface="AR BONNIE" panose="02000000000000000000" pitchFamily="2" charset="0"/>
              <a:cs typeface="Estrangelo Edessa" panose="03080600000000000000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763082" y="6682340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3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55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0" y="-5127"/>
            <a:ext cx="12205250" cy="6870787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-3" y="0"/>
            <a:ext cx="12192000" cy="856343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731397" y="6704111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3168773" y="2083051"/>
            <a:ext cx="870857" cy="8273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327012" y="3276538"/>
            <a:ext cx="870857" cy="8273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5424291" y="4470025"/>
            <a:ext cx="870857" cy="8273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2059299" y="937068"/>
            <a:ext cx="870857" cy="8273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3087996" y="885332"/>
            <a:ext cx="3046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Obsolescence Position</a:t>
            </a:r>
            <a:endParaRPr lang="en-US" b="1" u="sng" dirty="0">
              <a:solidFill>
                <a:schemeClr val="bg1"/>
              </a:solidFill>
              <a:latin typeface="AR BONNIE" panose="02000000000000000000" pitchFamily="2" charset="0"/>
              <a:cs typeface="Estrangelo Edessa" panose="03080600000000000000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87996" y="1167927"/>
            <a:ext cx="2750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Dollar value and as a percentage of the “reconciled” inventory.  How we got it and how we’ll get rid of it.</a:t>
            </a:r>
            <a:endParaRPr lang="en-US" sz="1400" b="1" i="1" dirty="0">
              <a:solidFill>
                <a:schemeClr val="bg1">
                  <a:lumMod val="85000"/>
                </a:schemeClr>
              </a:solidFill>
              <a:latin typeface="+mj-lt"/>
              <a:cs typeface="Estrangelo Edessa" panose="03080600000000000000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197468" y="1975002"/>
            <a:ext cx="2767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Monthly Reconciliation</a:t>
            </a:r>
            <a:endParaRPr lang="en-US" b="1" u="sng" dirty="0">
              <a:solidFill>
                <a:schemeClr val="bg1"/>
              </a:solidFill>
              <a:latin typeface="AR BONNIE" panose="02000000000000000000" pitchFamily="2" charset="0"/>
              <a:cs typeface="Estrangelo Edessa" panose="03080600000000000000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355708" y="3186427"/>
            <a:ext cx="2778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Employees</a:t>
            </a:r>
            <a:endParaRPr lang="en-US" b="1" u="sng" dirty="0">
              <a:solidFill>
                <a:schemeClr val="bg1"/>
              </a:solidFill>
              <a:latin typeface="AR BONNIE" panose="02000000000000000000" pitchFamily="2" charset="0"/>
              <a:cs typeface="Estrangelo Edessa" panose="03080600000000000000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47773" y="4405404"/>
            <a:ext cx="250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No gross!</a:t>
            </a:r>
            <a:endParaRPr lang="en-US" b="1" u="sng" dirty="0">
              <a:solidFill>
                <a:schemeClr val="bg1"/>
              </a:solidFill>
              <a:latin typeface="AR BONNIE" panose="02000000000000000000" pitchFamily="2" charset="0"/>
              <a:cs typeface="Estrangelo Edessa" panose="03080600000000000000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350493" y="3485804"/>
            <a:ext cx="2750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Cut employees?  Justify the number and provide an organizational chart.</a:t>
            </a:r>
            <a:endParaRPr lang="en-US" sz="1400" b="1" i="1" dirty="0">
              <a:solidFill>
                <a:schemeClr val="bg1">
                  <a:lumMod val="85000"/>
                </a:schemeClr>
              </a:solidFill>
              <a:latin typeface="+mj-lt"/>
              <a:cs typeface="Estrangelo Edessa" panose="03080600000000000000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447773" y="4715041"/>
            <a:ext cx="2750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Why would parts be sold with no gross profit  ($61,000 sold at cost)</a:t>
            </a:r>
            <a:endParaRPr lang="en-US" sz="1400" b="1" i="1" dirty="0">
              <a:solidFill>
                <a:schemeClr val="bg1">
                  <a:lumMod val="85000"/>
                </a:schemeClr>
              </a:solidFill>
              <a:latin typeface="+mj-lt"/>
              <a:cs typeface="Estrangelo Edessa" panose="03080600000000000000" pitchFamily="66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0" y="6574971"/>
            <a:ext cx="12192000" cy="283029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1763082" y="6682340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6653905" y="5571310"/>
            <a:ext cx="870857" cy="8273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7677387" y="5506689"/>
            <a:ext cx="1426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Opportunity</a:t>
            </a:r>
            <a:endParaRPr lang="en-US" b="1" u="sng" dirty="0">
              <a:solidFill>
                <a:schemeClr val="bg1"/>
              </a:solidFill>
              <a:latin typeface="AR BONNIE" panose="02000000000000000000" pitchFamily="2" charset="0"/>
              <a:cs typeface="Estrangelo Edessa" panose="03080600000000000000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77387" y="5889657"/>
            <a:ext cx="2750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How much more money would you have made at desired profile?</a:t>
            </a:r>
            <a:endParaRPr lang="en-US" sz="1400" b="1" i="1" dirty="0">
              <a:solidFill>
                <a:schemeClr val="bg1">
                  <a:lumMod val="85000"/>
                </a:schemeClr>
              </a:solidFill>
              <a:latin typeface="+mj-lt"/>
              <a:cs typeface="Estrangelo Edessa" panose="03080600000000000000" pitchFamily="66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8901" y="3339415"/>
            <a:ext cx="734098" cy="7340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2540" y="4582744"/>
            <a:ext cx="814355" cy="60998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5732" y="5735392"/>
            <a:ext cx="847202" cy="51925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r="55459"/>
          <a:stretch/>
        </p:blipFill>
        <p:spPr>
          <a:xfrm>
            <a:off x="2193361" y="899070"/>
            <a:ext cx="589754" cy="93073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91878" y="2187469"/>
            <a:ext cx="824637" cy="618478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4192253" y="2274379"/>
            <a:ext cx="2750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Does the financial statement and DMS match?</a:t>
            </a:r>
            <a:endParaRPr lang="en-US" sz="1400" b="1" i="1" dirty="0">
              <a:solidFill>
                <a:schemeClr val="bg1">
                  <a:lumMod val="85000"/>
                </a:schemeClr>
              </a:solidFill>
              <a:latin typeface="+mj-lt"/>
              <a:cs typeface="Estrangelo Edessa" panose="030806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7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0" y="-5127"/>
            <a:ext cx="12205250" cy="6870787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-3" y="0"/>
            <a:ext cx="12192000" cy="856343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731397" y="6704111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705987" y="47052"/>
            <a:ext cx="870857" cy="8273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734684" y="-4684"/>
            <a:ext cx="3046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Obsolescence Position</a:t>
            </a:r>
            <a:endParaRPr lang="en-US" u="sng" dirty="0">
              <a:solidFill>
                <a:schemeClr val="bg1"/>
              </a:solidFill>
              <a:latin typeface="AR BONNIE" panose="02000000000000000000" pitchFamily="2" charset="0"/>
              <a:cs typeface="Estrangelo Edessa" panose="03080600000000000000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34684" y="277911"/>
            <a:ext cx="2750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Dollar value and as a percentage of the “reconciled” inventory.  How we got it and how we’ll get rid of it.</a:t>
            </a:r>
            <a:endParaRPr lang="en-US" sz="1400" i="1" dirty="0">
              <a:solidFill>
                <a:schemeClr val="bg1">
                  <a:lumMod val="85000"/>
                </a:schemeClr>
              </a:solidFill>
              <a:latin typeface="+mj-lt"/>
              <a:cs typeface="Estrangelo Edessa" panose="03080600000000000000" pitchFamily="66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0" y="6574971"/>
            <a:ext cx="12192000" cy="283029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1763082" y="6682340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r="55459"/>
          <a:stretch/>
        </p:blipFill>
        <p:spPr>
          <a:xfrm>
            <a:off x="840049" y="9054"/>
            <a:ext cx="589754" cy="930739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329876"/>
              </p:ext>
            </p:extLst>
          </p:nvPr>
        </p:nvGraphicFramePr>
        <p:xfrm>
          <a:off x="636644" y="1841493"/>
          <a:ext cx="6101081" cy="3177545"/>
        </p:xfrm>
        <a:graphic>
          <a:graphicData uri="http://schemas.openxmlformats.org/drawingml/2006/table">
            <a:tbl>
              <a:tblPr>
                <a:tableStyleId>{327F97BB-C833-4FB7-BDE5-3F7075034690}</a:tableStyleId>
              </a:tblPr>
              <a:tblGrid>
                <a:gridCol w="1151128">
                  <a:extLst>
                    <a:ext uri="{9D8B030D-6E8A-4147-A177-3AD203B41FA5}">
                      <a16:colId xmlns:a16="http://schemas.microsoft.com/office/drawing/2014/main" xmlns="" val="4268196898"/>
                    </a:ext>
                  </a:extLst>
                </a:gridCol>
                <a:gridCol w="1618156">
                  <a:extLst>
                    <a:ext uri="{9D8B030D-6E8A-4147-A177-3AD203B41FA5}">
                      <a16:colId xmlns:a16="http://schemas.microsoft.com/office/drawing/2014/main" xmlns="" val="1691366995"/>
                    </a:ext>
                  </a:extLst>
                </a:gridCol>
                <a:gridCol w="1384642">
                  <a:extLst>
                    <a:ext uri="{9D8B030D-6E8A-4147-A177-3AD203B41FA5}">
                      <a16:colId xmlns:a16="http://schemas.microsoft.com/office/drawing/2014/main" xmlns="" val="2350586819"/>
                    </a:ext>
                  </a:extLst>
                </a:gridCol>
                <a:gridCol w="1947155">
                  <a:extLst>
                    <a:ext uri="{9D8B030D-6E8A-4147-A177-3AD203B41FA5}">
                      <a16:colId xmlns:a16="http://schemas.microsoft.com/office/drawing/2014/main" xmlns="" val="1359206154"/>
                    </a:ext>
                  </a:extLst>
                </a:gridCol>
              </a:tblGrid>
              <a:tr h="681598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2000" b="1" i="1" u="none" strike="noStrike" dirty="0">
                          <a:effectLst/>
                        </a:rPr>
                        <a:t>OBSO POSITION</a:t>
                      </a:r>
                      <a:endParaRPr lang="en-US" sz="2000" b="1" i="1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53857897"/>
                  </a:ext>
                </a:extLst>
              </a:tr>
              <a:tr h="68159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 – 12 Months</a:t>
                      </a:r>
                      <a:endParaRPr lang="en-US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.75 TIMES $       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 $       17,020 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875739042"/>
                  </a:ext>
                </a:extLst>
              </a:tr>
              <a:tr h="68159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Over 12 Months</a:t>
                      </a:r>
                      <a:endParaRPr lang="en-US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PLUS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 $      204,648 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689414398"/>
                  </a:ext>
                </a:extLst>
              </a:tr>
              <a:tr h="61506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New Parts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No Sales</a:t>
                      </a:r>
                      <a:endParaRPr lang="en-US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PLUS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 $       76,401 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602129538"/>
                  </a:ext>
                </a:extLst>
              </a:tr>
              <a:tr h="51769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EQUALS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FFFF00"/>
                          </a:solidFill>
                          <a:effectLst/>
                        </a:rPr>
                        <a:t>44%</a:t>
                      </a:r>
                      <a:endParaRPr lang="en-US" sz="2000" b="1" i="0" u="none" strike="noStrike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FFFF00"/>
                          </a:solidFill>
                          <a:effectLst/>
                        </a:rPr>
                        <a:t> $      298,069 </a:t>
                      </a:r>
                      <a:endParaRPr lang="en-US" sz="2000" b="1" i="0" u="none" strike="noStrike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981905675"/>
                  </a:ext>
                </a:extLst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7935793" y="1361166"/>
            <a:ext cx="339057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Obsolescence takes a portion (75%) of those parts 7-12 months, those over 12 months, plus new parts with no sales.  We have </a:t>
            </a:r>
            <a:r>
              <a:rPr lang="en-US" sz="2000" b="1" dirty="0" smtClean="0">
                <a:solidFill>
                  <a:srgbClr val="FFFF00"/>
                </a:solidFill>
              </a:rPr>
              <a:t>44% </a:t>
            </a:r>
            <a:r>
              <a:rPr lang="en-US" sz="2000" b="1" dirty="0" smtClean="0">
                <a:solidFill>
                  <a:schemeClr val="bg1"/>
                </a:solidFill>
              </a:rPr>
              <a:t>obsolescence over the reconciled DMS inventory, which is well over the 5% max guide.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38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0" y="-5127"/>
            <a:ext cx="12205250" cy="6870787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-3" y="0"/>
            <a:ext cx="12192000" cy="856343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731397" y="6704111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681605" y="54154"/>
            <a:ext cx="870857" cy="8273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1710300" y="-53895"/>
            <a:ext cx="2767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Monthly Reconciliation</a:t>
            </a:r>
            <a:endParaRPr lang="en-US" u="sng" dirty="0">
              <a:solidFill>
                <a:schemeClr val="bg1"/>
              </a:solidFill>
              <a:latin typeface="AR BONNIE" panose="02000000000000000000" pitchFamily="2" charset="0"/>
              <a:cs typeface="Estrangelo Edessa" panose="03080600000000000000" pitchFamily="66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0" y="6574971"/>
            <a:ext cx="12192000" cy="283029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1763082" y="6682340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710" y="158572"/>
            <a:ext cx="824637" cy="618478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1705085" y="245482"/>
            <a:ext cx="2750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Does the financial statement and DMS match?</a:t>
            </a:r>
            <a:endParaRPr lang="en-US" sz="1400" i="1" dirty="0">
              <a:solidFill>
                <a:schemeClr val="bg1">
                  <a:lumMod val="85000"/>
                </a:schemeClr>
              </a:solidFill>
              <a:latin typeface="+mj-lt"/>
              <a:cs typeface="Estrangelo Edessa" panose="03080600000000000000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15665" y="1431941"/>
            <a:ext cx="339057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The DMS inventory is over $50k, or </a:t>
            </a:r>
            <a:r>
              <a:rPr lang="en-US" sz="2000" b="1" dirty="0" smtClean="0">
                <a:solidFill>
                  <a:srgbClr val="FFFF00"/>
                </a:solidFill>
              </a:rPr>
              <a:t>8.1%</a:t>
            </a:r>
            <a:r>
              <a:rPr lang="en-US" sz="2000" b="1" dirty="0" smtClean="0">
                <a:solidFill>
                  <a:schemeClr val="bg1"/>
                </a:solidFill>
              </a:rPr>
              <a:t>, MORE than the financial statement.</a:t>
            </a:r>
          </a:p>
          <a:p>
            <a:endParaRPr lang="en-US" sz="2000" b="1" dirty="0">
              <a:solidFill>
                <a:schemeClr val="bg1"/>
              </a:solidFill>
            </a:endParaRPr>
          </a:p>
          <a:p>
            <a:r>
              <a:rPr lang="en-US" sz="2000" b="1" dirty="0" smtClean="0">
                <a:solidFill>
                  <a:schemeClr val="bg1"/>
                </a:solidFill>
              </a:rPr>
              <a:t>With limited data, we interpreted “</a:t>
            </a:r>
            <a:r>
              <a:rPr lang="en-US" sz="2000" b="1" dirty="0">
                <a:solidFill>
                  <a:schemeClr val="bg1"/>
                </a:solidFill>
              </a:rPr>
              <a:t>O</a:t>
            </a:r>
            <a:r>
              <a:rPr lang="en-US" sz="2000" b="1" dirty="0" smtClean="0">
                <a:solidFill>
                  <a:schemeClr val="bg1"/>
                </a:solidFill>
              </a:rPr>
              <a:t>ther Adjustments” by including the price updates from the OEM, bin count adjustments, and added inventory adjustments.</a:t>
            </a:r>
          </a:p>
          <a:p>
            <a:endParaRPr lang="en-US" sz="2000" b="1" dirty="0">
              <a:solidFill>
                <a:schemeClr val="bg1"/>
              </a:solidFill>
            </a:endParaRPr>
          </a:p>
          <a:p>
            <a:r>
              <a:rPr lang="en-US" sz="2000" b="1" dirty="0" smtClean="0">
                <a:solidFill>
                  <a:schemeClr val="bg1"/>
                </a:solidFill>
              </a:rPr>
              <a:t>The goal is to balance, so we have to check to see if credits are back, WIP is correct, or other items should not be in the DMS inventory.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110590"/>
              </p:ext>
            </p:extLst>
          </p:nvPr>
        </p:nvGraphicFramePr>
        <p:xfrm>
          <a:off x="4723531" y="1254664"/>
          <a:ext cx="7276862" cy="487680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5323829">
                  <a:extLst>
                    <a:ext uri="{9D8B030D-6E8A-4147-A177-3AD203B41FA5}">
                      <a16:colId xmlns:a16="http://schemas.microsoft.com/office/drawing/2014/main" xmlns="" val="303756036"/>
                    </a:ext>
                  </a:extLst>
                </a:gridCol>
                <a:gridCol w="318271">
                  <a:extLst>
                    <a:ext uri="{9D8B030D-6E8A-4147-A177-3AD203B41FA5}">
                      <a16:colId xmlns:a16="http://schemas.microsoft.com/office/drawing/2014/main" xmlns="" val="2466129695"/>
                    </a:ext>
                  </a:extLst>
                </a:gridCol>
                <a:gridCol w="1634762">
                  <a:extLst>
                    <a:ext uri="{9D8B030D-6E8A-4147-A177-3AD203B41FA5}">
                      <a16:colId xmlns:a16="http://schemas.microsoft.com/office/drawing/2014/main" xmlns="" val="3630080530"/>
                    </a:ext>
                  </a:extLst>
                </a:gridCol>
              </a:tblGrid>
              <a:tr h="12087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Monthly Reconciliation Of Parts To General Ledger</a:t>
                      </a:r>
                      <a:endParaRPr lang="en-US" sz="16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90757843"/>
                  </a:ext>
                </a:extLst>
              </a:tr>
              <a:tr h="12087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832287400"/>
                  </a:ext>
                </a:extLst>
              </a:tr>
              <a:tr h="22831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Dollar value of parts on dealership management report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         584,621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034485770"/>
                  </a:ext>
                </a:extLst>
              </a:tr>
              <a:tr h="228311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Minus</a:t>
                      </a:r>
                      <a:endParaRPr lang="en-US" sz="16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094967829"/>
                  </a:ext>
                </a:extLst>
              </a:tr>
              <a:tr h="22831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Dollar value of packing lists for parts received, but not invoiced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                340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674727648"/>
                  </a:ext>
                </a:extLst>
              </a:tr>
              <a:tr h="22831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Dollar Value of bulk oil, gear lube, trans fluid in stock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             6,658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692856177"/>
                  </a:ext>
                </a:extLst>
              </a:tr>
              <a:tr h="228311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Plus</a:t>
                      </a:r>
                      <a:endParaRPr lang="en-US" sz="16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229936901"/>
                  </a:ext>
                </a:extLst>
              </a:tr>
              <a:tr h="22831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Credits due for parts returned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             5,856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821649482"/>
                  </a:ext>
                </a:extLst>
              </a:tr>
              <a:tr h="22831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Inventory Core Value - clean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           15,031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581361160"/>
                  </a:ext>
                </a:extLst>
              </a:tr>
              <a:tr h="22831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Cores to be returned for credit - dirty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             7,550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939868425"/>
                  </a:ext>
                </a:extLst>
              </a:tr>
              <a:tr h="22831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Work in Process - Repair Orders &amp; Invoices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           33,610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833342418"/>
                  </a:ext>
                </a:extLst>
              </a:tr>
              <a:tr h="22831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Dollar Value of NPN parts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             4,766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63295729"/>
                  </a:ext>
                </a:extLst>
              </a:tr>
              <a:tr h="22831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Dollar value of parts with no cost record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           29,265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927130053"/>
                  </a:ext>
                </a:extLst>
              </a:tr>
              <a:tr h="228311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Plus / Minus</a:t>
                      </a:r>
                      <a:endParaRPr lang="en-US" sz="16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99972093"/>
                  </a:ext>
                </a:extLst>
              </a:tr>
              <a:tr h="22831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Other Adjustments (shortage claims, damage, etc.)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             5,076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51974439"/>
                  </a:ext>
                </a:extLst>
              </a:tr>
              <a:tr h="228311"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207322936"/>
                  </a:ext>
                </a:extLst>
              </a:tr>
              <a:tr h="228311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Total Inventory</a:t>
                      </a:r>
                      <a:endParaRPr lang="en-US" sz="16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$           678,777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516222325"/>
                  </a:ext>
                </a:extLst>
              </a:tr>
              <a:tr h="228311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Inventory Per Financial Statement</a:t>
                      </a:r>
                      <a:endParaRPr lang="en-US" sz="16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 $           627,903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27634077"/>
                  </a:ext>
                </a:extLst>
              </a:tr>
              <a:tr h="228311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b="1" u="none" strike="noStrike" dirty="0">
                          <a:effectLst/>
                        </a:rPr>
                        <a:t>Difference</a:t>
                      </a:r>
                      <a:endParaRPr lang="en-US" sz="16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>
                          <a:effectLst/>
                        </a:rPr>
                        <a:t> $             50,874 </a:t>
                      </a:r>
                      <a:endParaRPr lang="en-US" sz="16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518380499"/>
                  </a:ext>
                </a:extLst>
              </a:tr>
              <a:tr h="22831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4363966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791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0" y="-5127"/>
            <a:ext cx="12205250" cy="6870787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-3" y="0"/>
            <a:ext cx="12192000" cy="856343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731397" y="6704111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705988" y="33466"/>
            <a:ext cx="870857" cy="8273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1734684" y="-56645"/>
            <a:ext cx="2778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Employees</a:t>
            </a:r>
            <a:endParaRPr lang="en-US" u="sng" dirty="0">
              <a:solidFill>
                <a:schemeClr val="bg1"/>
              </a:solidFill>
              <a:latin typeface="AR BONNIE" panose="02000000000000000000" pitchFamily="2" charset="0"/>
              <a:cs typeface="Estrangelo Edessa" panose="03080600000000000000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729469" y="242732"/>
            <a:ext cx="2750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Cut employees?  Justify the number and provide an organizational chart.</a:t>
            </a:r>
            <a:endParaRPr lang="en-US" sz="1400" i="1" dirty="0">
              <a:solidFill>
                <a:schemeClr val="bg1">
                  <a:lumMod val="85000"/>
                </a:schemeClr>
              </a:solidFill>
              <a:latin typeface="+mj-lt"/>
              <a:cs typeface="Estrangelo Edessa" panose="03080600000000000000" pitchFamily="66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0" y="6574971"/>
            <a:ext cx="12192000" cy="283029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1763082" y="6682340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877" y="96343"/>
            <a:ext cx="734098" cy="734098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399348"/>
              </p:ext>
            </p:extLst>
          </p:nvPr>
        </p:nvGraphicFramePr>
        <p:xfrm>
          <a:off x="2268066" y="3650268"/>
          <a:ext cx="6860284" cy="2026920"/>
        </p:xfrm>
        <a:graphic>
          <a:graphicData uri="http://schemas.openxmlformats.org/drawingml/2006/table">
            <a:tbl>
              <a:tblPr>
                <a:tableStyleId>{638B1855-1B75-4FBE-930C-398BA8C253C6}</a:tableStyleId>
              </a:tblPr>
              <a:tblGrid>
                <a:gridCol w="2002785">
                  <a:extLst>
                    <a:ext uri="{9D8B030D-6E8A-4147-A177-3AD203B41FA5}">
                      <a16:colId xmlns:a16="http://schemas.microsoft.com/office/drawing/2014/main" xmlns="" val="3971051041"/>
                    </a:ext>
                  </a:extLst>
                </a:gridCol>
                <a:gridCol w="1330208">
                  <a:extLst>
                    <a:ext uri="{9D8B030D-6E8A-4147-A177-3AD203B41FA5}">
                      <a16:colId xmlns:a16="http://schemas.microsoft.com/office/drawing/2014/main" xmlns="" val="2864875355"/>
                    </a:ext>
                  </a:extLst>
                </a:gridCol>
                <a:gridCol w="463330">
                  <a:extLst>
                    <a:ext uri="{9D8B030D-6E8A-4147-A177-3AD203B41FA5}">
                      <a16:colId xmlns:a16="http://schemas.microsoft.com/office/drawing/2014/main" xmlns="" val="627738798"/>
                    </a:ext>
                  </a:extLst>
                </a:gridCol>
                <a:gridCol w="1240530">
                  <a:extLst>
                    <a:ext uri="{9D8B030D-6E8A-4147-A177-3AD203B41FA5}">
                      <a16:colId xmlns:a16="http://schemas.microsoft.com/office/drawing/2014/main" xmlns="" val="1959194368"/>
                    </a:ext>
                  </a:extLst>
                </a:gridCol>
                <a:gridCol w="493223">
                  <a:extLst>
                    <a:ext uri="{9D8B030D-6E8A-4147-A177-3AD203B41FA5}">
                      <a16:colId xmlns:a16="http://schemas.microsoft.com/office/drawing/2014/main" xmlns="" val="3533355348"/>
                    </a:ext>
                  </a:extLst>
                </a:gridCol>
                <a:gridCol w="1330208">
                  <a:extLst>
                    <a:ext uri="{9D8B030D-6E8A-4147-A177-3AD203B41FA5}">
                      <a16:colId xmlns:a16="http://schemas.microsoft.com/office/drawing/2014/main" xmlns="" val="250667334"/>
                    </a:ext>
                  </a:extLst>
                </a:gridCol>
              </a:tblGrid>
              <a:tr h="171450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Parts Employee Productivity </a:t>
                      </a:r>
                      <a:r>
                        <a:rPr lang="en-US" sz="1600" b="1" u="none" strike="noStrike" dirty="0" smtClean="0">
                          <a:effectLst/>
                        </a:rPr>
                        <a:t>MTD</a:t>
                      </a:r>
                    </a:p>
                    <a:p>
                      <a:pPr algn="ctr" fontAlgn="b"/>
                      <a:endParaRPr lang="en-US" sz="16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09174175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Category</a:t>
                      </a:r>
                      <a:endParaRPr lang="en-US" sz="16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Dollar Amount</a:t>
                      </a:r>
                      <a:endParaRPr lang="en-US" sz="16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÷</a:t>
                      </a:r>
                      <a:endParaRPr lang="en-US" sz="16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# Employees</a:t>
                      </a:r>
                      <a:endParaRPr lang="en-US" sz="16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=</a:t>
                      </a:r>
                      <a:endParaRPr lang="en-US" sz="16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Per Employee</a:t>
                      </a:r>
                      <a:endParaRPr lang="en-US" sz="16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45001753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Sales (Total)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 $     208,264 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÷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5.00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=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 $       41,653 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84204179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Gross Profit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 $   </a:t>
                      </a:r>
                      <a:r>
                        <a:rPr lang="en-US" sz="1600" u="none" strike="noStrike" dirty="0" smtClean="0">
                          <a:effectLst/>
                        </a:rPr>
                        <a:t>47,126 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÷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5.00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=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 $         9,425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4210371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Expenses (Total)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 $   </a:t>
                      </a:r>
                      <a:r>
                        <a:rPr lang="en-US" sz="1600" u="none" strike="noStrike" dirty="0" smtClean="0">
                          <a:effectLst/>
                        </a:rPr>
                        <a:t>47,013 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÷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5.00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=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 $         9,403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66036706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Department Net Profit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 $            113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÷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5.00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=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 $             23 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427129600"/>
                  </a:ext>
                </a:extLst>
              </a:tr>
            </a:tbl>
          </a:graphicData>
        </a:graphic>
      </p:graphicFrame>
      <p:sp>
        <p:nvSpPr>
          <p:cNvPr id="3" name="Oval 2"/>
          <p:cNvSpPr/>
          <p:nvPr/>
        </p:nvSpPr>
        <p:spPr>
          <a:xfrm>
            <a:off x="7786921" y="4263257"/>
            <a:ext cx="1719072" cy="64617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9017966" y="5640918"/>
            <a:ext cx="31740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Made adjustments to get this over $40k, but decided to keep 7 (compromise)</a:t>
            </a:r>
            <a:endParaRPr lang="en-US" sz="2000" b="1" dirty="0">
              <a:solidFill>
                <a:schemeClr val="bg1"/>
              </a:solidFill>
            </a:endParaRPr>
          </a:p>
        </p:txBody>
      </p:sp>
      <p:cxnSp>
        <p:nvCxnSpPr>
          <p:cNvPr id="6" name="Elbow Connector 5"/>
          <p:cNvCxnSpPr/>
          <p:nvPr/>
        </p:nvCxnSpPr>
        <p:spPr>
          <a:xfrm rot="10800000">
            <a:off x="9522874" y="4615372"/>
            <a:ext cx="1202507" cy="1054156"/>
          </a:xfrm>
          <a:prstGeom prst="bentConnector3">
            <a:avLst>
              <a:gd name="adj1" fmla="val -1708"/>
            </a:avLst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936986"/>
              </p:ext>
            </p:extLst>
          </p:nvPr>
        </p:nvGraphicFramePr>
        <p:xfrm>
          <a:off x="2268065" y="1303344"/>
          <a:ext cx="6860285" cy="2000592"/>
        </p:xfrm>
        <a:graphic>
          <a:graphicData uri="http://schemas.openxmlformats.org/drawingml/2006/table">
            <a:tbl>
              <a:tblPr>
                <a:tableStyleId>{E269D01E-BC32-4049-B463-5C60D7B0CCD2}</a:tableStyleId>
              </a:tblPr>
              <a:tblGrid>
                <a:gridCol w="2002784">
                  <a:extLst>
                    <a:ext uri="{9D8B030D-6E8A-4147-A177-3AD203B41FA5}">
                      <a16:colId xmlns:a16="http://schemas.microsoft.com/office/drawing/2014/main" xmlns="" val="2674726286"/>
                    </a:ext>
                  </a:extLst>
                </a:gridCol>
                <a:gridCol w="1330208">
                  <a:extLst>
                    <a:ext uri="{9D8B030D-6E8A-4147-A177-3AD203B41FA5}">
                      <a16:colId xmlns:a16="http://schemas.microsoft.com/office/drawing/2014/main" xmlns="" val="3148280238"/>
                    </a:ext>
                  </a:extLst>
                </a:gridCol>
                <a:gridCol w="463331">
                  <a:extLst>
                    <a:ext uri="{9D8B030D-6E8A-4147-A177-3AD203B41FA5}">
                      <a16:colId xmlns:a16="http://schemas.microsoft.com/office/drawing/2014/main" xmlns="" val="2472094259"/>
                    </a:ext>
                  </a:extLst>
                </a:gridCol>
                <a:gridCol w="1240531">
                  <a:extLst>
                    <a:ext uri="{9D8B030D-6E8A-4147-A177-3AD203B41FA5}">
                      <a16:colId xmlns:a16="http://schemas.microsoft.com/office/drawing/2014/main" xmlns="" val="2937669860"/>
                    </a:ext>
                  </a:extLst>
                </a:gridCol>
                <a:gridCol w="493223">
                  <a:extLst>
                    <a:ext uri="{9D8B030D-6E8A-4147-A177-3AD203B41FA5}">
                      <a16:colId xmlns:a16="http://schemas.microsoft.com/office/drawing/2014/main" xmlns="" val="2675389587"/>
                    </a:ext>
                  </a:extLst>
                </a:gridCol>
                <a:gridCol w="1330208">
                  <a:extLst>
                    <a:ext uri="{9D8B030D-6E8A-4147-A177-3AD203B41FA5}">
                      <a16:colId xmlns:a16="http://schemas.microsoft.com/office/drawing/2014/main" xmlns="" val="333530398"/>
                    </a:ext>
                  </a:extLst>
                </a:gridCol>
              </a:tblGrid>
              <a:tr h="209023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Parts Employee Productivity MTD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17493269"/>
                  </a:ext>
                </a:extLst>
              </a:tr>
              <a:tr h="209023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165156044"/>
                  </a:ext>
                </a:extLst>
              </a:tr>
              <a:tr h="20902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Category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Dollar Amount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÷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# Employees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Per Employee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747153206"/>
                  </a:ext>
                </a:extLst>
              </a:tr>
              <a:tr h="317268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Sales (Total)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$     208,264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÷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9.00 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$       23,140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018556909"/>
                  </a:ext>
                </a:extLst>
              </a:tr>
              <a:tr h="317268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Gross Profit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 $   47,125.88 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÷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9.00 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 $         5,236 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539101949"/>
                  </a:ext>
                </a:extLst>
              </a:tr>
              <a:tr h="317268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Expenses (Total)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 $   47,013.13 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÷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9.00 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 $         5,224 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085065204"/>
                  </a:ext>
                </a:extLst>
              </a:tr>
              <a:tr h="317268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Department Net Profit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 $            113 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÷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solidFill>
                            <a:schemeClr val="tx1"/>
                          </a:solidFill>
                          <a:effectLst/>
                        </a:rPr>
                        <a:t>9.00 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$             13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868936288"/>
                  </a:ext>
                </a:extLst>
              </a:tr>
            </a:tbl>
          </a:graphicData>
        </a:graphic>
      </p:graphicFrame>
      <p:sp>
        <p:nvSpPr>
          <p:cNvPr id="36" name="TextBox 35"/>
          <p:cNvSpPr txBox="1"/>
          <p:nvPr/>
        </p:nvSpPr>
        <p:spPr>
          <a:xfrm rot="20179901">
            <a:off x="-226963" y="2231243"/>
            <a:ext cx="2170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i="1" dirty="0" smtClean="0">
                <a:solidFill>
                  <a:schemeClr val="bg1"/>
                </a:solidFill>
              </a:rPr>
              <a:t>BEFORE</a:t>
            </a:r>
            <a:endParaRPr lang="en-US" sz="2800" b="1" i="1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 rot="20179901">
            <a:off x="-259462" y="4540373"/>
            <a:ext cx="2170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i="1" dirty="0" smtClean="0">
                <a:solidFill>
                  <a:schemeClr val="bg1"/>
                </a:solidFill>
              </a:rPr>
              <a:t>AFTER</a:t>
            </a:r>
            <a:endParaRPr lang="en-US" sz="28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31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1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0" y="-5127"/>
            <a:ext cx="12205250" cy="6870787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-3" y="0"/>
            <a:ext cx="12192000" cy="856343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731397" y="6704111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705988" y="33466"/>
            <a:ext cx="870857" cy="8273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1734684" y="-56645"/>
            <a:ext cx="2778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Employees</a:t>
            </a:r>
            <a:endParaRPr lang="en-US" u="sng" dirty="0">
              <a:solidFill>
                <a:schemeClr val="bg1"/>
              </a:solidFill>
              <a:latin typeface="AR BONNIE" panose="02000000000000000000" pitchFamily="2" charset="0"/>
              <a:cs typeface="Estrangelo Edessa" panose="03080600000000000000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729469" y="242732"/>
            <a:ext cx="2750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Cut employees?  Justify the number and provide an organizational chart.</a:t>
            </a:r>
            <a:endParaRPr lang="en-US" sz="1400" i="1" dirty="0">
              <a:solidFill>
                <a:schemeClr val="bg1">
                  <a:lumMod val="85000"/>
                </a:schemeClr>
              </a:solidFill>
              <a:latin typeface="+mj-lt"/>
              <a:cs typeface="Estrangelo Edessa" panose="03080600000000000000" pitchFamily="66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0" y="6574971"/>
            <a:ext cx="12192000" cy="283029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1763082" y="6682340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877" y="96343"/>
            <a:ext cx="734098" cy="734098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4852416" y="981396"/>
            <a:ext cx="2170176" cy="9753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Parts Manager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682240" y="2454906"/>
            <a:ext cx="2170176" cy="9753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Assistant Parts Manager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7363089" y="2455420"/>
            <a:ext cx="2170176" cy="9753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Shipping / Receiving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9819777" y="2454906"/>
            <a:ext cx="2170176" cy="9753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Warehouse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85159" y="3927080"/>
            <a:ext cx="2170176" cy="9753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Wholesale / Retail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022664" y="3924528"/>
            <a:ext cx="2170176" cy="9753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Wholesale / Retail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7363089" y="3925045"/>
            <a:ext cx="2170176" cy="9753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Shop Counter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360480" y="5259595"/>
            <a:ext cx="2170176" cy="9753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Body Shop Counter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319023" y="3944219"/>
            <a:ext cx="2170176" cy="9753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Driver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6" name="Elbow Connector 5"/>
          <p:cNvCxnSpPr>
            <a:stCxn id="3" idx="2"/>
            <a:endCxn id="13" idx="0"/>
          </p:cNvCxnSpPr>
          <p:nvPr/>
        </p:nvCxnSpPr>
        <p:spPr>
          <a:xfrm rot="5400000">
            <a:off x="4603341" y="1120743"/>
            <a:ext cx="498150" cy="2170176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3" idx="2"/>
            <a:endCxn id="15" idx="0"/>
          </p:cNvCxnSpPr>
          <p:nvPr/>
        </p:nvCxnSpPr>
        <p:spPr>
          <a:xfrm rot="16200000" flipH="1">
            <a:off x="6943508" y="950751"/>
            <a:ext cx="498664" cy="2510673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3" idx="2"/>
            <a:endCxn id="16" idx="0"/>
          </p:cNvCxnSpPr>
          <p:nvPr/>
        </p:nvCxnSpPr>
        <p:spPr>
          <a:xfrm rot="16200000" flipH="1">
            <a:off x="8172109" y="-277850"/>
            <a:ext cx="498150" cy="4967361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3" idx="2"/>
            <a:endCxn id="22" idx="0"/>
          </p:cNvCxnSpPr>
          <p:nvPr/>
        </p:nvCxnSpPr>
        <p:spPr>
          <a:xfrm rot="5400000">
            <a:off x="2328744" y="2505634"/>
            <a:ext cx="513953" cy="2363217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3" idx="2"/>
            <a:endCxn id="17" idx="0"/>
          </p:cNvCxnSpPr>
          <p:nvPr/>
        </p:nvCxnSpPr>
        <p:spPr>
          <a:xfrm rot="16200000" flipH="1">
            <a:off x="3520380" y="3677213"/>
            <a:ext cx="496814" cy="2919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8" name="Elbow Connector 37"/>
          <p:cNvCxnSpPr>
            <a:stCxn id="13" idx="2"/>
            <a:endCxn id="19" idx="0"/>
          </p:cNvCxnSpPr>
          <p:nvPr/>
        </p:nvCxnSpPr>
        <p:spPr>
          <a:xfrm rot="16200000" flipH="1">
            <a:off x="5860363" y="1337230"/>
            <a:ext cx="494779" cy="4680849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2" name="Elbow Connector 41"/>
          <p:cNvCxnSpPr>
            <a:stCxn id="13" idx="2"/>
            <a:endCxn id="18" idx="0"/>
          </p:cNvCxnSpPr>
          <p:nvPr/>
        </p:nvCxnSpPr>
        <p:spPr>
          <a:xfrm rot="16200000" flipH="1">
            <a:off x="4690409" y="2507185"/>
            <a:ext cx="494262" cy="2340424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5" name="Elbow Connector 44"/>
          <p:cNvCxnSpPr>
            <a:stCxn id="19" idx="2"/>
            <a:endCxn id="21" idx="0"/>
          </p:cNvCxnSpPr>
          <p:nvPr/>
        </p:nvCxnSpPr>
        <p:spPr>
          <a:xfrm rot="5400000">
            <a:off x="8267278" y="5078696"/>
            <a:ext cx="359190" cy="2609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8953613" y="132930"/>
            <a:ext cx="2170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i="1" dirty="0" smtClean="0">
                <a:solidFill>
                  <a:schemeClr val="bg1"/>
                </a:solidFill>
              </a:rPr>
              <a:t>BEFORE</a:t>
            </a:r>
            <a:endParaRPr lang="en-US" sz="28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07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0" y="-5127"/>
            <a:ext cx="12205250" cy="6870787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-3" y="0"/>
            <a:ext cx="12192000" cy="856343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731397" y="6704111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705988" y="33466"/>
            <a:ext cx="870857" cy="8273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1734684" y="-56645"/>
            <a:ext cx="2778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Employees</a:t>
            </a:r>
            <a:endParaRPr lang="en-US" u="sng" dirty="0">
              <a:solidFill>
                <a:schemeClr val="bg1"/>
              </a:solidFill>
              <a:latin typeface="AR BONNIE" panose="02000000000000000000" pitchFamily="2" charset="0"/>
              <a:cs typeface="Estrangelo Edessa" panose="03080600000000000000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729469" y="242732"/>
            <a:ext cx="2750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Cut employees?  Justify the number and provide an organizational chart.</a:t>
            </a:r>
            <a:endParaRPr lang="en-US" sz="1400" i="1" dirty="0">
              <a:solidFill>
                <a:schemeClr val="bg1">
                  <a:lumMod val="85000"/>
                </a:schemeClr>
              </a:solidFill>
              <a:latin typeface="+mj-lt"/>
              <a:cs typeface="Estrangelo Edessa" panose="03080600000000000000" pitchFamily="66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0" y="6574971"/>
            <a:ext cx="12192000" cy="283029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1763082" y="6682340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877" y="96343"/>
            <a:ext cx="734098" cy="734098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4852416" y="981396"/>
            <a:ext cx="2170176" cy="9753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Parts Manager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9819777" y="2454906"/>
            <a:ext cx="2170176" cy="9753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Shipping / Receiving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Warehouse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85159" y="3927080"/>
            <a:ext cx="2170176" cy="9753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Wholesale / Retail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022664" y="3924528"/>
            <a:ext cx="2170176" cy="9753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Wholesale / Retail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7363089" y="3925045"/>
            <a:ext cx="2170176" cy="9753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Shop Counter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360480" y="5259595"/>
            <a:ext cx="2170176" cy="9753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Body Shop Counter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319023" y="3944219"/>
            <a:ext cx="2170176" cy="9753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Driver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6" name="Elbow Connector 5"/>
          <p:cNvCxnSpPr>
            <a:stCxn id="3" idx="2"/>
            <a:endCxn id="17" idx="0"/>
          </p:cNvCxnSpPr>
          <p:nvPr/>
        </p:nvCxnSpPr>
        <p:spPr>
          <a:xfrm rot="5400000">
            <a:off x="3868714" y="1858290"/>
            <a:ext cx="1970324" cy="2167257"/>
          </a:xfrm>
          <a:prstGeom prst="bentConnector3">
            <a:avLst>
              <a:gd name="adj1" fmla="val 12873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3" idx="2"/>
            <a:endCxn id="16" idx="0"/>
          </p:cNvCxnSpPr>
          <p:nvPr/>
        </p:nvCxnSpPr>
        <p:spPr>
          <a:xfrm rot="16200000" flipH="1">
            <a:off x="8172109" y="-277850"/>
            <a:ext cx="498150" cy="4967361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3" idx="2"/>
            <a:endCxn id="22" idx="0"/>
          </p:cNvCxnSpPr>
          <p:nvPr/>
        </p:nvCxnSpPr>
        <p:spPr>
          <a:xfrm rot="5400000">
            <a:off x="2328744" y="2505634"/>
            <a:ext cx="513953" cy="2363217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3" idx="2"/>
            <a:endCxn id="17" idx="0"/>
          </p:cNvCxnSpPr>
          <p:nvPr/>
        </p:nvCxnSpPr>
        <p:spPr>
          <a:xfrm rot="16200000" flipH="1">
            <a:off x="3520380" y="3677213"/>
            <a:ext cx="496814" cy="2919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8" name="Elbow Connector 37"/>
          <p:cNvCxnSpPr>
            <a:stCxn id="13" idx="2"/>
            <a:endCxn id="19" idx="0"/>
          </p:cNvCxnSpPr>
          <p:nvPr/>
        </p:nvCxnSpPr>
        <p:spPr>
          <a:xfrm rot="16200000" flipH="1">
            <a:off x="5860363" y="1337230"/>
            <a:ext cx="494779" cy="4680849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2" name="Elbow Connector 41"/>
          <p:cNvCxnSpPr>
            <a:stCxn id="13" idx="2"/>
            <a:endCxn id="18" idx="0"/>
          </p:cNvCxnSpPr>
          <p:nvPr/>
        </p:nvCxnSpPr>
        <p:spPr>
          <a:xfrm rot="16200000" flipH="1">
            <a:off x="4690409" y="2507185"/>
            <a:ext cx="494262" cy="2340424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5" name="Elbow Connector 44"/>
          <p:cNvCxnSpPr>
            <a:stCxn id="19" idx="2"/>
            <a:endCxn id="21" idx="0"/>
          </p:cNvCxnSpPr>
          <p:nvPr/>
        </p:nvCxnSpPr>
        <p:spPr>
          <a:xfrm rot="5400000">
            <a:off x="8267278" y="5078696"/>
            <a:ext cx="359190" cy="2609"/>
          </a:xfrm>
          <a:prstGeom prst="bentConnector3">
            <a:avLst>
              <a:gd name="adj1" fmla="val 50000"/>
            </a:avLst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8953613" y="132930"/>
            <a:ext cx="2170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i="1" dirty="0" smtClean="0">
                <a:solidFill>
                  <a:schemeClr val="bg1"/>
                </a:solidFill>
              </a:rPr>
              <a:t>AFTER</a:t>
            </a:r>
            <a:endParaRPr lang="en-US" sz="2800" b="1" i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29469" y="1668133"/>
            <a:ext cx="2170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We don’t have enough sales to justify assistant parts manger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685336" y="907861"/>
            <a:ext cx="40777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Had 2 – Now 1.  Position does not generate revenue.  It’s in the same location and incorporates the same moves in the warehouse. 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53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0" y="-5127"/>
            <a:ext cx="12205250" cy="6870787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-3" y="0"/>
            <a:ext cx="12192000" cy="856343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731397" y="6704111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705987" y="44329"/>
            <a:ext cx="870857" cy="8273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1729469" y="-20292"/>
            <a:ext cx="250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No gross!</a:t>
            </a:r>
            <a:endParaRPr lang="en-US" u="sng" dirty="0">
              <a:solidFill>
                <a:schemeClr val="bg1"/>
              </a:solidFill>
              <a:latin typeface="AR BONNIE" panose="02000000000000000000" pitchFamily="2" charset="0"/>
              <a:cs typeface="Estrangelo Edessa" panose="03080600000000000000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729469" y="326100"/>
            <a:ext cx="2750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chemeClr val="bg1">
                    <a:lumMod val="85000"/>
                  </a:schemeClr>
                </a:solidFill>
              </a:rPr>
              <a:t>Why would parts be sold with no gross profit  ($61,000 sold at cost)</a:t>
            </a:r>
            <a:endParaRPr lang="en-US" sz="1400" i="1" dirty="0">
              <a:solidFill>
                <a:schemeClr val="bg1">
                  <a:lumMod val="85000"/>
                </a:schemeClr>
              </a:solidFill>
              <a:cs typeface="Estrangelo Edessa" panose="03080600000000000000" pitchFamily="66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0" y="6574971"/>
            <a:ext cx="12192000" cy="283029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1763082" y="6682340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236" y="157048"/>
            <a:ext cx="814355" cy="609980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998545" y="1615654"/>
            <a:ext cx="926711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Reasons for selling at cost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Human error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Discounts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Pricing matrix adjustments needed</a:t>
            </a:r>
            <a:endParaRPr lang="en-US" sz="2400" b="1" dirty="0">
              <a:solidFill>
                <a:schemeClr val="bg1"/>
              </a:solidFill>
            </a:endParaRPr>
          </a:p>
          <a:p>
            <a:endParaRPr lang="en-US" sz="2400" b="1" dirty="0" smtClean="0">
              <a:solidFill>
                <a:schemeClr val="bg1"/>
              </a:solidFill>
            </a:endParaRPr>
          </a:p>
          <a:p>
            <a:r>
              <a:rPr lang="en-US" sz="2400" b="1" dirty="0" smtClean="0">
                <a:solidFill>
                  <a:srgbClr val="FFFF00"/>
                </a:solidFill>
              </a:rPr>
              <a:t>Pros</a:t>
            </a:r>
            <a:r>
              <a:rPr lang="en-US" sz="2400" b="1" dirty="0" smtClean="0">
                <a:solidFill>
                  <a:schemeClr val="bg1"/>
                </a:solidFill>
              </a:rPr>
              <a:t> of selling at cost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Reducing/elimination of obsolescence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No other reason to do so!</a:t>
            </a:r>
          </a:p>
          <a:p>
            <a:endParaRPr lang="en-US" sz="2400" b="1" dirty="0" smtClean="0">
              <a:solidFill>
                <a:schemeClr val="bg1"/>
              </a:solidFill>
            </a:endParaRPr>
          </a:p>
          <a:p>
            <a:r>
              <a:rPr lang="en-US" sz="2400" b="1" dirty="0" smtClean="0">
                <a:solidFill>
                  <a:srgbClr val="FFFF00"/>
                </a:solidFill>
              </a:rPr>
              <a:t>Cons</a:t>
            </a:r>
            <a:r>
              <a:rPr lang="en-US" sz="2400" b="1" dirty="0" smtClean="0">
                <a:solidFill>
                  <a:schemeClr val="bg1"/>
                </a:solidFill>
              </a:rPr>
              <a:t> of selling at cost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</a:rPr>
              <a:t>Not making money!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50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0" y="-5127"/>
            <a:ext cx="12205250" cy="6870787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-3" y="0"/>
            <a:ext cx="12192000" cy="856343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731397" y="6704111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0" y="6574971"/>
            <a:ext cx="12192000" cy="283029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1763082" y="6682340"/>
            <a:ext cx="329610" cy="1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" dirty="0" smtClean="0">
                <a:solidFill>
                  <a:schemeClr val="bg1">
                    <a:lumMod val="75000"/>
                  </a:schemeClr>
                </a:solidFill>
                <a:hlinkClick r:id="rId4"/>
              </a:rPr>
              <a:t>Free PowerPoint Templates</a:t>
            </a:r>
            <a:endParaRPr lang="en-US" sz="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728593" y="36142"/>
            <a:ext cx="870857" cy="8273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752075" y="-28479"/>
            <a:ext cx="1426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chemeClr val="bg1"/>
                </a:solidFill>
                <a:latin typeface="+mj-lt"/>
                <a:cs typeface="Estrangelo Edessa" panose="03080600000000000000" pitchFamily="66" charset="0"/>
              </a:rPr>
              <a:t>Opportunity</a:t>
            </a:r>
            <a:endParaRPr lang="en-US" u="sng" dirty="0">
              <a:solidFill>
                <a:schemeClr val="bg1"/>
              </a:solidFill>
              <a:latin typeface="AR BONNIE" panose="02000000000000000000" pitchFamily="2" charset="0"/>
              <a:cs typeface="Estrangelo Edessa" panose="03080600000000000000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52075" y="320408"/>
            <a:ext cx="2750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chemeClr val="bg1">
                    <a:lumMod val="85000"/>
                  </a:schemeClr>
                </a:solidFill>
              </a:rPr>
              <a:t>How much more money would you have made at desired profile?</a:t>
            </a:r>
            <a:endParaRPr lang="en-US" sz="1400" i="1" dirty="0">
              <a:solidFill>
                <a:schemeClr val="bg1">
                  <a:lumMod val="85000"/>
                </a:schemeClr>
              </a:solidFill>
              <a:cs typeface="Estrangelo Edessa" panose="03080600000000000000" pitchFamily="66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420" y="200224"/>
            <a:ext cx="847202" cy="519253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043716"/>
              </p:ext>
            </p:extLst>
          </p:nvPr>
        </p:nvGraphicFramePr>
        <p:xfrm>
          <a:off x="600710" y="1305624"/>
          <a:ext cx="11162370" cy="4935697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2284311">
                  <a:extLst>
                    <a:ext uri="{9D8B030D-6E8A-4147-A177-3AD203B41FA5}">
                      <a16:colId xmlns:a16="http://schemas.microsoft.com/office/drawing/2014/main" xmlns="" val="652451499"/>
                    </a:ext>
                  </a:extLst>
                </a:gridCol>
                <a:gridCol w="298718">
                  <a:extLst>
                    <a:ext uri="{9D8B030D-6E8A-4147-A177-3AD203B41FA5}">
                      <a16:colId xmlns:a16="http://schemas.microsoft.com/office/drawing/2014/main" xmlns="" val="1232343958"/>
                    </a:ext>
                  </a:extLst>
                </a:gridCol>
                <a:gridCol w="1335443">
                  <a:extLst>
                    <a:ext uri="{9D8B030D-6E8A-4147-A177-3AD203B41FA5}">
                      <a16:colId xmlns:a16="http://schemas.microsoft.com/office/drawing/2014/main" xmlns="" val="540648722"/>
                    </a:ext>
                  </a:extLst>
                </a:gridCol>
                <a:gridCol w="1320786">
                  <a:extLst>
                    <a:ext uri="{9D8B030D-6E8A-4147-A177-3AD203B41FA5}">
                      <a16:colId xmlns:a16="http://schemas.microsoft.com/office/drawing/2014/main" xmlns="" val="2361067633"/>
                    </a:ext>
                  </a:extLst>
                </a:gridCol>
                <a:gridCol w="1033810">
                  <a:extLst>
                    <a:ext uri="{9D8B030D-6E8A-4147-A177-3AD203B41FA5}">
                      <a16:colId xmlns:a16="http://schemas.microsoft.com/office/drawing/2014/main" xmlns="" val="4196919299"/>
                    </a:ext>
                  </a:extLst>
                </a:gridCol>
                <a:gridCol w="1177298">
                  <a:extLst>
                    <a:ext uri="{9D8B030D-6E8A-4147-A177-3AD203B41FA5}">
                      <a16:colId xmlns:a16="http://schemas.microsoft.com/office/drawing/2014/main" xmlns="" val="310674053"/>
                    </a:ext>
                  </a:extLst>
                </a:gridCol>
                <a:gridCol w="1177298">
                  <a:extLst>
                    <a:ext uri="{9D8B030D-6E8A-4147-A177-3AD203B41FA5}">
                      <a16:colId xmlns:a16="http://schemas.microsoft.com/office/drawing/2014/main" xmlns="" val="2794409799"/>
                    </a:ext>
                  </a:extLst>
                </a:gridCol>
                <a:gridCol w="1177298">
                  <a:extLst>
                    <a:ext uri="{9D8B030D-6E8A-4147-A177-3AD203B41FA5}">
                      <a16:colId xmlns:a16="http://schemas.microsoft.com/office/drawing/2014/main" xmlns="" val="1042053031"/>
                    </a:ext>
                  </a:extLst>
                </a:gridCol>
                <a:gridCol w="1357408">
                  <a:extLst>
                    <a:ext uri="{9D8B030D-6E8A-4147-A177-3AD203B41FA5}">
                      <a16:colId xmlns:a16="http://schemas.microsoft.com/office/drawing/2014/main" xmlns="" val="2369843197"/>
                    </a:ext>
                  </a:extLst>
                </a:gridCol>
              </a:tblGrid>
              <a:tr h="459919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sz="3200" u="none" strike="noStrike" dirty="0">
                          <a:effectLst/>
                        </a:rPr>
                        <a:t>PARTS DEPARTMENT - PERFORMA CALCULATION</a:t>
                      </a:r>
                      <a:endParaRPr lang="en-US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77290724"/>
                  </a:ext>
                </a:extLst>
              </a:tr>
              <a:tr h="312839">
                <a:tc>
                  <a:txBody>
                    <a:bodyPr/>
                    <a:lstStyle/>
                    <a:p>
                      <a:pPr algn="r" fontAlgn="ctr"/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36836056"/>
                  </a:ext>
                </a:extLst>
              </a:tr>
              <a:tr h="312839">
                <a:tc>
                  <a:txBody>
                    <a:bodyPr/>
                    <a:lstStyle/>
                    <a:p>
                      <a:pPr algn="r" fontAlgn="ctr"/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407657948"/>
                  </a:ext>
                </a:extLst>
              </a:tr>
              <a:tr h="5346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Repair Order Mechanical</a:t>
                      </a:r>
                      <a:endParaRPr lang="en-US" sz="1800" b="1" i="1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Repair Order Body Shop</a:t>
                      </a:r>
                      <a:endParaRPr lang="en-US" sz="1800" b="1" i="1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Counter Retail</a:t>
                      </a:r>
                      <a:endParaRPr lang="en-US" sz="1800" b="1" i="1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Internal (new/used)</a:t>
                      </a:r>
                      <a:endParaRPr lang="en-US" sz="1800" b="1" i="1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Wholesale</a:t>
                      </a:r>
                      <a:endParaRPr lang="en-US" sz="1800" b="1" i="1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Warranty</a:t>
                      </a:r>
                      <a:endParaRPr lang="en-US" sz="1800" b="1" i="1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en-US" sz="1800" b="1" i="1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945284694"/>
                  </a:ext>
                </a:extLst>
              </a:tr>
              <a:tr h="385212"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YTD Sales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345,555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289,252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105,808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346,007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356,715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222,777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1,666,114 </a:t>
                      </a:r>
                      <a:endParaRPr lang="en-U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730189475"/>
                  </a:ext>
                </a:extLst>
              </a:tr>
              <a:tr h="385212"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YTD Gross Profit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110,507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33,801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30,041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50,996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100,001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51,661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377,007 </a:t>
                      </a:r>
                      <a:endParaRPr lang="en-U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354519068"/>
                  </a:ext>
                </a:extLst>
              </a:tr>
              <a:tr h="385212"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YTD Cost of Sales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235,048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255,451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75,767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295,011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256,714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171,116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1,289,107 </a:t>
                      </a:r>
                      <a:endParaRPr lang="en-U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694707834"/>
                  </a:ext>
                </a:extLst>
              </a:tr>
              <a:tr h="385212"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NEW Mark-Up Factor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1.69 </a:t>
                      </a:r>
                      <a:endParaRPr lang="en-US" sz="1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1.18 </a:t>
                      </a:r>
                      <a:endParaRPr lang="en-US" sz="1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1.69 </a:t>
                      </a:r>
                      <a:endParaRPr lang="en-U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1.69 </a:t>
                      </a:r>
                      <a:endParaRPr lang="en-U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1.39 </a:t>
                      </a:r>
                      <a:endParaRPr lang="en-U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1.39 </a:t>
                      </a:r>
                      <a:endParaRPr lang="en-US" sz="1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1.51 </a:t>
                      </a:r>
                      <a:endParaRPr lang="en-US" sz="1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643311902"/>
                  </a:ext>
                </a:extLst>
              </a:tr>
              <a:tr h="534627"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Desired Gross %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  <a:t>41%</a:t>
                      </a:r>
                      <a:br>
                        <a:rPr lang="en-US" sz="1800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</a:br>
                      <a:r>
                        <a:rPr lang="en-US" sz="1800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  <a:t>(Was 32%)</a:t>
                      </a:r>
                      <a:endParaRPr lang="en-US" sz="1800" b="0" i="1" u="none" strike="noStrike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  <a:t>15%</a:t>
                      </a:r>
                      <a:br>
                        <a:rPr lang="en-US" sz="1800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</a:br>
                      <a:r>
                        <a:rPr lang="en-US" sz="1800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  <a:t>(Was 12%)</a:t>
                      </a:r>
                      <a:endParaRPr lang="en-US" sz="1800" b="0" i="1" u="none" strike="noStrike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  <a:t>41%</a:t>
                      </a:r>
                      <a:br>
                        <a:rPr lang="en-US" sz="1800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</a:br>
                      <a:r>
                        <a:rPr lang="en-US" sz="1800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  <a:t>(Was 28%)</a:t>
                      </a:r>
                      <a:endParaRPr lang="en-US" sz="1800" b="0" i="1" u="none" strike="noStrike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  <a:t>41%</a:t>
                      </a:r>
                      <a:br>
                        <a:rPr lang="en-US" sz="1800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</a:br>
                      <a:r>
                        <a:rPr lang="en-US" sz="1800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  <a:t>(Was 15%)</a:t>
                      </a:r>
                      <a:endParaRPr lang="en-US" sz="1800" b="0" i="1" u="none" strike="noStrike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effectLst/>
                        </a:rPr>
                        <a:t>28%</a:t>
                      </a:r>
                      <a:endParaRPr lang="en-US" sz="1800" b="0" i="1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effectLst/>
                        </a:rPr>
                        <a:t>28%</a:t>
                      </a:r>
                      <a:br>
                        <a:rPr lang="en-US" sz="1800" u="none" strike="noStrike" dirty="0" smtClean="0">
                          <a:effectLst/>
                        </a:rPr>
                      </a:br>
                      <a:r>
                        <a:rPr lang="en-US" sz="1800" u="none" strike="noStrike" dirty="0" smtClean="0">
                          <a:effectLst/>
                        </a:rPr>
                        <a:t>(Was 23%)</a:t>
                      </a:r>
                      <a:endParaRPr lang="en-US" sz="1800" b="0" i="1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effectLst/>
                        </a:rPr>
                        <a:t>38%</a:t>
                      </a:r>
                      <a:endParaRPr lang="en-U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149202781"/>
                  </a:ext>
                </a:extLst>
              </a:tr>
              <a:tr h="385212"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NEW YTD Sales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398,386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300,530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128,418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500,018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356,547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237,661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1,921,563 </a:t>
                      </a:r>
                      <a:endParaRPr lang="en-U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917243604"/>
                  </a:ext>
                </a:extLst>
              </a:tr>
              <a:tr h="385212"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OLD YTD Sales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345,555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289,252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105,808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346,000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356,715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222,777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1,666,114 </a:t>
                      </a:r>
                      <a:endParaRPr lang="en-U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188680264"/>
                  </a:ext>
                </a:extLst>
              </a:tr>
              <a:tr h="385212"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Additional Gross Profit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solidFill>
                            <a:srgbClr val="FFFF00"/>
                          </a:solidFill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  <a:t>52,831</a:t>
                      </a:r>
                      <a:endParaRPr lang="en-US" sz="1800" b="0" i="0" u="none" strike="noStrike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solidFill>
                            <a:srgbClr val="FFFF00"/>
                          </a:solidFill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  <a:t>11,278 </a:t>
                      </a:r>
                      <a:endParaRPr lang="en-US" sz="1800" b="0" i="0" u="none" strike="noStrike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solidFill>
                            <a:srgbClr val="FFFF00"/>
                          </a:solidFill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  <a:t>22,610 </a:t>
                      </a:r>
                      <a:endParaRPr lang="en-US" sz="1800" b="0" i="0" u="none" strike="noStrike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rgbClr val="FFFF00"/>
                          </a:solidFill>
                          <a:effectLst/>
                        </a:rPr>
                        <a:t>$</a:t>
                      </a:r>
                      <a:r>
                        <a:rPr lang="en-US" sz="1800" b="1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  <a:t>154,011 </a:t>
                      </a:r>
                      <a:endParaRPr lang="en-US" sz="1800" b="1" i="0" u="none" strike="noStrike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0.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14,884 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$</a:t>
                      </a:r>
                      <a:r>
                        <a:rPr lang="en-US" sz="1800" u="none" strike="noStrike" dirty="0" smtClean="0">
                          <a:effectLst/>
                        </a:rPr>
                        <a:t>255,616 </a:t>
                      </a:r>
                      <a:endParaRPr lang="en-US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5004509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151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2783</TotalTime>
  <Words>1164</Words>
  <Application>Microsoft Office PowerPoint</Application>
  <PresentationFormat>Widescreen</PresentationFormat>
  <Paragraphs>313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 BONNIE</vt:lpstr>
      <vt:lpstr>Arial</vt:lpstr>
      <vt:lpstr>Calibri</vt:lpstr>
      <vt:lpstr>Calibri Light</vt:lpstr>
      <vt:lpstr>Estrangelo Edessa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james sager;sage-fox.com</dc:creator>
  <cp:lastModifiedBy>Bavis, Christopher</cp:lastModifiedBy>
  <cp:revision>641</cp:revision>
  <dcterms:created xsi:type="dcterms:W3CDTF">2015-12-31T02:20:12Z</dcterms:created>
  <dcterms:modified xsi:type="dcterms:W3CDTF">2017-03-24T09:52:55Z</dcterms:modified>
</cp:coreProperties>
</file>