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6" r:id="rId3"/>
    <p:sldId id="265" r:id="rId4"/>
    <p:sldId id="268" r:id="rId5"/>
    <p:sldId id="270" r:id="rId6"/>
    <p:sldId id="271" r:id="rId7"/>
    <p:sldId id="263" r:id="rId8"/>
    <p:sldId id="264" r:id="rId9"/>
    <p:sldId id="266" r:id="rId10"/>
    <p:sldId id="275" r:id="rId11"/>
    <p:sldId id="267" r:id="rId12"/>
    <p:sldId id="272" r:id="rId13"/>
    <p:sldId id="256" r:id="rId14"/>
    <p:sldId id="257" r:id="rId15"/>
    <p:sldId id="258" r:id="rId16"/>
    <p:sldId id="259" r:id="rId17"/>
    <p:sldId id="260" r:id="rId18"/>
    <p:sldId id="261" r:id="rId19"/>
    <p:sldId id="262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82" y="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3-23T10:25:23.923" idx="1">
    <p:pos x="10" y="10"/>
    <p:text/>
    <p:extLst>
      <p:ext uri="{C676402C-5697-4E1C-873F-D02D1690AC5C}">
        <p15:threadingInfo xmlns:p15="http://schemas.microsoft.com/office/powerpoint/2012/main" timeZoneBias="4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243DD6-7908-4AFA-8F08-F5DA4913D758}" type="doc">
      <dgm:prSet loTypeId="urn:microsoft.com/office/officeart/2005/8/layout/hierarchy4" loCatId="hierarchy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6213EA93-67B3-4DEB-8CC6-93A0B2AF7CD7}">
      <dgm:prSet phldrT="[Text]"/>
      <dgm:spPr/>
      <dgm:t>
        <a:bodyPr/>
        <a:lstStyle/>
        <a:p>
          <a:r>
            <a:rPr lang="en-US" dirty="0" smtClean="0"/>
            <a:t>Parts Manager (1)</a:t>
          </a:r>
          <a:endParaRPr lang="en-US" dirty="0"/>
        </a:p>
      </dgm:t>
    </dgm:pt>
    <dgm:pt modelId="{22F01FA1-DAEC-40BA-8433-5E146EC5406F}" type="parTrans" cxnId="{A43F2893-82A9-4D28-9685-E0BE99CB288E}">
      <dgm:prSet/>
      <dgm:spPr/>
      <dgm:t>
        <a:bodyPr/>
        <a:lstStyle/>
        <a:p>
          <a:endParaRPr lang="en-US"/>
        </a:p>
      </dgm:t>
    </dgm:pt>
    <dgm:pt modelId="{0B401069-F5DA-4C26-8D27-41C74B853B00}" type="sibTrans" cxnId="{A43F2893-82A9-4D28-9685-E0BE99CB288E}">
      <dgm:prSet/>
      <dgm:spPr/>
      <dgm:t>
        <a:bodyPr/>
        <a:lstStyle/>
        <a:p>
          <a:endParaRPr lang="en-US"/>
        </a:p>
      </dgm:t>
    </dgm:pt>
    <dgm:pt modelId="{34EF69ED-7733-43E5-9F02-75216E62B39D}">
      <dgm:prSet phldrT="[Text]"/>
      <dgm:spPr/>
      <dgm:t>
        <a:bodyPr/>
        <a:lstStyle/>
        <a:p>
          <a:r>
            <a:rPr lang="en-US" i="1" dirty="0" smtClean="0"/>
            <a:t>Back Counter (3)</a:t>
          </a:r>
          <a:endParaRPr lang="en-US" i="1" dirty="0"/>
        </a:p>
      </dgm:t>
    </dgm:pt>
    <dgm:pt modelId="{D95CB556-0982-4642-9108-EFDA847395CF}" type="parTrans" cxnId="{4C3D5DA4-4E22-49D2-8A9A-EB38B09280C2}">
      <dgm:prSet/>
      <dgm:spPr/>
      <dgm:t>
        <a:bodyPr/>
        <a:lstStyle/>
        <a:p>
          <a:endParaRPr lang="en-US"/>
        </a:p>
      </dgm:t>
    </dgm:pt>
    <dgm:pt modelId="{B6844C36-BF59-4369-A225-8E816E956898}" type="sibTrans" cxnId="{4C3D5DA4-4E22-49D2-8A9A-EB38B09280C2}">
      <dgm:prSet/>
      <dgm:spPr/>
      <dgm:t>
        <a:bodyPr/>
        <a:lstStyle/>
        <a:p>
          <a:endParaRPr lang="en-US"/>
        </a:p>
      </dgm:t>
    </dgm:pt>
    <dgm:pt modelId="{EAF97F65-8743-416C-95B4-C2A504120B0F}">
      <dgm:prSet phldrT="[Text]"/>
      <dgm:spPr/>
      <dgm:t>
        <a:bodyPr/>
        <a:lstStyle/>
        <a:p>
          <a:r>
            <a:rPr lang="en-US" i="1" dirty="0" smtClean="0"/>
            <a:t>Wholesale Counter(1)</a:t>
          </a:r>
          <a:endParaRPr lang="en-US" i="1" dirty="0"/>
        </a:p>
      </dgm:t>
    </dgm:pt>
    <dgm:pt modelId="{15FC0DA2-D4A5-4ADB-8E29-59099AD0F12C}" type="parTrans" cxnId="{978388B3-EB8F-4139-B38A-114233FC2BB6}">
      <dgm:prSet/>
      <dgm:spPr/>
      <dgm:t>
        <a:bodyPr/>
        <a:lstStyle/>
        <a:p>
          <a:endParaRPr lang="en-US"/>
        </a:p>
      </dgm:t>
    </dgm:pt>
    <dgm:pt modelId="{EA3E39D9-C3F2-4BF2-B34A-03920DBAC485}" type="sibTrans" cxnId="{978388B3-EB8F-4139-B38A-114233FC2BB6}">
      <dgm:prSet/>
      <dgm:spPr/>
      <dgm:t>
        <a:bodyPr/>
        <a:lstStyle/>
        <a:p>
          <a:endParaRPr lang="en-US"/>
        </a:p>
      </dgm:t>
    </dgm:pt>
    <dgm:pt modelId="{146B5BCA-F4A0-4A38-B33B-EC8BFA2CE5CF}">
      <dgm:prSet/>
      <dgm:spPr/>
      <dgm:t>
        <a:bodyPr/>
        <a:lstStyle/>
        <a:p>
          <a:r>
            <a:rPr lang="en-US" i="1" dirty="0" smtClean="0"/>
            <a:t>Driver (1)</a:t>
          </a:r>
          <a:endParaRPr lang="en-US" i="1" dirty="0"/>
        </a:p>
      </dgm:t>
    </dgm:pt>
    <dgm:pt modelId="{FC127E7E-FFD8-4856-B22A-FC2DE70AAD12}" type="parTrans" cxnId="{5A1A34D1-58B2-4611-801D-A477054B8543}">
      <dgm:prSet/>
      <dgm:spPr/>
      <dgm:t>
        <a:bodyPr/>
        <a:lstStyle/>
        <a:p>
          <a:endParaRPr lang="en-US"/>
        </a:p>
      </dgm:t>
    </dgm:pt>
    <dgm:pt modelId="{861FB706-A371-43B4-A9C0-19E307330018}" type="sibTrans" cxnId="{5A1A34D1-58B2-4611-801D-A477054B8543}">
      <dgm:prSet/>
      <dgm:spPr/>
      <dgm:t>
        <a:bodyPr/>
        <a:lstStyle/>
        <a:p>
          <a:endParaRPr lang="en-US"/>
        </a:p>
      </dgm:t>
    </dgm:pt>
    <dgm:pt modelId="{164FCC03-4F21-4358-A0AA-BBEEBC094581}">
      <dgm:prSet/>
      <dgm:spPr/>
      <dgm:t>
        <a:bodyPr/>
        <a:lstStyle/>
        <a:p>
          <a:r>
            <a:rPr lang="en-US" i="1" dirty="0" smtClean="0"/>
            <a:t>Shipping &amp; Receiving (1)</a:t>
          </a:r>
          <a:endParaRPr lang="en-US" i="1" dirty="0"/>
        </a:p>
      </dgm:t>
    </dgm:pt>
    <dgm:pt modelId="{EAAC9F3D-08AD-45A0-9A5F-D7390FFDB894}" type="parTrans" cxnId="{0E739519-AA6E-4D91-B367-27966A51932A}">
      <dgm:prSet/>
      <dgm:spPr/>
      <dgm:t>
        <a:bodyPr/>
        <a:lstStyle/>
        <a:p>
          <a:endParaRPr lang="en-US"/>
        </a:p>
      </dgm:t>
    </dgm:pt>
    <dgm:pt modelId="{FFB6B58E-C828-46F3-9736-BEC2483E4506}" type="sibTrans" cxnId="{0E739519-AA6E-4D91-B367-27966A51932A}">
      <dgm:prSet/>
      <dgm:spPr/>
      <dgm:t>
        <a:bodyPr/>
        <a:lstStyle/>
        <a:p>
          <a:endParaRPr lang="en-US"/>
        </a:p>
      </dgm:t>
    </dgm:pt>
    <dgm:pt modelId="{C2079A62-5A6C-4896-82C7-941D836D8F83}">
      <dgm:prSet phldrT="[Text]"/>
      <dgm:spPr/>
      <dgm:t>
        <a:bodyPr/>
        <a:lstStyle/>
        <a:p>
          <a:r>
            <a:rPr lang="en-US" i="1" dirty="0" smtClean="0"/>
            <a:t>Front Counter (2)</a:t>
          </a:r>
          <a:endParaRPr lang="en-US" i="1" dirty="0"/>
        </a:p>
      </dgm:t>
    </dgm:pt>
    <dgm:pt modelId="{02FEA326-B98E-4A0D-9418-5F1EDBFA5D27}" type="parTrans" cxnId="{31160172-B94C-403A-ABFD-957EB917416B}">
      <dgm:prSet/>
      <dgm:spPr/>
      <dgm:t>
        <a:bodyPr/>
        <a:lstStyle/>
        <a:p>
          <a:endParaRPr lang="en-US"/>
        </a:p>
      </dgm:t>
    </dgm:pt>
    <dgm:pt modelId="{A6A5599E-E43F-4788-9808-E1CCC21BBD61}" type="sibTrans" cxnId="{31160172-B94C-403A-ABFD-957EB917416B}">
      <dgm:prSet/>
      <dgm:spPr/>
      <dgm:t>
        <a:bodyPr/>
        <a:lstStyle/>
        <a:p>
          <a:endParaRPr lang="en-US"/>
        </a:p>
      </dgm:t>
    </dgm:pt>
    <dgm:pt modelId="{2089128C-FF75-4BF8-8EEA-9D7A8471720F}" type="pres">
      <dgm:prSet presAssocID="{07243DD6-7908-4AFA-8F08-F5DA4913D75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D503F57-A3A1-4AAD-A454-9E1DED94764B}" type="pres">
      <dgm:prSet presAssocID="{6213EA93-67B3-4DEB-8CC6-93A0B2AF7CD7}" presName="vertOne" presStyleCnt="0"/>
      <dgm:spPr/>
    </dgm:pt>
    <dgm:pt modelId="{70AF884B-424D-48DF-B5FF-2484976C79F1}" type="pres">
      <dgm:prSet presAssocID="{6213EA93-67B3-4DEB-8CC6-93A0B2AF7CD7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A83D860-08A0-48C4-963D-9E165C8232D1}" type="pres">
      <dgm:prSet presAssocID="{6213EA93-67B3-4DEB-8CC6-93A0B2AF7CD7}" presName="parTransOne" presStyleCnt="0"/>
      <dgm:spPr/>
    </dgm:pt>
    <dgm:pt modelId="{E9350ADD-8918-4BF5-A14A-7ADFBE7D1443}" type="pres">
      <dgm:prSet presAssocID="{6213EA93-67B3-4DEB-8CC6-93A0B2AF7CD7}" presName="horzOne" presStyleCnt="0"/>
      <dgm:spPr/>
    </dgm:pt>
    <dgm:pt modelId="{B2FB5AF5-273B-42CF-9866-3A6E4267F9C3}" type="pres">
      <dgm:prSet presAssocID="{34EF69ED-7733-43E5-9F02-75216E62B39D}" presName="vertTwo" presStyleCnt="0"/>
      <dgm:spPr/>
    </dgm:pt>
    <dgm:pt modelId="{5200E0DC-F46D-404F-B163-18056571A204}" type="pres">
      <dgm:prSet presAssocID="{34EF69ED-7733-43E5-9F02-75216E62B39D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9229F2-54B8-4D61-BBD9-C45D7B99D677}" type="pres">
      <dgm:prSet presAssocID="{34EF69ED-7733-43E5-9F02-75216E62B39D}" presName="horzTwo" presStyleCnt="0"/>
      <dgm:spPr/>
    </dgm:pt>
    <dgm:pt modelId="{7CECE04A-7266-461B-9BEE-1CC108EFF7C1}" type="pres">
      <dgm:prSet presAssocID="{B6844C36-BF59-4369-A225-8E816E956898}" presName="sibSpaceTwo" presStyleCnt="0"/>
      <dgm:spPr/>
    </dgm:pt>
    <dgm:pt modelId="{089FAFCE-1825-4F63-8E48-275A355BCDD8}" type="pres">
      <dgm:prSet presAssocID="{EAF97F65-8743-416C-95B4-C2A504120B0F}" presName="vertTwo" presStyleCnt="0"/>
      <dgm:spPr/>
    </dgm:pt>
    <dgm:pt modelId="{FE0EE2F5-8828-42C2-84F5-E71312C434E3}" type="pres">
      <dgm:prSet presAssocID="{EAF97F65-8743-416C-95B4-C2A504120B0F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E4BAF5B-41E1-420A-B755-28A45830E243}" type="pres">
      <dgm:prSet presAssocID="{EAF97F65-8743-416C-95B4-C2A504120B0F}" presName="parTransTwo" presStyleCnt="0"/>
      <dgm:spPr/>
    </dgm:pt>
    <dgm:pt modelId="{1476A46C-9D3B-4ED1-9154-38D3F8BB7287}" type="pres">
      <dgm:prSet presAssocID="{EAF97F65-8743-416C-95B4-C2A504120B0F}" presName="horzTwo" presStyleCnt="0"/>
      <dgm:spPr/>
    </dgm:pt>
    <dgm:pt modelId="{023D99D3-A691-4A32-A36F-47B0498D1394}" type="pres">
      <dgm:prSet presAssocID="{146B5BCA-F4A0-4A38-B33B-EC8BFA2CE5CF}" presName="vertThree" presStyleCnt="0"/>
      <dgm:spPr/>
    </dgm:pt>
    <dgm:pt modelId="{D5E40F45-3AA4-4039-AB5B-6B8080619B55}" type="pres">
      <dgm:prSet presAssocID="{146B5BCA-F4A0-4A38-B33B-EC8BFA2CE5CF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00DE43A-C45A-4154-8E1C-14DF04FFB3CD}" type="pres">
      <dgm:prSet presAssocID="{146B5BCA-F4A0-4A38-B33B-EC8BFA2CE5CF}" presName="horzThree" presStyleCnt="0"/>
      <dgm:spPr/>
    </dgm:pt>
    <dgm:pt modelId="{41452C2B-26F6-4F70-80C6-27DC576EA931}" type="pres">
      <dgm:prSet presAssocID="{861FB706-A371-43B4-A9C0-19E307330018}" presName="sibSpaceThree" presStyleCnt="0"/>
      <dgm:spPr/>
    </dgm:pt>
    <dgm:pt modelId="{FD3785F2-D838-4863-989F-3AFD89705611}" type="pres">
      <dgm:prSet presAssocID="{164FCC03-4F21-4358-A0AA-BBEEBC094581}" presName="vertThree" presStyleCnt="0"/>
      <dgm:spPr/>
    </dgm:pt>
    <dgm:pt modelId="{00B44D8B-BD15-4B9F-8C90-9ED6FC8DCEF8}" type="pres">
      <dgm:prSet presAssocID="{164FCC03-4F21-4358-A0AA-BBEEBC094581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3B62A3-D08A-47FE-99BF-E2ABDB5D9629}" type="pres">
      <dgm:prSet presAssocID="{164FCC03-4F21-4358-A0AA-BBEEBC094581}" presName="horzThree" presStyleCnt="0"/>
      <dgm:spPr/>
    </dgm:pt>
    <dgm:pt modelId="{4476BF1C-22C7-4467-A05B-9BBFB765314B}" type="pres">
      <dgm:prSet presAssocID="{EA3E39D9-C3F2-4BF2-B34A-03920DBAC485}" presName="sibSpaceTwo" presStyleCnt="0"/>
      <dgm:spPr/>
    </dgm:pt>
    <dgm:pt modelId="{987C45F9-B2D8-42B7-90AF-365A2F2EFFCC}" type="pres">
      <dgm:prSet presAssocID="{C2079A62-5A6C-4896-82C7-941D836D8F83}" presName="vertTwo" presStyleCnt="0"/>
      <dgm:spPr/>
    </dgm:pt>
    <dgm:pt modelId="{945731CE-D60F-4AC4-816E-7D87FCF2CAA8}" type="pres">
      <dgm:prSet presAssocID="{C2079A62-5A6C-4896-82C7-941D836D8F83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1620F5B-B8AD-45E3-A511-E57754580C2C}" type="pres">
      <dgm:prSet presAssocID="{C2079A62-5A6C-4896-82C7-941D836D8F83}" presName="horzTwo" presStyleCnt="0"/>
      <dgm:spPr/>
    </dgm:pt>
  </dgm:ptLst>
  <dgm:cxnLst>
    <dgm:cxn modelId="{605C04F1-F60D-43F1-8FAF-F787A37804FD}" type="presOf" srcId="{07243DD6-7908-4AFA-8F08-F5DA4913D758}" destId="{2089128C-FF75-4BF8-8EEA-9D7A8471720F}" srcOrd="0" destOrd="0" presId="urn:microsoft.com/office/officeart/2005/8/layout/hierarchy4"/>
    <dgm:cxn modelId="{4C3D5DA4-4E22-49D2-8A9A-EB38B09280C2}" srcId="{6213EA93-67B3-4DEB-8CC6-93A0B2AF7CD7}" destId="{34EF69ED-7733-43E5-9F02-75216E62B39D}" srcOrd="0" destOrd="0" parTransId="{D95CB556-0982-4642-9108-EFDA847395CF}" sibTransId="{B6844C36-BF59-4369-A225-8E816E956898}"/>
    <dgm:cxn modelId="{2E5A9699-38EF-44E3-BC6A-04D255A909D2}" type="presOf" srcId="{EAF97F65-8743-416C-95B4-C2A504120B0F}" destId="{FE0EE2F5-8828-42C2-84F5-E71312C434E3}" srcOrd="0" destOrd="0" presId="urn:microsoft.com/office/officeart/2005/8/layout/hierarchy4"/>
    <dgm:cxn modelId="{A16A60A6-5742-467A-B172-5BDBC55D4F79}" type="presOf" srcId="{C2079A62-5A6C-4896-82C7-941D836D8F83}" destId="{945731CE-D60F-4AC4-816E-7D87FCF2CAA8}" srcOrd="0" destOrd="0" presId="urn:microsoft.com/office/officeart/2005/8/layout/hierarchy4"/>
    <dgm:cxn modelId="{0E739519-AA6E-4D91-B367-27966A51932A}" srcId="{EAF97F65-8743-416C-95B4-C2A504120B0F}" destId="{164FCC03-4F21-4358-A0AA-BBEEBC094581}" srcOrd="1" destOrd="0" parTransId="{EAAC9F3D-08AD-45A0-9A5F-D7390FFDB894}" sibTransId="{FFB6B58E-C828-46F3-9736-BEC2483E4506}"/>
    <dgm:cxn modelId="{432FE250-6B85-4E19-BD18-005EE33BA837}" type="presOf" srcId="{164FCC03-4F21-4358-A0AA-BBEEBC094581}" destId="{00B44D8B-BD15-4B9F-8C90-9ED6FC8DCEF8}" srcOrd="0" destOrd="0" presId="urn:microsoft.com/office/officeart/2005/8/layout/hierarchy4"/>
    <dgm:cxn modelId="{A43F2893-82A9-4D28-9685-E0BE99CB288E}" srcId="{07243DD6-7908-4AFA-8F08-F5DA4913D758}" destId="{6213EA93-67B3-4DEB-8CC6-93A0B2AF7CD7}" srcOrd="0" destOrd="0" parTransId="{22F01FA1-DAEC-40BA-8433-5E146EC5406F}" sibTransId="{0B401069-F5DA-4C26-8D27-41C74B853B00}"/>
    <dgm:cxn modelId="{978388B3-EB8F-4139-B38A-114233FC2BB6}" srcId="{6213EA93-67B3-4DEB-8CC6-93A0B2AF7CD7}" destId="{EAF97F65-8743-416C-95B4-C2A504120B0F}" srcOrd="1" destOrd="0" parTransId="{15FC0DA2-D4A5-4ADB-8E29-59099AD0F12C}" sibTransId="{EA3E39D9-C3F2-4BF2-B34A-03920DBAC485}"/>
    <dgm:cxn modelId="{31160172-B94C-403A-ABFD-957EB917416B}" srcId="{6213EA93-67B3-4DEB-8CC6-93A0B2AF7CD7}" destId="{C2079A62-5A6C-4896-82C7-941D836D8F83}" srcOrd="2" destOrd="0" parTransId="{02FEA326-B98E-4A0D-9418-5F1EDBFA5D27}" sibTransId="{A6A5599E-E43F-4788-9808-E1CCC21BBD61}"/>
    <dgm:cxn modelId="{AF64430D-0A7C-4061-8817-2D2254EFA4DF}" type="presOf" srcId="{6213EA93-67B3-4DEB-8CC6-93A0B2AF7CD7}" destId="{70AF884B-424D-48DF-B5FF-2484976C79F1}" srcOrd="0" destOrd="0" presId="urn:microsoft.com/office/officeart/2005/8/layout/hierarchy4"/>
    <dgm:cxn modelId="{530FADFE-A42C-4234-BBBB-B1A0AD8D0895}" type="presOf" srcId="{34EF69ED-7733-43E5-9F02-75216E62B39D}" destId="{5200E0DC-F46D-404F-B163-18056571A204}" srcOrd="0" destOrd="0" presId="urn:microsoft.com/office/officeart/2005/8/layout/hierarchy4"/>
    <dgm:cxn modelId="{0DAB604E-A416-4991-9590-5105F422CA5A}" type="presOf" srcId="{146B5BCA-F4A0-4A38-B33B-EC8BFA2CE5CF}" destId="{D5E40F45-3AA4-4039-AB5B-6B8080619B55}" srcOrd="0" destOrd="0" presId="urn:microsoft.com/office/officeart/2005/8/layout/hierarchy4"/>
    <dgm:cxn modelId="{5A1A34D1-58B2-4611-801D-A477054B8543}" srcId="{EAF97F65-8743-416C-95B4-C2A504120B0F}" destId="{146B5BCA-F4A0-4A38-B33B-EC8BFA2CE5CF}" srcOrd="0" destOrd="0" parTransId="{FC127E7E-FFD8-4856-B22A-FC2DE70AAD12}" sibTransId="{861FB706-A371-43B4-A9C0-19E307330018}"/>
    <dgm:cxn modelId="{2A89D471-C454-40E0-8129-2C07DF33E1BB}" type="presParOf" srcId="{2089128C-FF75-4BF8-8EEA-9D7A8471720F}" destId="{8D503F57-A3A1-4AAD-A454-9E1DED94764B}" srcOrd="0" destOrd="0" presId="urn:microsoft.com/office/officeart/2005/8/layout/hierarchy4"/>
    <dgm:cxn modelId="{3809C7E2-1665-4B65-A1B1-050D1217EA6F}" type="presParOf" srcId="{8D503F57-A3A1-4AAD-A454-9E1DED94764B}" destId="{70AF884B-424D-48DF-B5FF-2484976C79F1}" srcOrd="0" destOrd="0" presId="urn:microsoft.com/office/officeart/2005/8/layout/hierarchy4"/>
    <dgm:cxn modelId="{7CD862AA-159A-40E6-8ED7-FD57E27B778F}" type="presParOf" srcId="{8D503F57-A3A1-4AAD-A454-9E1DED94764B}" destId="{8A83D860-08A0-48C4-963D-9E165C8232D1}" srcOrd="1" destOrd="0" presId="urn:microsoft.com/office/officeart/2005/8/layout/hierarchy4"/>
    <dgm:cxn modelId="{5471B6CA-53A7-4745-8878-22F2207F49C6}" type="presParOf" srcId="{8D503F57-A3A1-4AAD-A454-9E1DED94764B}" destId="{E9350ADD-8918-4BF5-A14A-7ADFBE7D1443}" srcOrd="2" destOrd="0" presId="urn:microsoft.com/office/officeart/2005/8/layout/hierarchy4"/>
    <dgm:cxn modelId="{125BC4B9-B843-40D5-BE8E-C7D72A704AAB}" type="presParOf" srcId="{E9350ADD-8918-4BF5-A14A-7ADFBE7D1443}" destId="{B2FB5AF5-273B-42CF-9866-3A6E4267F9C3}" srcOrd="0" destOrd="0" presId="urn:microsoft.com/office/officeart/2005/8/layout/hierarchy4"/>
    <dgm:cxn modelId="{E04229A6-0528-4C93-BFB0-BFF9F74995FD}" type="presParOf" srcId="{B2FB5AF5-273B-42CF-9866-3A6E4267F9C3}" destId="{5200E0DC-F46D-404F-B163-18056571A204}" srcOrd="0" destOrd="0" presId="urn:microsoft.com/office/officeart/2005/8/layout/hierarchy4"/>
    <dgm:cxn modelId="{7FD2B998-27BD-40B0-8E98-A64993AAAE64}" type="presParOf" srcId="{B2FB5AF5-273B-42CF-9866-3A6E4267F9C3}" destId="{539229F2-54B8-4D61-BBD9-C45D7B99D677}" srcOrd="1" destOrd="0" presId="urn:microsoft.com/office/officeart/2005/8/layout/hierarchy4"/>
    <dgm:cxn modelId="{A5A76740-40B8-4E18-9C1E-5A424B2BB99C}" type="presParOf" srcId="{E9350ADD-8918-4BF5-A14A-7ADFBE7D1443}" destId="{7CECE04A-7266-461B-9BEE-1CC108EFF7C1}" srcOrd="1" destOrd="0" presId="urn:microsoft.com/office/officeart/2005/8/layout/hierarchy4"/>
    <dgm:cxn modelId="{4E69DD09-E8C7-4D4F-A622-E0893A3E9CD5}" type="presParOf" srcId="{E9350ADD-8918-4BF5-A14A-7ADFBE7D1443}" destId="{089FAFCE-1825-4F63-8E48-275A355BCDD8}" srcOrd="2" destOrd="0" presId="urn:microsoft.com/office/officeart/2005/8/layout/hierarchy4"/>
    <dgm:cxn modelId="{46D47196-D5D3-40C2-89B4-AAF592ABAA99}" type="presParOf" srcId="{089FAFCE-1825-4F63-8E48-275A355BCDD8}" destId="{FE0EE2F5-8828-42C2-84F5-E71312C434E3}" srcOrd="0" destOrd="0" presId="urn:microsoft.com/office/officeart/2005/8/layout/hierarchy4"/>
    <dgm:cxn modelId="{C786785B-BCA8-4EBB-9F89-FE9A9DE2AA27}" type="presParOf" srcId="{089FAFCE-1825-4F63-8E48-275A355BCDD8}" destId="{FE4BAF5B-41E1-420A-B755-28A45830E243}" srcOrd="1" destOrd="0" presId="urn:microsoft.com/office/officeart/2005/8/layout/hierarchy4"/>
    <dgm:cxn modelId="{CE02B83A-033C-4650-AFB3-53EF23A85581}" type="presParOf" srcId="{089FAFCE-1825-4F63-8E48-275A355BCDD8}" destId="{1476A46C-9D3B-4ED1-9154-38D3F8BB7287}" srcOrd="2" destOrd="0" presId="urn:microsoft.com/office/officeart/2005/8/layout/hierarchy4"/>
    <dgm:cxn modelId="{78741CE1-E10C-43D3-A658-914FFC3FCB82}" type="presParOf" srcId="{1476A46C-9D3B-4ED1-9154-38D3F8BB7287}" destId="{023D99D3-A691-4A32-A36F-47B0498D1394}" srcOrd="0" destOrd="0" presId="urn:microsoft.com/office/officeart/2005/8/layout/hierarchy4"/>
    <dgm:cxn modelId="{9960D786-FF7F-4431-ADE1-25F86A44816C}" type="presParOf" srcId="{023D99D3-A691-4A32-A36F-47B0498D1394}" destId="{D5E40F45-3AA4-4039-AB5B-6B8080619B55}" srcOrd="0" destOrd="0" presId="urn:microsoft.com/office/officeart/2005/8/layout/hierarchy4"/>
    <dgm:cxn modelId="{AC6A2FFE-A5DD-425A-A6C5-CBECB4337ECB}" type="presParOf" srcId="{023D99D3-A691-4A32-A36F-47B0498D1394}" destId="{100DE43A-C45A-4154-8E1C-14DF04FFB3CD}" srcOrd="1" destOrd="0" presId="urn:microsoft.com/office/officeart/2005/8/layout/hierarchy4"/>
    <dgm:cxn modelId="{55C7DBA2-156E-4E3D-A9EA-5D1DC6A96535}" type="presParOf" srcId="{1476A46C-9D3B-4ED1-9154-38D3F8BB7287}" destId="{41452C2B-26F6-4F70-80C6-27DC576EA931}" srcOrd="1" destOrd="0" presId="urn:microsoft.com/office/officeart/2005/8/layout/hierarchy4"/>
    <dgm:cxn modelId="{B05404CB-F52D-4BC3-BC23-1F6626A56F98}" type="presParOf" srcId="{1476A46C-9D3B-4ED1-9154-38D3F8BB7287}" destId="{FD3785F2-D838-4863-989F-3AFD89705611}" srcOrd="2" destOrd="0" presId="urn:microsoft.com/office/officeart/2005/8/layout/hierarchy4"/>
    <dgm:cxn modelId="{A61BF98C-C717-49F2-BF4A-A84B451950CB}" type="presParOf" srcId="{FD3785F2-D838-4863-989F-3AFD89705611}" destId="{00B44D8B-BD15-4B9F-8C90-9ED6FC8DCEF8}" srcOrd="0" destOrd="0" presId="urn:microsoft.com/office/officeart/2005/8/layout/hierarchy4"/>
    <dgm:cxn modelId="{EB6FA568-FA32-4D33-B69F-6DABC27B6ABE}" type="presParOf" srcId="{FD3785F2-D838-4863-989F-3AFD89705611}" destId="{9B3B62A3-D08A-47FE-99BF-E2ABDB5D9629}" srcOrd="1" destOrd="0" presId="urn:microsoft.com/office/officeart/2005/8/layout/hierarchy4"/>
    <dgm:cxn modelId="{165D05B6-296F-4011-9C2D-E9BE5F548F38}" type="presParOf" srcId="{E9350ADD-8918-4BF5-A14A-7ADFBE7D1443}" destId="{4476BF1C-22C7-4467-A05B-9BBFB765314B}" srcOrd="3" destOrd="0" presId="urn:microsoft.com/office/officeart/2005/8/layout/hierarchy4"/>
    <dgm:cxn modelId="{FFCC6DFF-5E62-4FCA-9F6A-DA7DF0EE3083}" type="presParOf" srcId="{E9350ADD-8918-4BF5-A14A-7ADFBE7D1443}" destId="{987C45F9-B2D8-42B7-90AF-365A2F2EFFCC}" srcOrd="4" destOrd="0" presId="urn:microsoft.com/office/officeart/2005/8/layout/hierarchy4"/>
    <dgm:cxn modelId="{92A75CF0-8CAB-4648-AA64-D305585C3B1D}" type="presParOf" srcId="{987C45F9-B2D8-42B7-90AF-365A2F2EFFCC}" destId="{945731CE-D60F-4AC4-816E-7D87FCF2CAA8}" srcOrd="0" destOrd="0" presId="urn:microsoft.com/office/officeart/2005/8/layout/hierarchy4"/>
    <dgm:cxn modelId="{A642D1DE-501D-4B4A-A86F-5633F3FB2CB4}" type="presParOf" srcId="{987C45F9-B2D8-42B7-90AF-365A2F2EFFCC}" destId="{91620F5B-B8AD-45E3-A511-E57754580C2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67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300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87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8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340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3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30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79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211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32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20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9A2F1-A33A-4E30-8491-D8DF0C12DF84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80DC8-65D9-41C0-A334-9F4EFA182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55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1.xml"/><Relationship Id="rId2" Type="http://schemas.openxmlformats.org/officeDocument/2006/relationships/hyperlink" Target="http://www.google.com/url?sa=i&amp;rct=j&amp;q=&amp;esrc=s&amp;source=images&amp;cd=&amp;cad=rja&amp;uact=8&amp;ved=0ahUKEwjO35nNnu3SAhWDRSYKHZivD8cQjRwIBw&amp;url=http://www.employee-performance.com/blog/how-to-check-performance-blind-spots/&amp;bvm=bv.150475504,d.cGc&amp;psig=AFQjCNFs5PQKqCxPDZ5vIRmZB65I-x9nWQ&amp;ust=1490379539751915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comments" Target="../comments/commen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com/url?sa=i&amp;rct=j&amp;q=&amp;esrc=s&amp;source=images&amp;cd=&amp;cad=rja&amp;uact=8&amp;ved=0ahUKEwiwkYa7jO3SAhVCySYKHcNaAIoQjRwIBw&amp;url=http://www.autorisk.org/&amp;bvm=bv.150475504,d.cGc&amp;psig=AFQjCNEKYmBkhpiFG08eTw1Pr5UIeGx1aQ&amp;ust=1490374594342862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oogle.com/url?sa=i&amp;rct=j&amp;q=&amp;esrc=s&amp;source=images&amp;cd=&amp;cad=rja&amp;uact=8&amp;ved=0ahUKEwibk6yNn-3SAhXB0iYKHTcDB5QQjRwIBw&amp;url=http://www.advertisecolumbus.com/blog/topic/increasing-sales&amp;bvm=bv.150475504,d.cGc&amp;psig=AFQjCNEJCKpVNWKilrnJ6uUzhctzDrfHjA&amp;ust=1490379676389876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google.com/url?sa=i&amp;rct=j&amp;q=&amp;esrc=s&amp;source=images&amp;cd=&amp;cad=rja&amp;uact=8&amp;ved=0ahUKEwjN64zalO3SAhWG3SYKHXBYAJIQjRwIBw&amp;url=https://www.prlog.org/11352377-colorado-honda-kia-dealer-fisher-auto-recognizes-award-winning-employees.html&amp;bvm=bv.150475504,d.cGc&amp;psig=AFQjCNHrQojqJsr_B9E8ieAt2FQKdLcHAw&amp;ust=1490376845383652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9" y="3093206"/>
            <a:ext cx="5056909" cy="376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7709" y="0"/>
            <a:ext cx="7772400" cy="1470025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gerian" panose="04020705040A02060702" pitchFamily="82" charset="0"/>
              </a:rPr>
              <a:t>Lost Sales Domestic </a:t>
            </a:r>
            <a:r>
              <a:rPr lang="en-US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lgerian" panose="04020705040A02060702" pitchFamily="82" charset="0"/>
              </a:rPr>
              <a:t>AutoMall</a:t>
            </a:r>
            <a:endParaRPr lang="en-US" sz="5400" dirty="0">
              <a:solidFill>
                <a:schemeClr val="tx1">
                  <a:lumMod val="95000"/>
                  <a:lumOff val="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1600200"/>
            <a:ext cx="6400800" cy="17526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Our Mission Statement:</a:t>
            </a:r>
          </a:p>
          <a:p>
            <a:r>
              <a:rPr lang="en-US" sz="4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Blame Sales &amp; Bill Service</a:t>
            </a:r>
          </a:p>
          <a:p>
            <a:r>
              <a:rPr lang="en-US" sz="4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ALOT</a:t>
            </a:r>
            <a:endParaRPr lang="en-US" sz="4800" b="1" u="sng" dirty="0">
              <a:solidFill>
                <a:schemeClr val="tx1">
                  <a:lumMod val="95000"/>
                  <a:lumOff val="5000"/>
                </a:schemeClr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551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mage result for employe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352800"/>
            <a:ext cx="4076700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9054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lgerian" panose="04020705040A02060702" pitchFamily="82" charset="0"/>
              </a:rPr>
              <a:t>Organizational Chart and Employee Count</a:t>
            </a:r>
            <a:endParaRPr lang="en-US" sz="2800" dirty="0">
              <a:latin typeface="Algerian" panose="04020705040A02060702" pitchFamily="82" charset="0"/>
            </a:endParaRPr>
          </a:p>
        </p:txBody>
      </p:sp>
      <p:graphicFrame>
        <p:nvGraphicFramePr>
          <p:cNvPr id="6" name="Content Placeholder 5" descr="Hierarchy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6902603"/>
              </p:ext>
            </p:extLst>
          </p:nvPr>
        </p:nvGraphicFramePr>
        <p:xfrm>
          <a:off x="838200" y="783817"/>
          <a:ext cx="7543800" cy="3026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2400" y="4038600"/>
            <a:ext cx="5029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Maintain our staff of nine. </a:t>
            </a:r>
          </a:p>
          <a:p>
            <a:r>
              <a:rPr lang="en-US" sz="2000" b="1" dirty="0"/>
              <a:t>-Increase internal sales mark-up factor and control discounts.</a:t>
            </a:r>
          </a:p>
          <a:p>
            <a:r>
              <a:rPr lang="en-US" sz="2000" b="1" dirty="0"/>
              <a:t>-Track lost sales.  </a:t>
            </a:r>
          </a:p>
          <a:p>
            <a:r>
              <a:rPr lang="en-US" sz="2000" b="1" dirty="0"/>
              <a:t>-Decrease excess inventory.</a:t>
            </a:r>
          </a:p>
          <a:p>
            <a:r>
              <a:rPr lang="en-US" sz="2000" b="1" dirty="0"/>
              <a:t>-Increase merchandising</a:t>
            </a:r>
          </a:p>
          <a:p>
            <a:r>
              <a:rPr lang="en-US" sz="2000" b="1" dirty="0"/>
              <a:t>-Increase marketing </a:t>
            </a:r>
          </a:p>
          <a:p>
            <a:r>
              <a:rPr lang="en-US" sz="2000" b="1" dirty="0"/>
              <a:t>-</a:t>
            </a:r>
            <a:r>
              <a:rPr lang="en-US" sz="2000" b="1" dirty="0" smtClean="0"/>
              <a:t>Training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2254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4542"/>
            <a:ext cx="9144000" cy="60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-457200"/>
            <a:ext cx="8305800" cy="1470025"/>
          </a:xfrm>
        </p:spPr>
        <p:txBody>
          <a:bodyPr/>
          <a:lstStyle/>
          <a:p>
            <a:r>
              <a:rPr lang="en-US" dirty="0" smtClean="0">
                <a:latin typeface="Algerian" panose="04020705040A02060702" pitchFamily="82" charset="0"/>
              </a:rPr>
              <a:t>61K Average Sold at COST!?</a:t>
            </a:r>
            <a:endParaRPr lang="en-US" dirty="0"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457200" y="4953000"/>
            <a:ext cx="4572000" cy="1905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AR CENA" panose="02000000000000000000" pitchFamily="2" charset="0"/>
              </a:rPr>
              <a:t>What are </a:t>
            </a:r>
          </a:p>
          <a:p>
            <a:r>
              <a:rPr lang="en-US" sz="4000" dirty="0" smtClean="0">
                <a:solidFill>
                  <a:schemeClr val="tx1"/>
                </a:solidFill>
                <a:latin typeface="AR CENA" panose="02000000000000000000" pitchFamily="2" charset="0"/>
              </a:rPr>
              <a:t>we doing here?</a:t>
            </a:r>
            <a:endParaRPr lang="en-US" sz="4000" dirty="0">
              <a:solidFill>
                <a:schemeClr val="tx1"/>
              </a:solidFill>
              <a:latin typeface="AR CEN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19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71" y="2286000"/>
            <a:ext cx="3458852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1000" cy="565150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Selling our Inventory at Cost</a:t>
            </a:r>
            <a:endParaRPr lang="en-US" sz="3200" dirty="0">
              <a:latin typeface="Algerian" panose="04020705040A02060702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8229600" cy="5194300"/>
          </a:xfrm>
        </p:spPr>
        <p:txBody>
          <a:bodyPr>
            <a:normAutofit/>
          </a:bodyPr>
          <a:lstStyle/>
          <a:p>
            <a:r>
              <a:rPr lang="en-US" sz="1600" b="1" dirty="0" smtClean="0">
                <a:latin typeface="Albertus Extra Bold" pitchFamily="34" charset="0"/>
                <a:cs typeface="Andalus" panose="02020603050405020304" pitchFamily="18" charset="-78"/>
              </a:rPr>
              <a:t>Pros:</a:t>
            </a:r>
            <a:endParaRPr lang="en-US" sz="1600" b="1" dirty="0">
              <a:latin typeface="Albertus Extra Bold" pitchFamily="34" charset="0"/>
              <a:cs typeface="Andalus" panose="02020603050405020304" pitchFamily="18" charset="-78"/>
            </a:endParaRP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Customer satisfaction situations/Internal Absorption of Cost</a:t>
            </a: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Getting rid of </a:t>
            </a:r>
            <a:r>
              <a:rPr lang="en-US" sz="1600" b="1" dirty="0" smtClean="0">
                <a:latin typeface="Albertus Extra Bold" pitchFamily="34" charset="0"/>
                <a:cs typeface="Andalus" panose="02020603050405020304" pitchFamily="18" charset="-78"/>
              </a:rPr>
              <a:t>Obsolete Parts</a:t>
            </a:r>
            <a:endParaRPr lang="en-US" sz="1600" b="1" dirty="0">
              <a:latin typeface="Albertus Extra Bold" pitchFamily="34" charset="0"/>
              <a:cs typeface="Andalus" panose="02020603050405020304" pitchFamily="18" charset="-78"/>
            </a:endParaRP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Discount vs. </a:t>
            </a:r>
            <a:r>
              <a:rPr lang="en-US" sz="1600" b="1" dirty="0" smtClean="0">
                <a:latin typeface="Albertus Extra Bold" pitchFamily="34" charset="0"/>
                <a:cs typeface="Andalus" panose="02020603050405020304" pitchFamily="18" charset="-78"/>
              </a:rPr>
              <a:t>Losing </a:t>
            </a:r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the job</a:t>
            </a: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Buying supplies in bulk</a:t>
            </a: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 </a:t>
            </a:r>
          </a:p>
          <a:p>
            <a:r>
              <a:rPr lang="en-US" sz="1600" b="1" dirty="0" smtClean="0">
                <a:latin typeface="Albertus Extra Bold" pitchFamily="34" charset="0"/>
                <a:cs typeface="Andalus" panose="02020603050405020304" pitchFamily="18" charset="-78"/>
              </a:rPr>
              <a:t>Cons</a:t>
            </a:r>
            <a:endParaRPr lang="en-US" sz="1600" b="1" dirty="0">
              <a:latin typeface="Albertus Extra Bold" pitchFamily="34" charset="0"/>
              <a:cs typeface="Andalus" panose="02020603050405020304" pitchFamily="18" charset="-78"/>
            </a:endParaRP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Matrix pricing is not being executed properly</a:t>
            </a: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Neglecting to recognize price updates</a:t>
            </a:r>
          </a:p>
          <a:p>
            <a:r>
              <a:rPr lang="en-US" sz="1600" b="1" dirty="0" smtClean="0">
                <a:latin typeface="Albertus Extra Bold" pitchFamily="34" charset="0"/>
                <a:cs typeface="Andalus" panose="02020603050405020304" pitchFamily="18" charset="-78"/>
              </a:rPr>
              <a:t>Theft </a:t>
            </a:r>
          </a:p>
          <a:p>
            <a:r>
              <a:rPr lang="en-US" sz="1600" b="1" dirty="0" smtClean="0">
                <a:latin typeface="Albertus Extra Bold" pitchFamily="34" charset="0"/>
                <a:cs typeface="Andalus" panose="02020603050405020304" pitchFamily="18" charset="-78"/>
              </a:rPr>
              <a:t>Emergency </a:t>
            </a:r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purchases - not carrying the right mix</a:t>
            </a: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 </a:t>
            </a: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What we will do to </a:t>
            </a:r>
            <a:r>
              <a:rPr lang="en-US" sz="1600" b="1" dirty="0" smtClean="0">
                <a:latin typeface="Albertus Extra Bold" pitchFamily="34" charset="0"/>
                <a:cs typeface="Andalus" panose="02020603050405020304" pitchFamily="18" charset="-78"/>
              </a:rPr>
              <a:t>correct:</a:t>
            </a:r>
            <a:endParaRPr lang="en-US" sz="1600" b="1" dirty="0">
              <a:latin typeface="Albertus Extra Bold" pitchFamily="34" charset="0"/>
              <a:cs typeface="Andalus" panose="02020603050405020304" pitchFamily="18" charset="-78"/>
            </a:endParaRP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Only parts manager/asst. manager authorized to discount</a:t>
            </a: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Implement and monitor pricing matrix including wholesale accounts</a:t>
            </a:r>
          </a:p>
          <a:p>
            <a:r>
              <a:rPr lang="en-US" sz="1600" b="1" dirty="0">
                <a:latin typeface="Albertus Extra Bold" pitchFamily="34" charset="0"/>
                <a:cs typeface="Andalus" panose="02020603050405020304" pitchFamily="18" charset="-78"/>
              </a:rPr>
              <a:t>Internal rate = retail 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5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76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6600" b="1" dirty="0" smtClean="0">
                <a:latin typeface="Algerian" panose="04020705040A02060702" pitchFamily="82" charset="0"/>
              </a:rPr>
              <a:t>Performa Report</a:t>
            </a:r>
            <a:endParaRPr lang="en-US" sz="6600" b="1" dirty="0"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5" y="4953000"/>
            <a:ext cx="6400800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How much more money could our dealer make if we were at Gross Profile??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44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dealership repair order background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763" y="4724853"/>
            <a:ext cx="6587837" cy="249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3733800" cy="116205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Performa: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-2743200" y="1227872"/>
            <a:ext cx="2438400" cy="2146300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>
                <a:latin typeface="AR CENA" panose="02000000000000000000" pitchFamily="2" charset="0"/>
              </a:rPr>
              <a:t>Repair order mechanical is making 32% mark up currently</a:t>
            </a:r>
          </a:p>
          <a:p>
            <a:endParaRPr lang="en-US" sz="2000" dirty="0" smtClean="0">
              <a:latin typeface="AR CENA" panose="02000000000000000000" pitchFamily="2" charset="0"/>
            </a:endParaRPr>
          </a:p>
          <a:p>
            <a:r>
              <a:rPr lang="en-US" sz="2000" dirty="0" smtClean="0">
                <a:latin typeface="AR CENA" panose="02000000000000000000" pitchFamily="2" charset="0"/>
              </a:rPr>
              <a:t>We would bump this up to NADA Guidelines of 41% to Generate over $50K extra Gross</a:t>
            </a:r>
            <a:endParaRPr lang="en-US" sz="2000" dirty="0">
              <a:latin typeface="AR CENA" panose="02000000000000000000" pitchFamily="2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228600"/>
            <a:ext cx="2701925" cy="287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2362200"/>
            <a:ext cx="9144000" cy="291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" y="99060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Total Additional Gross Profit from bumping our markup to NADA recommendations $295K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73338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1717964"/>
            <a:ext cx="9144000" cy="7367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257800" cy="1162050"/>
          </a:xfrm>
        </p:spPr>
        <p:txBody>
          <a:bodyPr/>
          <a:lstStyle/>
          <a:p>
            <a:r>
              <a:rPr lang="en-US" sz="3200" dirty="0" smtClean="0">
                <a:latin typeface="Algerian" panose="04020705040A02060702" pitchFamily="82" charset="0"/>
              </a:rPr>
              <a:t>Repair Order Body Shop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905001"/>
            <a:ext cx="3810000" cy="2057400"/>
          </a:xfrm>
        </p:spPr>
        <p:txBody>
          <a:bodyPr/>
          <a:lstStyle/>
          <a:p>
            <a:r>
              <a:rPr lang="en-US" sz="2000" dirty="0" smtClean="0">
                <a:solidFill>
                  <a:srgbClr val="FF0000"/>
                </a:solidFill>
                <a:latin typeface="AR CENA" panose="02000000000000000000" pitchFamily="2" charset="0"/>
              </a:rPr>
              <a:t>Repair order body shop is making 11.7% </a:t>
            </a:r>
          </a:p>
          <a:p>
            <a:r>
              <a:rPr lang="en-US" sz="2000" dirty="0" smtClean="0">
                <a:solidFill>
                  <a:srgbClr val="FF0000"/>
                </a:solidFill>
                <a:latin typeface="AR CENA" panose="02000000000000000000" pitchFamily="2" charset="0"/>
              </a:rPr>
              <a:t>we would bump this up to NADA guidelines of 28% to generate over $65K extra Gross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1000"/>
            <a:ext cx="2286000" cy="240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91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383"/>
            <a:ext cx="9144000" cy="7056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5" y="0"/>
            <a:ext cx="3657600" cy="7493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Algerian" panose="04020705040A02060702" pitchFamily="82" charset="0"/>
              </a:rPr>
              <a:t>Counter Retail</a:t>
            </a:r>
            <a:endParaRPr lang="en-US" sz="3200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4947227"/>
            <a:ext cx="4038600" cy="1910773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R CENA" panose="02000000000000000000" pitchFamily="2" charset="0"/>
              </a:rPr>
              <a:t>Counter Retail is currently making 28.4% </a:t>
            </a:r>
          </a:p>
          <a:p>
            <a:endParaRPr lang="en-US" sz="2000" dirty="0">
              <a:solidFill>
                <a:srgbClr val="FF0000"/>
              </a:solidFill>
              <a:latin typeface="AR CENA" panose="02000000000000000000" pitchFamily="2" charset="0"/>
            </a:endParaRPr>
          </a:p>
          <a:p>
            <a:r>
              <a:rPr lang="en-US" sz="2000" dirty="0" smtClean="0">
                <a:solidFill>
                  <a:srgbClr val="FF0000"/>
                </a:solidFill>
                <a:latin typeface="AR CENA" panose="02000000000000000000" pitchFamily="2" charset="0"/>
              </a:rPr>
              <a:t>we want to bump this up to NADA guidelines of 41% to generate over $22K extra Gross</a:t>
            </a:r>
          </a:p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2609850" cy="290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86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422" y="457200"/>
            <a:ext cx="9184640" cy="667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1524000"/>
            <a:ext cx="4876800" cy="869950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Internal (New/Used)</a:t>
            </a:r>
            <a:endParaRPr lang="en-US" sz="3200" dirty="0">
              <a:latin typeface="Algerian" panose="04020705040A02060702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836380"/>
            <a:ext cx="3657600" cy="1917700"/>
          </a:xfrm>
        </p:spPr>
        <p:txBody>
          <a:bodyPr/>
          <a:lstStyle/>
          <a:p>
            <a:r>
              <a:rPr lang="en-US" sz="2000" dirty="0" smtClean="0">
                <a:latin typeface="AR CENA" panose="02000000000000000000" pitchFamily="2" charset="0"/>
              </a:rPr>
              <a:t>Internal is currently at 14.7% </a:t>
            </a:r>
          </a:p>
          <a:p>
            <a:r>
              <a:rPr lang="en-US" sz="2000" dirty="0" smtClean="0">
                <a:latin typeface="AR CENA" panose="02000000000000000000" pitchFamily="2" charset="0"/>
              </a:rPr>
              <a:t>we are going to bill sales A LOT and meet NADA guidelines of 41% to generate just over $154K extra Gross</a:t>
            </a:r>
          </a:p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4" y="1600200"/>
            <a:ext cx="3546764" cy="36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050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7880"/>
            <a:ext cx="9072004" cy="477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9016" y="533400"/>
            <a:ext cx="3008313" cy="1098550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Wholesale</a:t>
            </a:r>
            <a:br>
              <a:rPr lang="en-US" sz="3200" dirty="0" smtClean="0">
                <a:latin typeface="Algerian" panose="04020705040A02060702" pitchFamily="82" charset="0"/>
              </a:rPr>
            </a:br>
            <a:r>
              <a:rPr lang="en-US" sz="3200" dirty="0" smtClean="0">
                <a:latin typeface="Algerian" panose="04020705040A02060702" pitchFamily="82" charset="0"/>
              </a:rPr>
              <a:t>         &amp;</a:t>
            </a:r>
            <a:br>
              <a:rPr lang="en-US" sz="3200" dirty="0" smtClean="0">
                <a:latin typeface="Algerian" panose="04020705040A02060702" pitchFamily="82" charset="0"/>
              </a:rPr>
            </a:br>
            <a:r>
              <a:rPr lang="en-US" sz="3200" dirty="0" smtClean="0">
                <a:latin typeface="Algerian" panose="04020705040A02060702" pitchFamily="82" charset="0"/>
              </a:rPr>
              <a:t>Warranty</a:t>
            </a:r>
            <a:endParaRPr lang="en-US" sz="3200" dirty="0">
              <a:latin typeface="Algerian" panose="04020705040A02060702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246380"/>
            <a:ext cx="3200400" cy="1841500"/>
          </a:xfrm>
        </p:spPr>
        <p:txBody>
          <a:bodyPr/>
          <a:lstStyle/>
          <a:p>
            <a:r>
              <a:rPr lang="en-US" sz="2000" dirty="0" smtClean="0">
                <a:solidFill>
                  <a:srgbClr val="FF0000"/>
                </a:solidFill>
                <a:latin typeface="AR CENA" panose="02000000000000000000" pitchFamily="2" charset="0"/>
              </a:rPr>
              <a:t>Wholesale and Warranty are currently above NADA guidelines and we would leave these the same.</a:t>
            </a:r>
          </a:p>
          <a:p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05200"/>
            <a:ext cx="4014929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88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273" y="865909"/>
            <a:ext cx="60198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73" y="148359"/>
            <a:ext cx="5334000" cy="71755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Review of Performa:</a:t>
            </a:r>
            <a:endParaRPr lang="en-US" sz="3200" dirty="0">
              <a:latin typeface="Algerian" panose="04020705040A02060702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24" y="865909"/>
            <a:ext cx="3008313" cy="2057400"/>
          </a:xfrm>
        </p:spPr>
        <p:txBody>
          <a:bodyPr/>
          <a:lstStyle/>
          <a:p>
            <a:r>
              <a:rPr lang="en-US" sz="2000" dirty="0" smtClean="0">
                <a:solidFill>
                  <a:srgbClr val="FF0000"/>
                </a:solidFill>
                <a:latin typeface="AR CENA" panose="02000000000000000000" pitchFamily="2" charset="0"/>
              </a:rPr>
              <a:t>In total by doing these changes in Mark-Up Factor we would be getting an extra </a:t>
            </a:r>
            <a:r>
              <a:rPr lang="en-US" sz="2800" u="sng" dirty="0" smtClean="0">
                <a:solidFill>
                  <a:srgbClr val="FF0000"/>
                </a:solidFill>
                <a:latin typeface="AR CENA" panose="02000000000000000000" pitchFamily="2" charset="0"/>
              </a:rPr>
              <a:t>$295K </a:t>
            </a:r>
            <a:r>
              <a:rPr lang="en-US" sz="2000" dirty="0" smtClean="0">
                <a:solidFill>
                  <a:srgbClr val="FF0000"/>
                </a:solidFill>
                <a:latin typeface="AR CENA" panose="02000000000000000000" pitchFamily="2" charset="0"/>
              </a:rPr>
              <a:t>in Gross based off of this 8 month period.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91200" y="2590800"/>
            <a:ext cx="441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 BLANCA" panose="02000000000000000000" pitchFamily="2" charset="0"/>
              </a:rPr>
              <a:t>Remember Blame Sales 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AR BLANCA" panose="02000000000000000000" pitchFamily="2" charset="0"/>
              </a:rPr>
              <a:t>          and 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AR BLANCA" panose="02000000000000000000" pitchFamily="2" charset="0"/>
              </a:rPr>
              <a:t>      Bill Service </a:t>
            </a:r>
          </a:p>
          <a:p>
            <a:endParaRPr lang="en-US" sz="2400" dirty="0">
              <a:solidFill>
                <a:srgbClr val="FF0000"/>
              </a:solidFill>
              <a:latin typeface="AR BLANCA" panose="02000000000000000000" pitchFamily="2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AR BLANCA" panose="02000000000000000000" pitchFamily="2" charset="0"/>
              </a:rPr>
              <a:t>      </a:t>
            </a:r>
            <a:r>
              <a:rPr lang="en-US" sz="3600" u="sng" dirty="0" smtClean="0">
                <a:solidFill>
                  <a:srgbClr val="FF0000"/>
                </a:solidFill>
                <a:latin typeface="AR BLANCA" panose="02000000000000000000" pitchFamily="2" charset="0"/>
              </a:rPr>
              <a:t>A LOT!</a:t>
            </a:r>
            <a:endParaRPr lang="en-US" sz="3600" u="sng" dirty="0">
              <a:solidFill>
                <a:srgbClr val="FF0000"/>
              </a:solidFill>
              <a:latin typeface="AR BLANCA" panose="02000000000000000000" pitchFamily="2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3263058"/>
            <a:ext cx="3124200" cy="290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152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200"/>
            <a:ext cx="3657600" cy="1470025"/>
          </a:xfrm>
        </p:spPr>
        <p:txBody>
          <a:bodyPr/>
          <a:lstStyle/>
          <a:p>
            <a:r>
              <a:rPr lang="en-US" b="1" dirty="0" smtClean="0"/>
              <a:t>Action Plan: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057400"/>
            <a:ext cx="8610600" cy="556260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Review and correct processes and procedures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Verify system set ups / stocking 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criteria / pricing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Complete a physical parts inventory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RETRAIN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Decrease number of employees by one (Parts Manager) if inventory mix and pricing doesn't get under 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control</a:t>
            </a:r>
            <a:endParaRPr lang="en-US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1238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age result for increasing sale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0"/>
            <a:ext cx="455295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lgerian" panose="04020705040A02060702" pitchFamily="82" charset="0"/>
              </a:rPr>
              <a:t>Lost Sales Domestic </a:t>
            </a:r>
            <a:r>
              <a:rPr lang="en-US" dirty="0" err="1" smtClean="0">
                <a:latin typeface="Algerian" panose="04020705040A02060702" pitchFamily="82" charset="0"/>
              </a:rPr>
              <a:t>AutoMall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5400" y="4495800"/>
            <a:ext cx="3886200" cy="1752600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We’re Getting Better 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Everyday!</a:t>
            </a:r>
            <a:endParaRPr lang="en-US" sz="3600" dirty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3119003"/>
            <a:ext cx="4966855" cy="372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700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7800"/>
            <a:ext cx="4343400" cy="376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0336" y="152400"/>
            <a:ext cx="52578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lgerian" panose="04020705040A02060702" pitchFamily="82" charset="0"/>
              </a:rPr>
              <a:t>OBSO Position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562600"/>
            <a:ext cx="6400800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We need to reduce Obsolescence!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57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6" y="5146035"/>
            <a:ext cx="5678714" cy="171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62050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What was the cause</a:t>
            </a:r>
            <a:r>
              <a:rPr lang="en-US" sz="3200" dirty="0">
                <a:latin typeface="Algerian" panose="04020705040A02060702" pitchFamily="82" charset="0"/>
              </a:rPr>
              <a:t> </a:t>
            </a:r>
            <a:r>
              <a:rPr lang="en-US" sz="3200" dirty="0" smtClean="0">
                <a:latin typeface="Algerian" panose="04020705040A02060702" pitchFamily="82" charset="0"/>
              </a:rPr>
              <a:t>of our Obsolescence?</a:t>
            </a:r>
            <a:endParaRPr lang="en-US" sz="3200" dirty="0"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754582" y="1440873"/>
            <a:ext cx="2819400" cy="2209800"/>
          </a:xfrm>
        </p:spPr>
        <p:txBody>
          <a:bodyPr>
            <a:normAutofit fontScale="70000" lnSpcReduction="20000"/>
          </a:bodyPr>
          <a:lstStyle/>
          <a:p>
            <a:r>
              <a:rPr lang="en-US" sz="2400" b="1" dirty="0" smtClean="0"/>
              <a:t>PARTS INVENTORY	 $627,903 </a:t>
            </a:r>
          </a:p>
          <a:p>
            <a:r>
              <a:rPr lang="en-US" sz="2400" b="1" dirty="0" smtClean="0"/>
              <a:t>NO SALES GT 12 MONTHS	 $175,383 </a:t>
            </a:r>
          </a:p>
          <a:p>
            <a:pPr marL="0" indent="0">
              <a:buNone/>
            </a:pPr>
            <a:r>
              <a:rPr lang="en-US" sz="2400" b="1" dirty="0" smtClean="0"/>
              <a:t>                                                       27.9%	</a:t>
            </a:r>
          </a:p>
          <a:p>
            <a:r>
              <a:rPr lang="en-US" sz="2400" b="1" dirty="0" smtClean="0"/>
              <a:t>NO SALES 7TO 12 MONTHS	 $22,693 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01200" y="409719"/>
            <a:ext cx="3008313" cy="4213081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Special </a:t>
            </a:r>
            <a:r>
              <a:rPr lang="en-US" sz="2000" b="1" dirty="0">
                <a:latin typeface="Andalus" panose="02020603050405020304" pitchFamily="18" charset="-78"/>
                <a:cs typeface="Andalus" panose="02020603050405020304" pitchFamily="18" charset="-78"/>
              </a:rPr>
              <a:t>order parts</a:t>
            </a:r>
          </a:p>
          <a:p>
            <a:r>
              <a:rPr lang="en-US" sz="2000" b="1" dirty="0">
                <a:latin typeface="Andalus" panose="02020603050405020304" pitchFamily="18" charset="-78"/>
                <a:cs typeface="Andalus" panose="02020603050405020304" pitchFamily="18" charset="-78"/>
              </a:rPr>
              <a:t>1 Special order parts that not were not installed</a:t>
            </a:r>
          </a:p>
          <a:p>
            <a:r>
              <a:rPr lang="en-US" sz="2000" b="1" dirty="0">
                <a:latin typeface="Andalus" panose="02020603050405020304" pitchFamily="18" charset="-78"/>
                <a:cs typeface="Andalus" panose="02020603050405020304" pitchFamily="18" charset="-78"/>
              </a:rPr>
              <a:t>2 Technicians ordering wrong parts </a:t>
            </a:r>
          </a:p>
          <a:p>
            <a:r>
              <a:rPr lang="en-US" sz="2000" b="1" dirty="0">
                <a:latin typeface="Andalus" panose="02020603050405020304" pitchFamily="18" charset="-78"/>
                <a:cs typeface="Andalus" panose="02020603050405020304" pitchFamily="18" charset="-78"/>
              </a:rPr>
              <a:t>3 Counter people ordering wrong parts</a:t>
            </a:r>
          </a:p>
          <a:p>
            <a:r>
              <a:rPr lang="en-US" sz="2000" b="1" dirty="0">
                <a:latin typeface="Andalus" panose="02020603050405020304" pitchFamily="18" charset="-78"/>
                <a:cs typeface="Andalus" panose="02020603050405020304" pitchFamily="18" charset="-78"/>
              </a:rPr>
              <a:t>4 Parts not being prepaid.</a:t>
            </a:r>
          </a:p>
          <a:p>
            <a:r>
              <a:rPr lang="en-US" sz="2000" b="1" dirty="0">
                <a:latin typeface="Andalus" panose="02020603050405020304" pitchFamily="18" charset="-78"/>
                <a:cs typeface="Andalus" panose="02020603050405020304" pitchFamily="18" charset="-78"/>
              </a:rPr>
              <a:t>5 loose controls on return parts</a:t>
            </a:r>
          </a:p>
          <a:p>
            <a:r>
              <a:rPr lang="en-US" sz="2000" b="1" dirty="0">
                <a:latin typeface="Andalus" panose="02020603050405020304" pitchFamily="18" charset="-78"/>
                <a:cs typeface="Andalus" panose="02020603050405020304" pitchFamily="18" charset="-78"/>
              </a:rPr>
              <a:t>6 Monthly returns not being done.</a:t>
            </a:r>
          </a:p>
          <a:p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6" y="1752600"/>
            <a:ext cx="9107714" cy="1812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87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267200"/>
            <a:ext cx="462109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5181600" cy="2133600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How we are going to </a:t>
            </a:r>
            <a:r>
              <a:rPr lang="en-US" sz="3200" dirty="0">
                <a:latin typeface="Algerian" panose="04020705040A02060702" pitchFamily="82" charset="0"/>
              </a:rPr>
              <a:t> </a:t>
            </a:r>
            <a:r>
              <a:rPr lang="en-US" sz="3200" dirty="0" smtClean="0">
                <a:latin typeface="Algerian" panose="04020705040A02060702" pitchFamily="82" charset="0"/>
              </a:rPr>
              <a:t>      get rid of the obsolescence</a:t>
            </a:r>
            <a:endParaRPr lang="en-US" sz="3200" dirty="0">
              <a:latin typeface="Algerian" panose="04020705040A02060702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04801"/>
            <a:ext cx="4094955" cy="6400800"/>
          </a:xfrm>
        </p:spPr>
        <p:txBody>
          <a:bodyPr>
            <a:normAutofit fontScale="92500"/>
          </a:bodyPr>
          <a:lstStyle/>
          <a:p>
            <a:r>
              <a:rPr lang="en-US" sz="24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1 First we will determine what parts are returnable and those that are not.</a:t>
            </a:r>
          </a:p>
          <a:p>
            <a:endParaRPr lang="en-US" sz="2400" b="1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24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2 submit a return to the factory up to the available return funds which in this case we have $21,551 dollars.</a:t>
            </a:r>
          </a:p>
          <a:p>
            <a:endParaRPr lang="en-US" sz="2400" b="1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24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3 Use locator services such as OE Connection, CDK ,and Dealer Mine to list all non returnable parts</a:t>
            </a:r>
          </a:p>
          <a:p>
            <a:endParaRPr lang="en-US" sz="2400" b="1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24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4 Parts that are not in a saleable condition we will scrap and write off.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4554406"/>
            <a:ext cx="5645727" cy="230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36" y="152400"/>
            <a:ext cx="8458200" cy="673100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To prevent future obsolescence</a:t>
            </a:r>
            <a:endParaRPr lang="en-US" sz="3200" dirty="0">
              <a:latin typeface="Algerian" panose="04020705040A02060702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914400"/>
            <a:ext cx="7848600" cy="3352799"/>
          </a:xfrm>
        </p:spPr>
        <p:txBody>
          <a:bodyPr>
            <a:normAutofit lnSpcReduction="10000"/>
          </a:bodyPr>
          <a:lstStyle/>
          <a:p>
            <a:r>
              <a:rPr lang="en-US" sz="2000" b="1" dirty="0" smtClean="0"/>
              <a:t>1 Review special order procedures for retail and whole sale counters.</a:t>
            </a:r>
          </a:p>
          <a:p>
            <a:r>
              <a:rPr lang="en-US" sz="2000" b="1" dirty="0" smtClean="0"/>
              <a:t>A) Are retail orders being prepaid</a:t>
            </a:r>
          </a:p>
          <a:p>
            <a:r>
              <a:rPr lang="en-US" sz="2000" b="1" dirty="0" smtClean="0"/>
              <a:t>B) Are customers being called in a timely manner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2 Review special order procedures on the shop counter</a:t>
            </a:r>
          </a:p>
          <a:p>
            <a:r>
              <a:rPr lang="en-US" sz="2000" b="1" dirty="0" smtClean="0"/>
              <a:t>a) Are Technicians ordering the correct parts?</a:t>
            </a:r>
          </a:p>
          <a:p>
            <a:r>
              <a:rPr lang="en-US" sz="2000" b="1" dirty="0" smtClean="0"/>
              <a:t>b) Are the part counter ordering the correct parts, double checking the order.</a:t>
            </a:r>
          </a:p>
          <a:p>
            <a:r>
              <a:rPr lang="en-US" sz="2000" b="1" dirty="0" smtClean="0"/>
              <a:t>c) Are the service advisor contacting the customers in a timely manner and getting the parts installed.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56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6927"/>
            <a:ext cx="9747010" cy="6788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latin typeface="Algerian" panose="04020705040A02060702" pitchFamily="82" charset="0"/>
              </a:rPr>
              <a:t>Monthly Reconciliation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57055" y="1634836"/>
            <a:ext cx="6400800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 need to be as accurate as possible!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3003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897" y="-152400"/>
            <a:ext cx="6324600" cy="11620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lgerian" panose="04020705040A02060702" pitchFamily="82" charset="0"/>
              </a:rPr>
              <a:t>Monthly Reconciliation: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-3505200" y="152400"/>
            <a:ext cx="3505200" cy="3172690"/>
          </a:xfrm>
        </p:spPr>
        <p:txBody>
          <a:bodyPr>
            <a:normAutofit lnSpcReduction="10000"/>
          </a:bodyPr>
          <a:lstStyle/>
          <a:p>
            <a:r>
              <a:rPr lang="en-US" sz="1800" dirty="0">
                <a:latin typeface="AR BLANCA" panose="02000000000000000000" pitchFamily="2" charset="0"/>
              </a:rPr>
              <a:t>8% Variance</a:t>
            </a:r>
          </a:p>
          <a:p>
            <a:r>
              <a:rPr lang="en-US" sz="1800" dirty="0">
                <a:latin typeface="AR BLANCA" panose="02000000000000000000" pitchFamily="2" charset="0"/>
              </a:rPr>
              <a:t>Likely Potential Causes:</a:t>
            </a:r>
          </a:p>
          <a:p>
            <a:r>
              <a:rPr lang="en-US" sz="1800" dirty="0">
                <a:latin typeface="AR BLANCA" panose="02000000000000000000" pitchFamily="2" charset="0"/>
              </a:rPr>
              <a:t>Posting / receipting errors</a:t>
            </a:r>
          </a:p>
          <a:p>
            <a:r>
              <a:rPr lang="en-US" sz="1800" dirty="0">
                <a:latin typeface="AR BLANCA" panose="02000000000000000000" pitchFamily="2" charset="0"/>
              </a:rPr>
              <a:t>System settings should be </a:t>
            </a:r>
            <a:r>
              <a:rPr lang="en-US" sz="1800" dirty="0" smtClean="0">
                <a:latin typeface="AR BLANCA" panose="02000000000000000000" pitchFamily="2" charset="0"/>
              </a:rPr>
              <a:t>adjusted</a:t>
            </a:r>
          </a:p>
          <a:p>
            <a:r>
              <a:rPr lang="en-US" sz="1800" dirty="0" smtClean="0">
                <a:latin typeface="AR BLANCA" panose="02000000000000000000" pitchFamily="2" charset="0"/>
              </a:rPr>
              <a:t>Stocking </a:t>
            </a:r>
            <a:r>
              <a:rPr lang="en-US" sz="1800" dirty="0">
                <a:latin typeface="AR BLANCA" panose="02000000000000000000" pitchFamily="2" charset="0"/>
              </a:rPr>
              <a:t>criteria needs to be tightened</a:t>
            </a:r>
          </a:p>
          <a:p>
            <a:r>
              <a:rPr lang="en-US" sz="1800" dirty="0" smtClean="0">
                <a:latin typeface="AR BLANCA" panose="02000000000000000000" pitchFamily="2" charset="0"/>
              </a:rPr>
              <a:t>High </a:t>
            </a:r>
            <a:r>
              <a:rPr lang="en-US" sz="1800" dirty="0">
                <a:latin typeface="AR BLANCA" panose="02000000000000000000" pitchFamily="2" charset="0"/>
              </a:rPr>
              <a:t>amount of OBSO parts </a:t>
            </a:r>
          </a:p>
          <a:p>
            <a:r>
              <a:rPr lang="en-US" sz="1800" dirty="0" smtClean="0">
                <a:latin typeface="AR BLANCA" panose="02000000000000000000" pitchFamily="2" charset="0"/>
              </a:rPr>
              <a:t>High </a:t>
            </a:r>
            <a:r>
              <a:rPr lang="en-US" sz="1800" dirty="0">
                <a:latin typeface="AR BLANCA" panose="02000000000000000000" pitchFamily="2" charset="0"/>
              </a:rPr>
              <a:t>number of emergency purchases</a:t>
            </a:r>
          </a:p>
          <a:p>
            <a:r>
              <a:rPr lang="en-US" sz="1800" dirty="0" smtClean="0">
                <a:latin typeface="AR BLANCA" panose="02000000000000000000" pitchFamily="2" charset="0"/>
              </a:rPr>
              <a:t>Parts </a:t>
            </a:r>
            <a:r>
              <a:rPr lang="en-US" sz="1800" dirty="0">
                <a:latin typeface="AR BLANCA" panose="02000000000000000000" pitchFamily="2" charset="0"/>
              </a:rPr>
              <a:t>employees overriding prices</a:t>
            </a:r>
          </a:p>
          <a:p>
            <a:endParaRPr lang="en-US" dirty="0"/>
          </a:p>
        </p:txBody>
      </p:sp>
      <p:pic>
        <p:nvPicPr>
          <p:cNvPr id="8194" name="Picture 2" descr="C:\Users\Jonathan Ettinger\AppData\Local\Microsoft\Windows\Temporary Internet Files\Content.Outlook\B5YUR3RZ\SnipImage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21436"/>
            <a:ext cx="6781800" cy="624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29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 result for dealership employee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1709565"/>
            <a:ext cx="9144000" cy="514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28600" y="1524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lgerian" panose="04020705040A02060702" pitchFamily="82" charset="0"/>
              </a:rPr>
              <a:t>Number Of Employees</a:t>
            </a:r>
            <a:endParaRPr lang="en-US" dirty="0"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29345" y="5098473"/>
            <a:ext cx="6400800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Why cut employees?</a:t>
            </a:r>
            <a:endParaRPr lang="en-US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15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643</Words>
  <Application>Microsoft Office PowerPoint</Application>
  <PresentationFormat>On-screen Show (4:3)</PresentationFormat>
  <Paragraphs>117</Paragraphs>
  <Slides>20</Slides>
  <Notes>0</Notes>
  <HiddenSlides>5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Aharoni</vt:lpstr>
      <vt:lpstr>Albertus Extra Bold</vt:lpstr>
      <vt:lpstr>Algerian</vt:lpstr>
      <vt:lpstr>Andalus</vt:lpstr>
      <vt:lpstr>AR BLANCA</vt:lpstr>
      <vt:lpstr>AR CENA</vt:lpstr>
      <vt:lpstr>Arial</vt:lpstr>
      <vt:lpstr>Calibri</vt:lpstr>
      <vt:lpstr>Office Theme</vt:lpstr>
      <vt:lpstr>Lost Sales Domestic AutoMall</vt:lpstr>
      <vt:lpstr>Action Plan:</vt:lpstr>
      <vt:lpstr>OBSO Position</vt:lpstr>
      <vt:lpstr>What was the cause of our Obsolescence?</vt:lpstr>
      <vt:lpstr>How we are going to        get rid of the obsolescence</vt:lpstr>
      <vt:lpstr>To prevent future obsolescence</vt:lpstr>
      <vt:lpstr>Monthly Reconciliation </vt:lpstr>
      <vt:lpstr>Monthly Reconciliation: </vt:lpstr>
      <vt:lpstr>Number Of Employees</vt:lpstr>
      <vt:lpstr>Organizational Chart and Employee Count</vt:lpstr>
      <vt:lpstr>61K Average Sold at COST!?</vt:lpstr>
      <vt:lpstr>Selling our Inventory at Cost</vt:lpstr>
      <vt:lpstr>Performa Report</vt:lpstr>
      <vt:lpstr>Performa: </vt:lpstr>
      <vt:lpstr>Repair Order Body Shop </vt:lpstr>
      <vt:lpstr>Counter Retail</vt:lpstr>
      <vt:lpstr>Internal (New/Used)</vt:lpstr>
      <vt:lpstr>Wholesale          &amp; Warranty</vt:lpstr>
      <vt:lpstr>Review of Performa:</vt:lpstr>
      <vt:lpstr>Lost Sales Domestic AutoMall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 Report</dc:title>
  <dc:creator>Jonathan Ettinger</dc:creator>
  <cp:lastModifiedBy>Bavis, Christopher</cp:lastModifiedBy>
  <cp:revision>16</cp:revision>
  <dcterms:created xsi:type="dcterms:W3CDTF">2017-03-23T16:48:08Z</dcterms:created>
  <dcterms:modified xsi:type="dcterms:W3CDTF">2017-03-24T09:57:48Z</dcterms:modified>
</cp:coreProperties>
</file>