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2" r:id="rId4"/>
    <p:sldId id="258" r:id="rId5"/>
    <p:sldId id="263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4" d="100"/>
          <a:sy n="94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8637073" cy="2618554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8404" y="3564467"/>
            <a:ext cx="8637072" cy="1071095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7124" y="329307"/>
            <a:ext cx="5943668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24392" y="134930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4709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0270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7" name="Picture 16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59215" b="36435"/>
          <a:stretch/>
        </p:blipFill>
        <p:spPr>
          <a:xfrm rot="5400000">
            <a:off x="8642279" y="3046916"/>
            <a:ext cx="4663440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7" y="1756129"/>
            <a:ext cx="8619060" cy="2050065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29166" y="3806195"/>
            <a:ext cx="861906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052" y="958037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9166" y="2165621"/>
            <a:ext cx="4645152" cy="32938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606" y="2171769"/>
            <a:ext cx="4645152" cy="32870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6" y="953336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2169727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9166" y="2974448"/>
            <a:ext cx="4645152" cy="24938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4337" y="2173181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4337" y="2971669"/>
            <a:ext cx="4645152" cy="248719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8" name="Picture 17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4" name="Picture 1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291" y="952578"/>
            <a:ext cx="3275013" cy="2322176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3334" y="952578"/>
            <a:ext cx="6012470" cy="4505221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4291" y="3274754"/>
            <a:ext cx="3275013" cy="2178918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24" y="1129513"/>
            <a:ext cx="5854872" cy="192420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8247" y="3053721"/>
            <a:ext cx="5846486" cy="2096013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25300" y="5469856"/>
            <a:ext cx="5849605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5300" y="318640"/>
            <a:ext cx="4877818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176794" y="137408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22" name="Picture 21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t="474" r="48549" b="36564"/>
          <a:stretch/>
        </p:blipFill>
        <p:spPr>
          <a:xfrm>
            <a:off x="1125460" y="643464"/>
            <a:ext cx="5879592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0270" y="953324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0270" y="2171769"/>
            <a:ext cx="9603275" cy="329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32830" y="330370"/>
            <a:ext cx="251539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30270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18076" y="137408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 Matter Motors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Where we are… “THOSE PEOPLE”</a:t>
            </a:r>
          </a:p>
        </p:txBody>
      </p:sp>
    </p:spTree>
    <p:extLst>
      <p:ext uri="{BB962C8B-B14F-4D97-AF65-F5344CB8AC3E}">
        <p14:creationId xmlns:p14="http://schemas.microsoft.com/office/powerpoint/2010/main" val="3611822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0270" y="397142"/>
            <a:ext cx="9603275" cy="1049235"/>
          </a:xfrm>
        </p:spPr>
        <p:txBody>
          <a:bodyPr/>
          <a:lstStyle/>
          <a:p>
            <a:r>
              <a:rPr lang="en-US" dirty="0"/>
              <a:t>Obsolescence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0270" y="1219650"/>
            <a:ext cx="9603275" cy="4700372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Our current total obsolescence is $298,068 which is 44% of our reconciled inventory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Our 7-12 month potential obsolescence is $22,693 of which 75% of that will be obsolete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Our 12 month obsolescence is $175,383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The new parts with no sales is $76,401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Parts with no cost is $29,265</a:t>
            </a:r>
          </a:p>
          <a:p>
            <a:pPr marL="0" indent="0">
              <a:buNone/>
            </a:pPr>
            <a:r>
              <a:rPr lang="en-US" dirty="0"/>
              <a:t>Action Plan: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We will use our reserve return credits of $21,551 to bring our obsolescence to $276,517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We will ask the factory for a one time return of all of our obsolescence and we expect 50%. In our negotiation, we promise to purchase $100,000 in new parts which will be fast moving parts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We expect an increase in quick lube and maintenance business paired with marketing initiatives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We will sell 50% of the remaining obsolescence using multiple channels expecting .50 on the dollar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We will scrap the remaining $69,129 with anything left subject to write-off</a:t>
            </a:r>
          </a:p>
        </p:txBody>
      </p:sp>
    </p:spTree>
    <p:extLst>
      <p:ext uri="{BB962C8B-B14F-4D97-AF65-F5344CB8AC3E}">
        <p14:creationId xmlns:p14="http://schemas.microsoft.com/office/powerpoint/2010/main" val="1873861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Aging Inventory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9533" y="2224725"/>
            <a:ext cx="10777390" cy="2381683"/>
          </a:xfrm>
        </p:spPr>
      </p:pic>
    </p:spTree>
    <p:extLst>
      <p:ext uri="{BB962C8B-B14F-4D97-AF65-F5344CB8AC3E}">
        <p14:creationId xmlns:p14="http://schemas.microsoft.com/office/powerpoint/2010/main" val="95009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0270" y="265166"/>
            <a:ext cx="9603275" cy="1049235"/>
          </a:xfrm>
        </p:spPr>
        <p:txBody>
          <a:bodyPr/>
          <a:lstStyle/>
          <a:p>
            <a:r>
              <a:rPr lang="en-US" dirty="0"/>
              <a:t>Reconciliation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718632"/>
              </p:ext>
            </p:extLst>
          </p:nvPr>
        </p:nvGraphicFramePr>
        <p:xfrm>
          <a:off x="553268" y="742648"/>
          <a:ext cx="6724225" cy="5375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Worksheet" r:id="rId3" imgW="7880276" imgH="6299385" progId="Excel.Sheet.8">
                  <p:embed/>
                </p:oleObj>
              </mc:Choice>
              <mc:Fallback>
                <p:oleObj name="Worksheet" r:id="rId3" imgW="7880276" imgH="6299385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3268" y="742648"/>
                        <a:ext cx="6724225" cy="5375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993930" y="1129735"/>
            <a:ext cx="35444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Memo:</a:t>
            </a:r>
          </a:p>
          <a:p>
            <a:r>
              <a:rPr lang="en-US" dirty="0"/>
              <a:t>Negative on Hand Inventory</a:t>
            </a:r>
          </a:p>
          <a:p>
            <a:endParaRPr lang="en-US" dirty="0"/>
          </a:p>
          <a:p>
            <a:r>
              <a:rPr lang="en-US" dirty="0"/>
              <a:t>$17,488 parts value</a:t>
            </a:r>
          </a:p>
          <a:p>
            <a:r>
              <a:rPr lang="en-US" dirty="0"/>
              <a:t>1,112 part numbers</a:t>
            </a:r>
          </a:p>
        </p:txBody>
      </p:sp>
    </p:spTree>
    <p:extLst>
      <p:ext uri="{BB962C8B-B14F-4D97-AF65-F5344CB8AC3E}">
        <p14:creationId xmlns:p14="http://schemas.microsoft.com/office/powerpoint/2010/main" val="3618424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50969" y="69768"/>
            <a:ext cx="7654565" cy="6538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084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0270" y="953324"/>
            <a:ext cx="9603275" cy="1049235"/>
          </a:xfrm>
        </p:spPr>
        <p:txBody>
          <a:bodyPr/>
          <a:lstStyle/>
          <a:p>
            <a:r>
              <a:rPr lang="en-US" dirty="0"/>
              <a:t>Cost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0269" y="2002559"/>
            <a:ext cx="10276164" cy="358753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Why Did we Sell Parts at cost?</a:t>
            </a:r>
          </a:p>
          <a:p>
            <a:pPr marL="0" indent="0">
              <a:buNone/>
            </a:pPr>
            <a:r>
              <a:rPr lang="en-US" dirty="0"/>
              <a:t>Possible Reasons</a:t>
            </a:r>
          </a:p>
          <a:p>
            <a:r>
              <a:rPr lang="en-US" dirty="0"/>
              <a:t>Lowered price to cost on internal used vehicle parts to allow department to bring cars to market at a competitive price</a:t>
            </a:r>
          </a:p>
          <a:p>
            <a:r>
              <a:rPr lang="en-US" dirty="0"/>
              <a:t>Sold parts at cost to increase volume and hit factory incentives </a:t>
            </a:r>
          </a:p>
          <a:p>
            <a:r>
              <a:rPr lang="en-US" dirty="0"/>
              <a:t>Bought parts in bulk for auto group </a:t>
            </a:r>
          </a:p>
          <a:p>
            <a:r>
              <a:rPr lang="en-US" dirty="0"/>
              <a:t>Body shop and service department are the manipulating parts price to cost to hold higher labor gross %</a:t>
            </a:r>
          </a:p>
          <a:p>
            <a:r>
              <a:rPr lang="en-US" dirty="0"/>
              <a:t>Human error</a:t>
            </a:r>
          </a:p>
          <a:p>
            <a:r>
              <a:rPr lang="en-US" dirty="0"/>
              <a:t>Incorrect parts mix leads us to order excess SPO’s many of which were never sold or paid for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16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453" y="217800"/>
            <a:ext cx="9603275" cy="1049235"/>
          </a:xfrm>
        </p:spPr>
        <p:txBody>
          <a:bodyPr/>
          <a:lstStyle/>
          <a:p>
            <a:r>
              <a:rPr lang="en-US" dirty="0"/>
              <a:t>Gross Profile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4556022"/>
              </p:ext>
            </p:extLst>
          </p:nvPr>
        </p:nvGraphicFramePr>
        <p:xfrm>
          <a:off x="1993517" y="723795"/>
          <a:ext cx="7895204" cy="2794798"/>
        </p:xfrm>
        <a:graphic>
          <a:graphicData uri="http://schemas.openxmlformats.org/drawingml/2006/table">
            <a:tbl>
              <a:tblPr/>
              <a:tblGrid>
                <a:gridCol w="1361242">
                  <a:extLst>
                    <a:ext uri="{9D8B030D-6E8A-4147-A177-3AD203B41FA5}">
                      <a16:colId xmlns:a16="http://schemas.microsoft.com/office/drawing/2014/main" xmlns="" val="3390226698"/>
                    </a:ext>
                  </a:extLst>
                </a:gridCol>
                <a:gridCol w="210374">
                  <a:extLst>
                    <a:ext uri="{9D8B030D-6E8A-4147-A177-3AD203B41FA5}">
                      <a16:colId xmlns:a16="http://schemas.microsoft.com/office/drawing/2014/main" xmlns="" val="908559211"/>
                    </a:ext>
                  </a:extLst>
                </a:gridCol>
                <a:gridCol w="989994">
                  <a:extLst>
                    <a:ext uri="{9D8B030D-6E8A-4147-A177-3AD203B41FA5}">
                      <a16:colId xmlns:a16="http://schemas.microsoft.com/office/drawing/2014/main" xmlns="" val="682748895"/>
                    </a:ext>
                  </a:extLst>
                </a:gridCol>
                <a:gridCol w="866245">
                  <a:extLst>
                    <a:ext uri="{9D8B030D-6E8A-4147-A177-3AD203B41FA5}">
                      <a16:colId xmlns:a16="http://schemas.microsoft.com/office/drawing/2014/main" xmlns="" val="806417055"/>
                    </a:ext>
                  </a:extLst>
                </a:gridCol>
                <a:gridCol w="866245">
                  <a:extLst>
                    <a:ext uri="{9D8B030D-6E8A-4147-A177-3AD203B41FA5}">
                      <a16:colId xmlns:a16="http://schemas.microsoft.com/office/drawing/2014/main" xmlns="" val="2617536323"/>
                    </a:ext>
                  </a:extLst>
                </a:gridCol>
                <a:gridCol w="866245">
                  <a:extLst>
                    <a:ext uri="{9D8B030D-6E8A-4147-A177-3AD203B41FA5}">
                      <a16:colId xmlns:a16="http://schemas.microsoft.com/office/drawing/2014/main" xmlns="" val="355355615"/>
                    </a:ext>
                  </a:extLst>
                </a:gridCol>
                <a:gridCol w="866245">
                  <a:extLst>
                    <a:ext uri="{9D8B030D-6E8A-4147-A177-3AD203B41FA5}">
                      <a16:colId xmlns:a16="http://schemas.microsoft.com/office/drawing/2014/main" xmlns="" val="150453820"/>
                    </a:ext>
                  </a:extLst>
                </a:gridCol>
                <a:gridCol w="866245">
                  <a:extLst>
                    <a:ext uri="{9D8B030D-6E8A-4147-A177-3AD203B41FA5}">
                      <a16:colId xmlns:a16="http://schemas.microsoft.com/office/drawing/2014/main" xmlns="" val="3434822244"/>
                    </a:ext>
                  </a:extLst>
                </a:gridCol>
                <a:gridCol w="1002369">
                  <a:extLst>
                    <a:ext uri="{9D8B030D-6E8A-4147-A177-3AD203B41FA5}">
                      <a16:colId xmlns:a16="http://schemas.microsoft.com/office/drawing/2014/main" xmlns="" val="2469411422"/>
                    </a:ext>
                  </a:extLst>
                </a:gridCol>
              </a:tblGrid>
              <a:tr h="3223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Repair Order Mechanical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Body Shop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Counter Retail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Internal (new/used)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Wholesale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Warranty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7246853"/>
                  </a:ext>
                </a:extLst>
              </a:tr>
              <a:tr h="308751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YTD Sales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$345,555.00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$289,252.00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$105,808.00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$346,007.00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$356,715.00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$222,777.00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$1,666,114.00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90581944"/>
                  </a:ext>
                </a:extLst>
              </a:tr>
              <a:tr h="308751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YTD Gross Profit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$110,507.00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$33,801.00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$30,041.00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$50,996.00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$100,001.00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$51,661.00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$377,007.00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8907450"/>
                  </a:ext>
                </a:extLst>
              </a:tr>
              <a:tr h="308751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YTD Cost of Sales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$235,048.00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$255,451.00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$75,767.00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$295,011.00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$256,714.00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$171,116.00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$1,289,107.00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13073485"/>
                  </a:ext>
                </a:extLst>
              </a:tr>
              <a:tr h="308751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NEW Mark-Up Factor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1.67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1.28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1.67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1.69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1.39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1.34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1.51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3233754"/>
                  </a:ext>
                </a:extLst>
              </a:tr>
              <a:tr h="308751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Desired Gross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40.00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21.70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40.00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41.00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28.00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25.20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32.65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98415037"/>
                  </a:ext>
                </a:extLst>
              </a:tr>
              <a:tr h="308751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NEW YTD Sales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$391,746.67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$326,246.49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$126,278.33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$500,018.64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$356,547.22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$228,764.71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$1,929,602.06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78365474"/>
                  </a:ext>
                </a:extLst>
              </a:tr>
              <a:tr h="308751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OLD YTD Sales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$345,555.00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$289,252.00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$105,808.00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$346,007.00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$356,715.00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$222,777.00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$1,666,114.00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70643121"/>
                  </a:ext>
                </a:extLst>
              </a:tr>
              <a:tr h="308751"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Additional Gross Profit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$46,191.67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$36,994.49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$20,470.33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$154,011.64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($167.78)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$5,987.71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 dirty="0">
                          <a:effectLst/>
                          <a:latin typeface="Arial" panose="020B0604020202020204" pitchFamily="34" charset="0"/>
                        </a:rPr>
                        <a:t>$263,488.06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13590920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07390" y="3657600"/>
            <a:ext cx="1166095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/>
              <a:t>To benefit our gross profile we will immediately implement a mark up factor of 1.67, 1.69 and 1.28 for RO Mechanical, Internal and Body Shop parts respectively.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/>
              <a:t>For internal procedure, only the Parts Manager or GM can override the mark up factors limiting discounts.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/>
              <a:t>To grow our parts business further, we plan to create a DRP with widely used insurance companies including </a:t>
            </a:r>
            <a:r>
              <a:rPr lang="en-US" sz="1400" dirty="0" err="1"/>
              <a:t>Geico</a:t>
            </a:r>
            <a:r>
              <a:rPr lang="en-US" sz="1400" dirty="0"/>
              <a:t>, Farmers and Mercury.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/>
              <a:t>This will also increase the labor gross out of the body shop!</a:t>
            </a:r>
          </a:p>
          <a:p>
            <a:endParaRPr lang="en-US" sz="1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/>
              <a:t>At this new gross profile we have discovered that we will be comfortable with 7 team members which would yield a per month per employee gross of $11,437 which is close to NADA guide of $12,000. Under current conditions the per month per employee gross is $5,236, so cuts would be justifiable even before we obtain our targeted gross profile.</a:t>
            </a:r>
          </a:p>
          <a:p>
            <a:r>
              <a:rPr lang="en-US" sz="1400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188739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CDCE0"/>
      </a:lt2>
      <a:accent1>
        <a:srgbClr val="415588"/>
      </a:accent1>
      <a:accent2>
        <a:srgbClr val="4294B6"/>
      </a:accent2>
      <a:accent3>
        <a:srgbClr val="087D7C"/>
      </a:accent3>
      <a:accent4>
        <a:srgbClr val="2CB663"/>
      </a:accent4>
      <a:accent5>
        <a:srgbClr val="DF8822"/>
      </a:accent5>
      <a:accent6>
        <a:srgbClr val="BC410A"/>
      </a:accent6>
      <a:hlink>
        <a:srgbClr val="5977C4"/>
      </a:hlink>
      <a:folHlink>
        <a:srgbClr val="A1A9BF"/>
      </a:folHlink>
    </a:clrScheme>
    <a:fontScheme name="Gallery">
      <a:majorFont>
        <a:latin typeface="Century Gothic" panose="020B0502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  <a:lumMod val="108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E050AC27-895F-4B90-991D-A6818FC89AB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135</TotalTime>
  <Words>568</Words>
  <Application>Microsoft Office PowerPoint</Application>
  <PresentationFormat>Widescreen</PresentationFormat>
  <Paragraphs>119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Century Gothic</vt:lpstr>
      <vt:lpstr>Wingdings</vt:lpstr>
      <vt:lpstr>Gallery</vt:lpstr>
      <vt:lpstr>Worksheet</vt:lpstr>
      <vt:lpstr>We Matter Motors</vt:lpstr>
      <vt:lpstr>Obsolescence</vt:lpstr>
      <vt:lpstr>Aging Inventory</vt:lpstr>
      <vt:lpstr>Reconciliation</vt:lpstr>
      <vt:lpstr>PowerPoint Presentation</vt:lpstr>
      <vt:lpstr>Cost</vt:lpstr>
      <vt:lpstr>Gross Profile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Country Club Motors</dc:title>
  <dc:creator>Lindsay</dc:creator>
  <cp:lastModifiedBy>Bavis, Christopher</cp:lastModifiedBy>
  <cp:revision>15</cp:revision>
  <dcterms:created xsi:type="dcterms:W3CDTF">2017-03-23T17:21:22Z</dcterms:created>
  <dcterms:modified xsi:type="dcterms:W3CDTF">2017-03-24T09:54:27Z</dcterms:modified>
</cp:coreProperties>
</file>