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76"/>
    <p:restoredTop sz="94689"/>
  </p:normalViewPr>
  <p:slideViewPr>
    <p:cSldViewPr snapToGrid="0" snapToObjects="1">
      <p:cViewPr varScale="1">
        <p:scale>
          <a:sx n="89" d="100"/>
          <a:sy n="89" d="100"/>
        </p:scale>
        <p:origin x="509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0121A6-182B-6548-9CD2-566FEEAD9578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C7B349-2A4D-BC4A-8246-37E49FB3E2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5887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31474-83C9-0241-9DAF-06D9A9EEB308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2E44A-4FD9-914A-BB67-6C52D1203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718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31474-83C9-0241-9DAF-06D9A9EEB308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2E44A-4FD9-914A-BB67-6C52D1203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106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31474-83C9-0241-9DAF-06D9A9EEB308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2E44A-4FD9-914A-BB67-6C52D1203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688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31474-83C9-0241-9DAF-06D9A9EEB308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2E44A-4FD9-914A-BB67-6C52D1203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502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31474-83C9-0241-9DAF-06D9A9EEB308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2E44A-4FD9-914A-BB67-6C52D1203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8900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31474-83C9-0241-9DAF-06D9A9EEB308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2E44A-4FD9-914A-BB67-6C52D1203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774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31474-83C9-0241-9DAF-06D9A9EEB308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2E44A-4FD9-914A-BB67-6C52D1203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916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31474-83C9-0241-9DAF-06D9A9EEB308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2E44A-4FD9-914A-BB67-6C52D1203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246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31474-83C9-0241-9DAF-06D9A9EEB308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2E44A-4FD9-914A-BB67-6C52D1203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0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31474-83C9-0241-9DAF-06D9A9EEB308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2E44A-4FD9-914A-BB67-6C52D1203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104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31474-83C9-0241-9DAF-06D9A9EEB308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2E44A-4FD9-914A-BB67-6C52D1203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54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831474-83C9-0241-9DAF-06D9A9EEB308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02E44A-4FD9-914A-BB67-6C52D1203F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573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MARK CUBAN IMPORTS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Brian G</a:t>
            </a:r>
          </a:p>
          <a:p>
            <a:r>
              <a:rPr lang="en-US" dirty="0" smtClean="0"/>
              <a:t>Pete</a:t>
            </a:r>
          </a:p>
          <a:p>
            <a:r>
              <a:rPr lang="en-US" dirty="0" err="1" smtClean="0"/>
              <a:t>Helder</a:t>
            </a:r>
            <a:endParaRPr lang="en-US" dirty="0" smtClean="0"/>
          </a:p>
          <a:p>
            <a:r>
              <a:rPr lang="en-US" dirty="0" smtClean="0"/>
              <a:t>Andrew R</a:t>
            </a:r>
          </a:p>
          <a:p>
            <a:r>
              <a:rPr lang="en-US" dirty="0" smtClean="0"/>
              <a:t>Seth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8160" y="528122"/>
            <a:ext cx="3535680" cy="1917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15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OBSERVATIONS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040524" y="1492465"/>
            <a:ext cx="5158609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dirty="0" smtClean="0"/>
              <a:t>THE RECONCILED INVENTORY WAS $678,778 </a:t>
            </a:r>
            <a:endParaRPr lang="en-US" dirty="0"/>
          </a:p>
          <a:p>
            <a:endParaRPr lang="en-US" dirty="0" smtClean="0"/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VARIANCE OF 8.10%  BETWEEN DMS AND FS</a:t>
            </a:r>
          </a:p>
          <a:p>
            <a:endParaRPr lang="en-US" dirty="0"/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WE TOOK OUR INVENTORY OF 12 MONTHS PARTS NOT SOLD PLUS PARTS WITH NO COST RECORDED DIVIDED BY THE RECONCILED INVENTORY</a:t>
            </a:r>
          </a:p>
          <a:p>
            <a:endParaRPr lang="en-US" dirty="0"/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44%  TOTAL OBSO POSITION </a:t>
            </a:r>
          </a:p>
          <a:p>
            <a:endParaRPr lang="en-US" dirty="0"/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INEFFICIENCY IN COUNTERMEN </a:t>
            </a:r>
          </a:p>
          <a:p>
            <a:endParaRPr lang="en-US" dirty="0"/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GROSS/SALES PER EMPLOYEE ARE WELL BELOW GUIDE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1927115"/>
              </p:ext>
            </p:extLst>
          </p:nvPr>
        </p:nvGraphicFramePr>
        <p:xfrm>
          <a:off x="6401457" y="569624"/>
          <a:ext cx="5155959" cy="60452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71707"/>
                <a:gridCol w="224507"/>
                <a:gridCol w="1159745"/>
              </a:tblGrid>
              <a:tr h="34036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Dollar value of parts on dealership management report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400" u="none" strike="noStrike">
                          <a:effectLst/>
                        </a:rPr>
                        <a:t> </a:t>
                      </a:r>
                      <a:endParaRPr lang="sk-SK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 $584,621 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</a:tr>
              <a:tr h="340365"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Minus</a:t>
                      </a:r>
                      <a:endParaRPr lang="en-US" sz="14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</a:tr>
              <a:tr h="34036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Dollar value of packing lists for parts received, but not invoiced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400" u="none" strike="noStrike">
                          <a:effectLst/>
                        </a:rPr>
                        <a:t> </a:t>
                      </a:r>
                      <a:endParaRPr lang="sk-SK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 $339 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</a:tr>
              <a:tr h="34036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Dollar Value of bulk oil, gear lube, trans fluid in stock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400" u="none" strike="noStrike">
                          <a:effectLst/>
                        </a:rPr>
                        <a:t> </a:t>
                      </a:r>
                      <a:endParaRPr lang="sk-SK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 $6,658 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</a:tr>
              <a:tr h="340365"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Plus</a:t>
                      </a:r>
                      <a:endParaRPr lang="en-US" sz="14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</a:tr>
              <a:tr h="34036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Credits due for parts returned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400" u="none" strike="noStrike">
                          <a:effectLst/>
                        </a:rPr>
                        <a:t> </a:t>
                      </a:r>
                      <a:endParaRPr lang="sk-SK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 $5,856 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</a:tr>
              <a:tr h="34036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Inventory Core Value - clean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400" u="none" strike="noStrike">
                          <a:effectLst/>
                        </a:rPr>
                        <a:t> </a:t>
                      </a:r>
                      <a:endParaRPr lang="sk-SK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 $15,031 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</a:tr>
              <a:tr h="34036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Cores to be returned for credit - dirty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400" u="none" strike="noStrike">
                          <a:effectLst/>
                        </a:rPr>
                        <a:t> </a:t>
                      </a:r>
                      <a:endParaRPr lang="sk-SK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 $7,550 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</a:tr>
              <a:tr h="34036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Work in Process - Repair Orders &amp; Invoices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400" u="none" strike="noStrike">
                          <a:effectLst/>
                        </a:rPr>
                        <a:t> </a:t>
                      </a:r>
                      <a:endParaRPr lang="sk-SK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 $33,610 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</a:tr>
              <a:tr h="34036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Dollar Value of NPN parts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400" u="none" strike="noStrike">
                          <a:effectLst/>
                        </a:rPr>
                        <a:t> </a:t>
                      </a:r>
                      <a:endParaRPr lang="sk-SK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 $4,766 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</a:tr>
              <a:tr h="34036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Dollar value of parts with no cost record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400" u="none" strike="noStrike">
                          <a:effectLst/>
                        </a:rPr>
                        <a:t> </a:t>
                      </a:r>
                      <a:endParaRPr lang="sk-SK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 $29,265 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</a:tr>
              <a:tr h="340365"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Plus / Minus</a:t>
                      </a:r>
                      <a:endParaRPr lang="en-US" sz="14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400" u="none" strike="noStrike">
                          <a:effectLst/>
                        </a:rPr>
                        <a:t> </a:t>
                      </a:r>
                      <a:endParaRPr lang="sk-SK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</a:tr>
              <a:tr h="34036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Other Adjustments (shortage claims, damage, etc.)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400" u="none" strike="noStrike">
                          <a:effectLst/>
                        </a:rPr>
                        <a:t> </a:t>
                      </a:r>
                      <a:endParaRPr lang="sk-SK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 $5,076 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</a:tr>
              <a:tr h="340365">
                <a:tc>
                  <a:txBody>
                    <a:bodyPr/>
                    <a:lstStyle/>
                    <a:p>
                      <a:pPr algn="l" fontAlgn="ctr"/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</a:tr>
              <a:tr h="340365"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Total Inventory</a:t>
                      </a:r>
                      <a:endParaRPr lang="en-US" sz="14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 $678,778 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</a:tr>
              <a:tr h="340365"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Inventory Per Financial Statement</a:t>
                      </a:r>
                      <a:endParaRPr lang="en-US" sz="14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 $627,903 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</a:tr>
              <a:tr h="340365"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Difference</a:t>
                      </a:r>
                      <a:endParaRPr lang="en-US" sz="14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 dirty="0">
                          <a:effectLst/>
                        </a:rPr>
                        <a:t> $50,875 </a:t>
                      </a:r>
                      <a:endParaRPr lang="en-US" sz="14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48339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825625"/>
            <a:ext cx="5602357" cy="4351338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LOW LABOR PROFICENCY </a:t>
            </a:r>
          </a:p>
          <a:p>
            <a:endParaRPr lang="en-US" dirty="0" smtClean="0"/>
          </a:p>
          <a:p>
            <a:r>
              <a:rPr lang="en-US" dirty="0" smtClean="0"/>
              <a:t>61K (AVERAGE) SOLD AT NO GROSS PROFIT </a:t>
            </a:r>
          </a:p>
          <a:p>
            <a:endParaRPr lang="en-US" dirty="0" smtClean="0"/>
          </a:p>
          <a:p>
            <a:r>
              <a:rPr lang="en-US" dirty="0" smtClean="0"/>
              <a:t>EACH DEPARTMENT IS BELOW GUIDE BASED ON GROSS PROFIT PERCENTAGE EXCEPT WHOLESALE</a:t>
            </a:r>
          </a:p>
          <a:p>
            <a:endParaRPr lang="en-US" dirty="0"/>
          </a:p>
          <a:p>
            <a:r>
              <a:rPr lang="en-US" dirty="0" smtClean="0"/>
              <a:t>LOW GROSS AND TRUE INVENTORY TURN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5426" y="2629453"/>
            <a:ext cx="4673549" cy="3148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9223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ACTION PLAN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15617" y="1825625"/>
            <a:ext cx="54068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dirty="0" smtClean="0"/>
              <a:t>8.10% VARIANCE BETWEEN DMS AND FS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dirty="0" smtClean="0"/>
              <a:t>PERFORM MONTHY RECONCILATION REPORT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8241389"/>
              </p:ext>
            </p:extLst>
          </p:nvPr>
        </p:nvGraphicFramePr>
        <p:xfrm>
          <a:off x="6460760" y="659561"/>
          <a:ext cx="5576341" cy="56195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80249"/>
                <a:gridCol w="242873"/>
                <a:gridCol w="1253219"/>
              </a:tblGrid>
              <a:tr h="32455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Dollar value of parts on dealership management report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400" u="none" strike="noStrike">
                          <a:effectLst/>
                        </a:rPr>
                        <a:t> </a:t>
                      </a:r>
                      <a:endParaRPr lang="sk-SK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 $584,621 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</a:tr>
              <a:tr h="324553"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Minus</a:t>
                      </a:r>
                      <a:endParaRPr lang="en-US" sz="14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</a:tr>
              <a:tr h="32455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Dollar value of packing lists for parts received, but not invoiced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400" u="none" strike="noStrike">
                          <a:effectLst/>
                        </a:rPr>
                        <a:t> </a:t>
                      </a:r>
                      <a:endParaRPr lang="sk-SK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 $339 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</a:tr>
              <a:tr h="32455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Dollar Value of bulk oil, gear lube, trans fluid in stock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400" u="none" strike="noStrike">
                          <a:effectLst/>
                        </a:rPr>
                        <a:t> </a:t>
                      </a:r>
                      <a:endParaRPr lang="sk-SK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 $6,658 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</a:tr>
              <a:tr h="324553"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Plus</a:t>
                      </a:r>
                      <a:endParaRPr lang="en-US" sz="14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</a:tr>
              <a:tr h="32455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Credits due for parts returned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400" u="none" strike="noStrike">
                          <a:effectLst/>
                        </a:rPr>
                        <a:t> </a:t>
                      </a:r>
                      <a:endParaRPr lang="sk-SK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 $5,856 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</a:tr>
              <a:tr h="32455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Inventory Core Value - clean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400" u="none" strike="noStrike">
                          <a:effectLst/>
                        </a:rPr>
                        <a:t> </a:t>
                      </a:r>
                      <a:endParaRPr lang="sk-SK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 $15,031 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</a:tr>
              <a:tr h="32455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Cores to be returned for credit - dirty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400" u="none" strike="noStrike">
                          <a:effectLst/>
                        </a:rPr>
                        <a:t> </a:t>
                      </a:r>
                      <a:endParaRPr lang="sk-SK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 $7,550 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</a:tr>
              <a:tr h="32455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Work in Process - Repair Orders &amp; Invoices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400" u="none" strike="noStrike">
                          <a:effectLst/>
                        </a:rPr>
                        <a:t> </a:t>
                      </a:r>
                      <a:endParaRPr lang="sk-SK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 $33,610 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</a:tr>
              <a:tr h="32455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Dollar Value of NPN parts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400" u="none" strike="noStrike">
                          <a:effectLst/>
                        </a:rPr>
                        <a:t> </a:t>
                      </a:r>
                      <a:endParaRPr lang="sk-SK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 $4,766 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</a:tr>
              <a:tr h="32455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Dollar value of parts with no cost record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400" u="none" strike="noStrike">
                          <a:effectLst/>
                        </a:rPr>
                        <a:t> </a:t>
                      </a:r>
                      <a:endParaRPr lang="sk-SK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 $29,265 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</a:tr>
              <a:tr h="324553"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Plus / Minus</a:t>
                      </a:r>
                      <a:endParaRPr lang="en-US" sz="14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1400" u="none" strike="noStrike">
                          <a:effectLst/>
                        </a:rPr>
                        <a:t> </a:t>
                      </a:r>
                      <a:endParaRPr lang="sk-SK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</a:tr>
              <a:tr h="32455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Other Adjustments (shortage claims, damage, etc.)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k-SK" sz="1400" u="none" strike="noStrike">
                          <a:effectLst/>
                        </a:rPr>
                        <a:t> </a:t>
                      </a:r>
                      <a:endParaRPr lang="sk-SK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 $5,076 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</a:tr>
              <a:tr h="324553">
                <a:tc>
                  <a:txBody>
                    <a:bodyPr/>
                    <a:lstStyle/>
                    <a:p>
                      <a:pPr algn="l" fontAlgn="ctr"/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</a:tr>
              <a:tr h="324553"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Total Inventory</a:t>
                      </a:r>
                      <a:endParaRPr lang="en-US" sz="14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 $678,778 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</a:tr>
              <a:tr h="324553"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Inventory Per Financial Statement</a:t>
                      </a:r>
                      <a:endParaRPr lang="en-US" sz="14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 $627,903 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</a:tr>
              <a:tr h="324553"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Difference</a:t>
                      </a:r>
                      <a:endParaRPr lang="en-US" sz="14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 dirty="0">
                          <a:effectLst/>
                        </a:rPr>
                        <a:t> $50,875 </a:t>
                      </a:r>
                      <a:endParaRPr lang="en-US" sz="14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80320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ACTION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946913" cy="4351338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ORGANIZATIONAL CHART</a:t>
            </a:r>
          </a:p>
          <a:p>
            <a:r>
              <a:rPr lang="en-US" dirty="0" smtClean="0"/>
              <a:t>Parts Manager</a:t>
            </a:r>
          </a:p>
          <a:p>
            <a:pPr lvl="1"/>
            <a:r>
              <a:rPr lang="en-US" dirty="0" smtClean="0"/>
              <a:t>Oversee entire department </a:t>
            </a:r>
            <a:r>
              <a:rPr lang="mr-IN" dirty="0" smtClean="0"/>
              <a:t>–</a:t>
            </a:r>
            <a:r>
              <a:rPr lang="en-US" dirty="0" smtClean="0"/>
              <a:t>help control </a:t>
            </a:r>
            <a:r>
              <a:rPr lang="en-US" dirty="0" err="1" smtClean="0"/>
              <a:t>ar</a:t>
            </a:r>
            <a:endParaRPr lang="en-US" dirty="0" smtClean="0"/>
          </a:p>
          <a:p>
            <a:r>
              <a:rPr lang="en-US" dirty="0" smtClean="0"/>
              <a:t>Assistant Parts Manager</a:t>
            </a:r>
          </a:p>
          <a:p>
            <a:pPr lvl="1"/>
            <a:r>
              <a:rPr lang="en-US" dirty="0" smtClean="0"/>
              <a:t>Manages countermen</a:t>
            </a:r>
          </a:p>
          <a:p>
            <a:r>
              <a:rPr lang="en-US" dirty="0" smtClean="0"/>
              <a:t>5 counter men</a:t>
            </a:r>
          </a:p>
          <a:p>
            <a:pPr lvl="1"/>
            <a:r>
              <a:rPr lang="en-US" dirty="0" smtClean="0"/>
              <a:t>Assists techs &amp; walk-in customers </a:t>
            </a:r>
          </a:p>
          <a:p>
            <a:r>
              <a:rPr lang="en-US" dirty="0" smtClean="0"/>
              <a:t>1 person for Shipping and Receiving</a:t>
            </a:r>
          </a:p>
          <a:p>
            <a:r>
              <a:rPr lang="en-US" dirty="0" smtClean="0"/>
              <a:t>1 person as Driver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5113" y="2289555"/>
            <a:ext cx="5135217" cy="3423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735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ACTION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573018"/>
          </a:xfrm>
        </p:spPr>
        <p:txBody>
          <a:bodyPr/>
          <a:lstStyle/>
          <a:p>
            <a:r>
              <a:rPr lang="en-US" smtClean="0"/>
              <a:t>PROS AND CONS OF SELLING 61K IN SALES WITH NO PROFIT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38200" y="2597426"/>
            <a:ext cx="334948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PROS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GETTING RID OF OBSO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OBTAINING GOV’T CONTRACTS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LEVERAGING TO GAIN WHOLESALE ACCOUNTS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ACHIEVE MANUFACTURE OBJECTIVES</a:t>
            </a: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453809" y="2729948"/>
            <a:ext cx="34588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CONS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NO GROSS PROFIT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LOSING MONEY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6888" y="3799052"/>
            <a:ext cx="5208104" cy="2734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4075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ACTION PLAN -Potential </a:t>
            </a:r>
            <a:r>
              <a:rPr lang="en-US" dirty="0"/>
              <a:t>C</a:t>
            </a:r>
            <a:r>
              <a:rPr lang="en-US" dirty="0" smtClean="0"/>
              <a:t>ash Increase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9874051"/>
              </p:ext>
            </p:extLst>
          </p:nvPr>
        </p:nvGraphicFramePr>
        <p:xfrm>
          <a:off x="838201" y="2259728"/>
          <a:ext cx="10691648" cy="426719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43788"/>
                <a:gridCol w="289903"/>
                <a:gridCol w="1345153"/>
                <a:gridCol w="1171211"/>
                <a:gridCol w="1171211"/>
                <a:gridCol w="1171211"/>
                <a:gridCol w="1171211"/>
                <a:gridCol w="1171211"/>
                <a:gridCol w="1356749"/>
              </a:tblGrid>
              <a:tr h="446018"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400" u="none" strike="noStrike" dirty="0">
                          <a:effectLst/>
                        </a:rPr>
                        <a:t> </a:t>
                      </a:r>
                      <a:endParaRPr lang="sk-SK" sz="14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400" u="none" strike="noStrike">
                          <a:effectLst/>
                        </a:rPr>
                        <a:t> </a:t>
                      </a:r>
                      <a:endParaRPr lang="sk-SK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Repair Order Mechanical</a:t>
                      </a:r>
                      <a:endParaRPr lang="en-US" sz="1400" b="1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Body Shop</a:t>
                      </a:r>
                      <a:endParaRPr lang="en-US" sz="1400" b="1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Counter Retail</a:t>
                      </a:r>
                      <a:endParaRPr lang="en-US" sz="1400" b="1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Internal (new/used)</a:t>
                      </a:r>
                      <a:endParaRPr lang="en-US" sz="1400" b="1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Wholesale</a:t>
                      </a:r>
                      <a:endParaRPr lang="en-US" sz="1400" b="1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Warranty</a:t>
                      </a:r>
                      <a:endParaRPr lang="en-US" sz="1400" b="1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TOTAL</a:t>
                      </a:r>
                      <a:endParaRPr lang="en-US" sz="1400" b="1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</a:tr>
              <a:tr h="4245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YTD Sales</a:t>
                      </a:r>
                      <a:endParaRPr lang="en-US" sz="1400" b="1" i="0" u="none" strike="noStrike" dirty="0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400" u="none" strike="noStrike" dirty="0">
                          <a:effectLst/>
                        </a:rPr>
                        <a:t> </a:t>
                      </a:r>
                      <a:endParaRPr lang="sk-SK" sz="14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$345,555.00 </a:t>
                      </a:r>
                      <a:endParaRPr lang="en-US" sz="14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$289,252.00 </a:t>
                      </a:r>
                      <a:endParaRPr lang="en-US" sz="14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$105,808.00 </a:t>
                      </a:r>
                      <a:endParaRPr lang="en-US" sz="14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$346,007.00 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$356,715.00 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$222,777.00 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$1,666,114.00 </a:t>
                      </a:r>
                      <a:endParaRPr lang="en-US" sz="1400" b="1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</a:tr>
              <a:tr h="4245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YTD Gross Profit</a:t>
                      </a:r>
                      <a:endParaRPr lang="en-US" sz="1400" b="1" i="0" u="none" strike="noStrike" dirty="0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400" u="none" strike="noStrike" dirty="0">
                          <a:effectLst/>
                        </a:rPr>
                        <a:t> </a:t>
                      </a:r>
                      <a:endParaRPr lang="sk-SK" sz="14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$110,507.00 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$33,801.00 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$30,041.00 </a:t>
                      </a:r>
                      <a:endParaRPr lang="en-US" sz="14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$50,996.00 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$100,001.00 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$51,661.00 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$377,007.00 </a:t>
                      </a:r>
                      <a:endParaRPr lang="en-US" sz="1400" b="1" i="0" u="none" strike="noStrike" dirty="0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</a:tr>
              <a:tr h="4245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YTD Cost of Sales</a:t>
                      </a:r>
                      <a:endParaRPr lang="en-US" sz="1400" b="1" i="0" u="none" strike="noStrike" dirty="0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400" u="none" strike="noStrike" dirty="0">
                          <a:effectLst/>
                        </a:rPr>
                        <a:t> </a:t>
                      </a:r>
                      <a:endParaRPr lang="sk-SK" sz="14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$235,048.00 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$255,451.00 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$75,767.00 </a:t>
                      </a:r>
                      <a:endParaRPr lang="en-US" sz="14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$295,011.00 </a:t>
                      </a:r>
                      <a:endParaRPr lang="en-US" sz="14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$256,714.00 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$171,116.00 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$1,289,107.00 </a:t>
                      </a:r>
                      <a:endParaRPr lang="en-US" sz="1400" b="1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</a:tr>
              <a:tr h="4245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NEW Mark-Up Factor</a:t>
                      </a:r>
                      <a:endParaRPr lang="en-US" sz="1400" b="1" i="0" u="none" strike="noStrike" dirty="0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400" u="none" strike="noStrike">
                          <a:effectLst/>
                        </a:rPr>
                        <a:t> </a:t>
                      </a:r>
                      <a:endParaRPr lang="sk-SK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800" u="none" strike="noStrike" dirty="0">
                          <a:solidFill>
                            <a:srgbClr val="92D050"/>
                          </a:solidFill>
                          <a:effectLst/>
                        </a:rPr>
                        <a:t>1.69 </a:t>
                      </a:r>
                      <a:endParaRPr lang="nb-NO" sz="1800" b="1" i="0" u="none" strike="noStrike" dirty="0">
                        <a:solidFill>
                          <a:srgbClr val="92D050"/>
                        </a:solidFill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800" u="none" strike="noStrike" dirty="0">
                          <a:solidFill>
                            <a:srgbClr val="92D050"/>
                          </a:solidFill>
                          <a:effectLst/>
                        </a:rPr>
                        <a:t>1.33 </a:t>
                      </a:r>
                      <a:endParaRPr lang="nb-NO" sz="1800" b="1" i="0" u="none" strike="noStrike" dirty="0">
                        <a:solidFill>
                          <a:srgbClr val="92D050"/>
                        </a:solidFill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800" u="none" strike="noStrike" dirty="0">
                          <a:solidFill>
                            <a:srgbClr val="92D050"/>
                          </a:solidFill>
                          <a:effectLst/>
                        </a:rPr>
                        <a:t>1.69 </a:t>
                      </a:r>
                      <a:endParaRPr lang="nb-NO" sz="1800" b="1" i="0" u="none" strike="noStrike" dirty="0">
                        <a:solidFill>
                          <a:srgbClr val="92D050"/>
                        </a:solidFill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800" u="none" strike="noStrike" dirty="0">
                          <a:solidFill>
                            <a:srgbClr val="92D050"/>
                          </a:solidFill>
                          <a:effectLst/>
                        </a:rPr>
                        <a:t>1.69 </a:t>
                      </a:r>
                      <a:endParaRPr lang="nb-NO" sz="1800" b="1" i="0" u="none" strike="noStrike" dirty="0">
                        <a:solidFill>
                          <a:srgbClr val="92D050"/>
                        </a:solidFill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800" u="none" strike="noStrike" dirty="0">
                          <a:solidFill>
                            <a:srgbClr val="92D050"/>
                          </a:solidFill>
                          <a:effectLst/>
                        </a:rPr>
                        <a:t>1.33 </a:t>
                      </a:r>
                      <a:endParaRPr lang="nb-NO" sz="1800" b="1" i="0" u="none" strike="noStrike" dirty="0">
                        <a:solidFill>
                          <a:srgbClr val="92D050"/>
                        </a:solidFill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800" u="none" strike="noStrike" dirty="0">
                          <a:solidFill>
                            <a:srgbClr val="92D050"/>
                          </a:solidFill>
                          <a:effectLst/>
                        </a:rPr>
                        <a:t>1.69 </a:t>
                      </a:r>
                      <a:endParaRPr lang="nb-NO" sz="1800" b="1" i="0" u="none" strike="noStrike" dirty="0">
                        <a:solidFill>
                          <a:srgbClr val="92D050"/>
                        </a:solidFill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800" u="none" strike="noStrike" dirty="0">
                          <a:solidFill>
                            <a:srgbClr val="92D050"/>
                          </a:solidFill>
                          <a:effectLst/>
                        </a:rPr>
                        <a:t>1.57 </a:t>
                      </a:r>
                      <a:endParaRPr lang="nb-NO" sz="1800" b="1" i="0" u="none" strike="noStrike" dirty="0">
                        <a:solidFill>
                          <a:srgbClr val="92D050"/>
                        </a:solidFill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</a:tr>
              <a:tr h="4245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Current GP %</a:t>
                      </a:r>
                      <a:endParaRPr lang="en-US" sz="1400" b="1" i="0" u="none" strike="noStrike" dirty="0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400" u="none" strike="noStrike">
                          <a:effectLst/>
                        </a:rPr>
                        <a:t> </a:t>
                      </a:r>
                      <a:endParaRPr lang="sk-SK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400" u="none" strike="noStrike">
                          <a:effectLst/>
                        </a:rPr>
                        <a:t>32%</a:t>
                      </a:r>
                      <a:endParaRPr lang="mr-IN" sz="1400" b="1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400" u="none" strike="noStrike">
                          <a:effectLst/>
                        </a:rPr>
                        <a:t>12%</a:t>
                      </a:r>
                      <a:endParaRPr lang="mr-IN" sz="1400" b="1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400" u="none" strike="noStrike">
                          <a:effectLst/>
                        </a:rPr>
                        <a:t>28%</a:t>
                      </a:r>
                      <a:endParaRPr lang="mr-IN" sz="1400" b="1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400" u="none" strike="noStrike">
                          <a:effectLst/>
                        </a:rPr>
                        <a:t>15%</a:t>
                      </a:r>
                      <a:endParaRPr lang="mr-IN" sz="1400" b="1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400" u="none" strike="noStrike">
                          <a:effectLst/>
                        </a:rPr>
                        <a:t>28%</a:t>
                      </a:r>
                      <a:endParaRPr lang="mr-IN" sz="1400" b="1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400" u="none" strike="noStrike">
                          <a:effectLst/>
                        </a:rPr>
                        <a:t>23%</a:t>
                      </a:r>
                      <a:endParaRPr lang="mr-IN" sz="1400" b="1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400" u="none" strike="noStrike">
                          <a:effectLst/>
                        </a:rPr>
                        <a:t>23%</a:t>
                      </a:r>
                      <a:endParaRPr lang="mr-IN" sz="1400" b="1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</a:tr>
              <a:tr h="4245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Desired Gross %</a:t>
                      </a:r>
                      <a:endParaRPr lang="en-US" sz="1400" b="1" i="0" u="none" strike="noStrike" dirty="0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400" u="none" strike="noStrike">
                          <a:effectLst/>
                        </a:rPr>
                        <a:t> </a:t>
                      </a:r>
                      <a:endParaRPr lang="sk-SK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100" u="none" strike="noStrike">
                          <a:effectLst/>
                        </a:rPr>
                        <a:t>41.00</a:t>
                      </a:r>
                      <a:endParaRPr lang="nb-NO" sz="1100" b="0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100" u="none" strike="noStrike">
                          <a:effectLst/>
                        </a:rPr>
                        <a:t>25.00</a:t>
                      </a:r>
                      <a:endParaRPr lang="nb-NO" sz="1100" b="0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100" u="none" strike="noStrike">
                          <a:effectLst/>
                        </a:rPr>
                        <a:t>41.00</a:t>
                      </a:r>
                      <a:endParaRPr lang="nb-NO" sz="1100" b="0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100" u="none" strike="noStrike">
                          <a:effectLst/>
                        </a:rPr>
                        <a:t>41.00</a:t>
                      </a:r>
                      <a:endParaRPr lang="nb-NO" sz="1100" b="0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100" u="none" strike="noStrike" dirty="0">
                          <a:effectLst/>
                        </a:rPr>
                        <a:t>25.00</a:t>
                      </a:r>
                      <a:endParaRPr lang="nb-NO" sz="11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100" u="none" strike="noStrike" dirty="0">
                          <a:effectLst/>
                        </a:rPr>
                        <a:t>41.00</a:t>
                      </a:r>
                      <a:endParaRPr lang="nb-NO" sz="11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b-NO" sz="1400" u="none" strike="noStrike">
                          <a:effectLst/>
                        </a:rPr>
                        <a:t>35.67 </a:t>
                      </a:r>
                      <a:endParaRPr lang="nb-NO" sz="1400" b="1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</a:tr>
              <a:tr h="4245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NEW YTD Sales</a:t>
                      </a:r>
                      <a:endParaRPr lang="en-US" sz="1400" b="1" i="0" u="none" strike="noStrike" dirty="0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400" u="none" strike="noStrike">
                          <a:effectLst/>
                        </a:rPr>
                        <a:t> </a:t>
                      </a:r>
                      <a:endParaRPr lang="sk-SK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$398,386.44 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$340,601.33 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$128,418.64 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$500,018.64 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$342,285.33 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$290,027.12 </a:t>
                      </a:r>
                      <a:endParaRPr lang="en-US" sz="14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$1,999,737.51 </a:t>
                      </a:r>
                      <a:endParaRPr lang="en-US" sz="1400" b="1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</a:tr>
              <a:tr h="4245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OLD YTD Sales</a:t>
                      </a:r>
                      <a:endParaRPr lang="en-US" sz="1400" b="1" i="0" u="none" strike="noStrike" dirty="0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400" u="none" strike="noStrike">
                          <a:effectLst/>
                        </a:rPr>
                        <a:t> </a:t>
                      </a:r>
                      <a:endParaRPr lang="sk-SK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$345,555.00 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$289,252.00 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$105,808.00 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$346,007.00 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$356,715.00 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$222,777.00 </a:t>
                      </a:r>
                      <a:endParaRPr lang="en-US" sz="1400" b="0" i="0" u="none" strike="noStrike" dirty="0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$1,666,114.00 </a:t>
                      </a:r>
                      <a:endParaRPr lang="en-US" sz="1400" b="1" i="0" u="none" strike="noStrike" dirty="0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</a:tr>
              <a:tr h="4245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Additional Gross Profit</a:t>
                      </a:r>
                      <a:endParaRPr lang="en-US" sz="1400" b="1" i="0" u="none" strike="noStrike" dirty="0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400" u="none" strike="noStrike">
                          <a:effectLst/>
                        </a:rPr>
                        <a:t> </a:t>
                      </a:r>
                      <a:endParaRPr lang="sk-SK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$52,831.44 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$51,349.33 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$22,610.64 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$154,011.64 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($14,429.67)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$67,250.12 </a:t>
                      </a:r>
                      <a:endParaRPr lang="en-US" sz="1400" b="0" i="0" u="none" strike="noStrike"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solidFill>
                            <a:srgbClr val="92D050"/>
                          </a:solidFill>
                          <a:effectLst/>
                        </a:rPr>
                        <a:t>$333,623.51 </a:t>
                      </a:r>
                      <a:endParaRPr lang="en-US" sz="1800" b="1" i="0" u="none" strike="noStrike" dirty="0">
                        <a:solidFill>
                          <a:srgbClr val="92D050"/>
                        </a:solidFill>
                        <a:effectLst/>
                        <a:latin typeface="Arial" charset="0"/>
                      </a:endParaRPr>
                    </a:p>
                  </a:txBody>
                  <a:tcPr marL="12700" marR="12700" marT="1270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70585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BOOYAH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9804" y="1918391"/>
            <a:ext cx="7007349" cy="4351338"/>
          </a:xfrm>
        </p:spPr>
      </p:pic>
    </p:spTree>
    <p:extLst>
      <p:ext uri="{BB962C8B-B14F-4D97-AF65-F5344CB8AC3E}">
        <p14:creationId xmlns:p14="http://schemas.microsoft.com/office/powerpoint/2010/main" val="4661205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604</Words>
  <Application>Microsoft Office PowerPoint</Application>
  <PresentationFormat>Widescreen</PresentationFormat>
  <Paragraphs>232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Mangal</vt:lpstr>
      <vt:lpstr>Office Theme</vt:lpstr>
      <vt:lpstr>MARK CUBAN IMPORTS</vt:lpstr>
      <vt:lpstr> OBSERVATIONS</vt:lpstr>
      <vt:lpstr>OBSERVATION</vt:lpstr>
      <vt:lpstr>ACTION PLAN</vt:lpstr>
      <vt:lpstr>ACTION PLAN</vt:lpstr>
      <vt:lpstr>ACTION PLAN</vt:lpstr>
      <vt:lpstr>ACTION PLAN -Potential Cash Increase</vt:lpstr>
      <vt:lpstr>BOOYAH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Group 6</dc:title>
  <dc:creator>Andrew Rusich</dc:creator>
  <cp:lastModifiedBy>Bavis, Christopher</cp:lastModifiedBy>
  <cp:revision>19</cp:revision>
  <dcterms:created xsi:type="dcterms:W3CDTF">2017-03-23T15:25:16Z</dcterms:created>
  <dcterms:modified xsi:type="dcterms:W3CDTF">2017-03-24T09:53:32Z</dcterms:modified>
</cp:coreProperties>
</file>