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2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 err="1">
                <a:solidFill>
                  <a:srgbClr val="C00000"/>
                </a:solidFill>
              </a:rPr>
              <a:t>Trd</a:t>
            </a:r>
            <a:r>
              <a:rPr lang="en-US" sz="5400" b="1" dirty="0"/>
              <a:t> </a:t>
            </a:r>
            <a:r>
              <a:rPr lang="en-US" sz="5400" b="1" dirty="0">
                <a:solidFill>
                  <a:schemeClr val="tx2"/>
                </a:solidFill>
              </a:rPr>
              <a:t>AUTO</a:t>
            </a:r>
            <a:r>
              <a:rPr lang="en-US" sz="5400" b="1" dirty="0"/>
              <a:t> </a:t>
            </a:r>
            <a:r>
              <a:rPr lang="en-US" sz="5400" dirty="0"/>
              <a:t>of mc Lean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Allison </a:t>
            </a:r>
            <a:r>
              <a:rPr lang="en-US" dirty="0" err="1"/>
              <a:t>olson</a:t>
            </a:r>
            <a:r>
              <a:rPr lang="en-US" dirty="0"/>
              <a:t>, ray </a:t>
            </a:r>
            <a:r>
              <a:rPr lang="en-US" dirty="0" err="1"/>
              <a:t>soto</a:t>
            </a:r>
            <a:r>
              <a:rPr lang="en-US" dirty="0"/>
              <a:t>, Austin </a:t>
            </a:r>
            <a:r>
              <a:rPr lang="en-US" dirty="0" err="1"/>
              <a:t>germain</a:t>
            </a:r>
            <a:r>
              <a:rPr lang="en-US" dirty="0"/>
              <a:t>, joseph </a:t>
            </a:r>
            <a:r>
              <a:rPr lang="en-US" dirty="0" err="1"/>
              <a:t>robinson</a:t>
            </a:r>
            <a:r>
              <a:rPr lang="en-US" dirty="0"/>
              <a:t>, bob Bledsoe, &amp; </a:t>
            </a:r>
            <a:r>
              <a:rPr lang="en-US" dirty="0" err="1"/>
              <a:t>sean</a:t>
            </a:r>
            <a:r>
              <a:rPr lang="en-US" dirty="0"/>
              <a:t> </a:t>
            </a:r>
            <a:r>
              <a:rPr lang="en-US" dirty="0" err="1"/>
              <a:t>yakubowicz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004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768" y="91126"/>
            <a:ext cx="9905998" cy="1905000"/>
          </a:xfrm>
        </p:spPr>
        <p:txBody>
          <a:bodyPr/>
          <a:lstStyle/>
          <a:p>
            <a:r>
              <a:rPr lang="en-US" dirty="0" err="1"/>
              <a:t>Obso</a:t>
            </a:r>
            <a:r>
              <a:rPr lang="en-US" dirty="0"/>
              <a:t> rundown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073" y="1291472"/>
            <a:ext cx="4938875" cy="4628561"/>
          </a:xfrm>
        </p:spPr>
        <p:txBody>
          <a:bodyPr/>
          <a:lstStyle/>
          <a:p>
            <a:r>
              <a:rPr lang="en-US" sz="2400" dirty="0"/>
              <a:t>Obsolescence: $281,049</a:t>
            </a:r>
          </a:p>
          <a:p>
            <a:pPr lvl="1"/>
            <a:r>
              <a:rPr lang="en-US" dirty="0"/>
              <a:t>12 </a:t>
            </a:r>
            <a:r>
              <a:rPr lang="en-US" dirty="0" err="1"/>
              <a:t>mos</a:t>
            </a:r>
            <a:r>
              <a:rPr lang="en-US" dirty="0"/>
              <a:t> +: $175,383</a:t>
            </a:r>
          </a:p>
          <a:p>
            <a:pPr lvl="1"/>
            <a:r>
              <a:rPr lang="en-US" dirty="0"/>
              <a:t>New parts no sales: $29,265</a:t>
            </a:r>
          </a:p>
          <a:p>
            <a:pPr lvl="1"/>
            <a:r>
              <a:rPr lang="en-US" dirty="0"/>
              <a:t>Parts </a:t>
            </a:r>
            <a:r>
              <a:rPr lang="en-US" dirty="0" err="1"/>
              <a:t>withno</a:t>
            </a:r>
            <a:r>
              <a:rPr lang="en-US" dirty="0"/>
              <a:t> record: $29,265</a:t>
            </a:r>
          </a:p>
          <a:p>
            <a:pPr lvl="1"/>
            <a:r>
              <a:rPr lang="en-US" dirty="0"/>
              <a:t>Represents 48% of inventory (281,049/584,621)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74452"/>
              </p:ext>
            </p:extLst>
          </p:nvPr>
        </p:nvGraphicFramePr>
        <p:xfrm>
          <a:off x="5726767" y="2207285"/>
          <a:ext cx="5682268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1134">
                  <a:extLst>
                    <a:ext uri="{9D8B030D-6E8A-4147-A177-3AD203B41FA5}">
                      <a16:colId xmlns:a16="http://schemas.microsoft.com/office/drawing/2014/main" xmlns="" val="2541704450"/>
                    </a:ext>
                  </a:extLst>
                </a:gridCol>
                <a:gridCol w="2841134">
                  <a:extLst>
                    <a:ext uri="{9D8B030D-6E8A-4147-A177-3AD203B41FA5}">
                      <a16:colId xmlns:a16="http://schemas.microsoft.com/office/drawing/2014/main" xmlns="" val="1581526163"/>
                    </a:ext>
                  </a:extLst>
                </a:gridCol>
              </a:tblGrid>
              <a:tr h="27061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How Did We Get it?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How Are We Going to Get Rid of it?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09957437"/>
                  </a:ext>
                </a:extLst>
              </a:tr>
              <a:tr h="270617">
                <a:tc>
                  <a:txBody>
                    <a:bodyPr/>
                    <a:lstStyle/>
                    <a:p>
                      <a:r>
                        <a:rPr lang="en-US" dirty="0"/>
                        <a:t>Wrong “mix”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Start tracking our lost sales accurately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03882626"/>
                  </a:ext>
                </a:extLst>
              </a:tr>
              <a:tr h="270617">
                <a:tc>
                  <a:txBody>
                    <a:bodyPr/>
                    <a:lstStyle/>
                    <a:p>
                      <a:r>
                        <a:rPr lang="en-US" dirty="0"/>
                        <a:t>Didn’t track our lost sales accurately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Require pre-pay on all SOP’s moving forward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46414209"/>
                  </a:ext>
                </a:extLst>
              </a:tr>
              <a:tr h="270617">
                <a:tc>
                  <a:txBody>
                    <a:bodyPr/>
                    <a:lstStyle/>
                    <a:p>
                      <a:r>
                        <a:rPr lang="en-US" dirty="0"/>
                        <a:t>Poor </a:t>
                      </a:r>
                      <a:r>
                        <a:rPr lang="en-US" dirty="0" err="1"/>
                        <a:t>departemental</a:t>
                      </a:r>
                      <a:r>
                        <a:rPr lang="en-US" dirty="0"/>
                        <a:t>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Hold a seasonal garage sale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4889341"/>
                  </a:ext>
                </a:extLst>
              </a:tr>
              <a:tr h="27061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Call our manufacturer rep for a one time return request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79615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712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38" y="0"/>
            <a:ext cx="9905998" cy="1905000"/>
          </a:xfrm>
        </p:spPr>
        <p:txBody>
          <a:bodyPr/>
          <a:lstStyle/>
          <a:p>
            <a:pPr algn="ctr"/>
            <a:r>
              <a:rPr lang="en-US" dirty="0"/>
              <a:t>Monthly reconciliation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05629"/>
              </p:ext>
            </p:extLst>
          </p:nvPr>
        </p:nvGraphicFramePr>
        <p:xfrm>
          <a:off x="2253007" y="1348424"/>
          <a:ext cx="7607432" cy="52900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44">
                  <a:extLst>
                    <a:ext uri="{9D8B030D-6E8A-4147-A177-3AD203B41FA5}">
                      <a16:colId xmlns:a16="http://schemas.microsoft.com/office/drawing/2014/main" xmlns="" val="642188827"/>
                    </a:ext>
                  </a:extLst>
                </a:gridCol>
                <a:gridCol w="5490892">
                  <a:extLst>
                    <a:ext uri="{9D8B030D-6E8A-4147-A177-3AD203B41FA5}">
                      <a16:colId xmlns:a16="http://schemas.microsoft.com/office/drawing/2014/main" xmlns="" val="1459419980"/>
                    </a:ext>
                  </a:extLst>
                </a:gridCol>
                <a:gridCol w="322995">
                  <a:extLst>
                    <a:ext uri="{9D8B030D-6E8A-4147-A177-3AD203B41FA5}">
                      <a16:colId xmlns:a16="http://schemas.microsoft.com/office/drawing/2014/main" xmlns="" val="2608326775"/>
                    </a:ext>
                  </a:extLst>
                </a:gridCol>
                <a:gridCol w="1694355">
                  <a:extLst>
                    <a:ext uri="{9D8B030D-6E8A-4147-A177-3AD203B41FA5}">
                      <a16:colId xmlns:a16="http://schemas.microsoft.com/office/drawing/2014/main" xmlns="" val="940276540"/>
                    </a:ext>
                  </a:extLst>
                </a:gridCol>
                <a:gridCol w="31373">
                  <a:extLst>
                    <a:ext uri="{9D8B030D-6E8A-4147-A177-3AD203B41FA5}">
                      <a16:colId xmlns:a16="http://schemas.microsoft.com/office/drawing/2014/main" xmlns="" val="3787164291"/>
                    </a:ext>
                  </a:extLst>
                </a:gridCol>
                <a:gridCol w="31373">
                  <a:extLst>
                    <a:ext uri="{9D8B030D-6E8A-4147-A177-3AD203B41FA5}">
                      <a16:colId xmlns:a16="http://schemas.microsoft.com/office/drawing/2014/main" xmlns="" val="942382164"/>
                    </a:ext>
                  </a:extLst>
                </a:gridCol>
              </a:tblGrid>
              <a:tr h="122553"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921168834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baseline="0" dirty="0">
                          <a:effectLst/>
                          <a:latin typeface="Century Gothic" panose="020B0502020202020204" pitchFamily="34" charset="0"/>
                        </a:rPr>
                        <a:t>Monthly Reconciliation Of Parts To General Ledger</a:t>
                      </a:r>
                      <a:endParaRPr lang="en-US" sz="1400" b="1" i="0" u="none" strike="noStrike" baseline="0" dirty="0">
                        <a:solidFill>
                          <a:srgbClr val="0000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51488700"/>
                  </a:ext>
                </a:extLst>
              </a:tr>
              <a:tr h="172828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680641726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Dollar value of parts on dealership management report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584,621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340241687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Minus</a:t>
                      </a:r>
                      <a:endParaRPr lang="en-US" sz="1600" b="1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4111534825"/>
                  </a:ext>
                </a:extLst>
              </a:tr>
              <a:tr h="345657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Dollar value of packing lists for parts received, but not invoiced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     339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674258603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 dirty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Dollar Value of bulk oil, gear lube, trans fluid in stock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  6,658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582526131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Plus</a:t>
                      </a:r>
                      <a:endParaRPr lang="en-US" sz="1600" b="1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 dirty="0">
                          <a:effectLst/>
                        </a:rPr>
                        <a:t> </a:t>
                      </a:r>
                      <a:endParaRPr lang="en-US" sz="5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481517637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Credits due for parts returned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  5,856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370572443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Inventory Core Value – clean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15,031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236995241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Cores to be returned for credit – dirty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  7,550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712747905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Work in Process - Repair Orders &amp; Invoices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33,610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4075244676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Dollar Value of NPN parts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  4,766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159234984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Dollar value of parts with no cost record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29,265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800585626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Plus / Minus</a:t>
                      </a:r>
                      <a:endParaRPr lang="en-US" sz="1600" b="1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222211076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Other Adjustments (shortage claims, damage, etc.)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  5,076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68442537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baseline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849515388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Total Inventory</a:t>
                      </a:r>
                      <a:endParaRPr lang="en-US" sz="1600" b="1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678,778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945689086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Inventory Per Financial Statement</a:t>
                      </a:r>
                      <a:endParaRPr lang="en-US" sz="1600" b="1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627,903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4213012159"/>
                  </a:ext>
                </a:extLst>
              </a:tr>
              <a:tr h="24039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Difference</a:t>
                      </a:r>
                      <a:endParaRPr lang="en-US" sz="1600" b="1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 $              50,875 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4080320642"/>
                  </a:ext>
                </a:extLst>
              </a:tr>
              <a:tr h="392237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baseline="0" dirty="0">
                          <a:effectLst/>
                          <a:latin typeface="Century Gothic" panose="020B0502020202020204" pitchFamily="34" charset="0"/>
                        </a:rPr>
                        <a:t>8.1</a:t>
                      </a:r>
                      <a:endParaRPr lang="en-US" sz="1600" b="0" i="0" u="none" strike="noStrike" baseline="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u="none" strike="noStrike" dirty="0">
                          <a:effectLst/>
                        </a:rPr>
                        <a:t>8.10%</a:t>
                      </a:r>
                      <a:endParaRPr lang="en-US" sz="5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103592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60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Strategy to get the parts variance to nada guide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139098"/>
            <a:ext cx="9905998" cy="3124201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/>
              <a:t>Instruct appointment coordinators to regularly call accounts to ensure timely accounts receivable payments.</a:t>
            </a:r>
          </a:p>
          <a:p>
            <a:pPr marL="457200" indent="-457200">
              <a:buAutoNum type="arabicPeriod"/>
            </a:pPr>
            <a:r>
              <a:rPr lang="en-US" dirty="0"/>
              <a:t>Address, tag, bag, core inventory on a weekly basis</a:t>
            </a:r>
          </a:p>
          <a:p>
            <a:pPr marL="457200" indent="-457200">
              <a:buAutoNum type="arabicPeriod"/>
            </a:pPr>
            <a:r>
              <a:rPr lang="en-US" dirty="0"/>
              <a:t>Implement a barcoding system to more accurately track your inventory</a:t>
            </a:r>
          </a:p>
        </p:txBody>
      </p:sp>
    </p:spTree>
    <p:extLst>
      <p:ext uri="{BB962C8B-B14F-4D97-AF65-F5344CB8AC3E}">
        <p14:creationId xmlns:p14="http://schemas.microsoft.com/office/powerpoint/2010/main" val="3800546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71" y="187779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Dealership parts department organizational chart</a:t>
            </a:r>
          </a:p>
        </p:txBody>
      </p:sp>
      <p:sp>
        <p:nvSpPr>
          <p:cNvPr id="6" name="Rectangle 5"/>
          <p:cNvSpPr/>
          <p:nvPr/>
        </p:nvSpPr>
        <p:spPr>
          <a:xfrm>
            <a:off x="5137606" y="2386514"/>
            <a:ext cx="2516957" cy="3417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PARTS MANAGER</a:t>
            </a:r>
          </a:p>
        </p:txBody>
      </p:sp>
      <p:sp>
        <p:nvSpPr>
          <p:cNvPr id="7" name="Arrow: Down 6"/>
          <p:cNvSpPr/>
          <p:nvPr/>
        </p:nvSpPr>
        <p:spPr>
          <a:xfrm>
            <a:off x="6249971" y="2790603"/>
            <a:ext cx="292230" cy="4901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52067" y="4505150"/>
            <a:ext cx="1795807" cy="9397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WHOLESALE COUNTER (1)</a:t>
            </a:r>
          </a:p>
        </p:txBody>
      </p:sp>
      <p:sp>
        <p:nvSpPr>
          <p:cNvPr id="9" name="Arrow: Right 8"/>
          <p:cNvSpPr/>
          <p:nvPr/>
        </p:nvSpPr>
        <p:spPr>
          <a:xfrm rot="979499">
            <a:off x="8019750" y="3797839"/>
            <a:ext cx="1806691" cy="2148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Left 9"/>
          <p:cNvSpPr/>
          <p:nvPr/>
        </p:nvSpPr>
        <p:spPr>
          <a:xfrm>
            <a:off x="4411744" y="3728301"/>
            <a:ext cx="4571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Left 11"/>
          <p:cNvSpPr/>
          <p:nvPr/>
        </p:nvSpPr>
        <p:spPr>
          <a:xfrm rot="20593557">
            <a:off x="2704277" y="3806727"/>
            <a:ext cx="1964127" cy="25341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89298" y="4498550"/>
            <a:ext cx="1820199" cy="9463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BACK COUNTER (2)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954705" y="4514918"/>
            <a:ext cx="1973672" cy="9299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FRONT COUNTER (2)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37606" y="3343163"/>
            <a:ext cx="2516957" cy="5279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ASSISTANT PARTS MANAGER</a:t>
            </a:r>
          </a:p>
        </p:txBody>
      </p:sp>
      <p:sp>
        <p:nvSpPr>
          <p:cNvPr id="16" name="Arrow: Down 15"/>
          <p:cNvSpPr/>
          <p:nvPr/>
        </p:nvSpPr>
        <p:spPr>
          <a:xfrm>
            <a:off x="6249971" y="3933432"/>
            <a:ext cx="292230" cy="4123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224790" y="4505150"/>
            <a:ext cx="1611984" cy="9397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WHOLESALE COUNTER (1)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663167" y="4512376"/>
            <a:ext cx="1649693" cy="932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PARTS DRIVER (1)</a:t>
            </a:r>
          </a:p>
        </p:txBody>
      </p:sp>
      <p:sp>
        <p:nvSpPr>
          <p:cNvPr id="20" name="Arrow: Down 19"/>
          <p:cNvSpPr/>
          <p:nvPr/>
        </p:nvSpPr>
        <p:spPr>
          <a:xfrm rot="2669729">
            <a:off x="4647414" y="4006392"/>
            <a:ext cx="273378" cy="4147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Down 22"/>
          <p:cNvSpPr/>
          <p:nvPr/>
        </p:nvSpPr>
        <p:spPr>
          <a:xfrm rot="19621339">
            <a:off x="7856629" y="4008109"/>
            <a:ext cx="258287" cy="4123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35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7586" y="-114215"/>
            <a:ext cx="9905998" cy="1905000"/>
          </a:xfrm>
        </p:spPr>
        <p:txBody>
          <a:bodyPr/>
          <a:lstStyle/>
          <a:p>
            <a:r>
              <a:rPr lang="en-US" dirty="0"/>
              <a:t>Employee mix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5038" y="228684"/>
            <a:ext cx="9905998" cy="31242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recommend keeping all nine existing employees in our parts department. 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024773"/>
              </p:ext>
            </p:extLst>
          </p:nvPr>
        </p:nvGraphicFramePr>
        <p:xfrm>
          <a:off x="1664356" y="2061020"/>
          <a:ext cx="8128000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183833962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780587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Reasons to not cut Employees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How will we Improve our Team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8606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New parts employees are hard to find.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Utilizing our OEM Parts &amp; Service rep for training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5026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Employee overhead cost will decrease as sales increase, and as profit margins increase as well.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Providing weekly departmental meetings, focusing on metrics and product knowledge.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56997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 parts will be sold at cost, therefore holding a higher gross percentage.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Track lost sales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941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Recognize the individual performance of employees to help motive sales. This will lead to higher sales, higher level of enthusiasm, and lower turnover.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91174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841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9664" y="-1813088"/>
            <a:ext cx="8676222" cy="32004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$61,000 SOLD AT COST</a:t>
            </a:r>
            <a:br>
              <a:rPr lang="en-US" sz="3600" dirty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sz="36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why so high?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1420019" y="1387312"/>
            <a:ext cx="9091317" cy="3222395"/>
          </a:xfrm>
        </p:spPr>
        <p:txBody>
          <a:bodyPr>
            <a:normAutofit fontScale="85000" lnSpcReduction="20000"/>
          </a:bodyPr>
          <a:lstStyle/>
          <a:p>
            <a:pPr marL="342900" indent="-342900" algn="l">
              <a:buFontTx/>
              <a:buChar char="-"/>
            </a:pPr>
            <a:r>
              <a:rPr lang="en-US" dirty="0"/>
              <a:t>Too much discounting.</a:t>
            </a:r>
          </a:p>
          <a:p>
            <a:pPr marL="800100" lvl="1" indent="-342900" algn="l">
              <a:buFontTx/>
              <a:buChar char="-"/>
            </a:pPr>
            <a:r>
              <a:rPr lang="en-US" dirty="0"/>
              <a:t>Moving forward, all parts over $500 need management approval.</a:t>
            </a:r>
          </a:p>
          <a:p>
            <a:pPr marL="342900" indent="-342900" algn="l">
              <a:buFontTx/>
              <a:buChar char="-"/>
            </a:pPr>
            <a:r>
              <a:rPr lang="en-US" dirty="0"/>
              <a:t>Pay plans were based on sales.</a:t>
            </a:r>
          </a:p>
          <a:p>
            <a:pPr marL="800100" lvl="1" indent="-342900" algn="l">
              <a:buFontTx/>
              <a:buChar char="-"/>
            </a:pPr>
            <a:r>
              <a:rPr lang="en-US" dirty="0"/>
              <a:t>Change pay plans to incentivize gross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internal rate was too low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dirty="0"/>
              <a:t>Change internal rate to match full retail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Wholesale pricing structure was out of whack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dirty="0"/>
              <a:t>Maintain tiered pricing structure</a:t>
            </a:r>
          </a:p>
          <a:p>
            <a:pPr lvl="1" algn="l"/>
            <a:endParaRPr lang="en-US" dirty="0"/>
          </a:p>
          <a:p>
            <a:pPr lvl="1" algn="l"/>
            <a:r>
              <a:rPr lang="en-US" sz="1500" dirty="0"/>
              <a:t>…unless your father owns a racing team, don’t sell parts at cost!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4740275"/>
            <a:ext cx="2840038" cy="1622425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780" y="4740896"/>
            <a:ext cx="3332899" cy="20066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672" y="4748784"/>
            <a:ext cx="3419856" cy="161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11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0951801"/>
              </p:ext>
            </p:extLst>
          </p:nvPr>
        </p:nvGraphicFramePr>
        <p:xfrm>
          <a:off x="848417" y="702672"/>
          <a:ext cx="10633433" cy="47519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19536">
                  <a:extLst>
                    <a:ext uri="{9D8B030D-6E8A-4147-A177-3AD203B41FA5}">
                      <a16:colId xmlns:a16="http://schemas.microsoft.com/office/drawing/2014/main" xmlns="" val="1519970520"/>
                    </a:ext>
                  </a:extLst>
                </a:gridCol>
                <a:gridCol w="283780">
                  <a:extLst>
                    <a:ext uri="{9D8B030D-6E8A-4147-A177-3AD203B41FA5}">
                      <a16:colId xmlns:a16="http://schemas.microsoft.com/office/drawing/2014/main" xmlns="" val="3282727032"/>
                    </a:ext>
                  </a:extLst>
                </a:gridCol>
                <a:gridCol w="1335439">
                  <a:extLst>
                    <a:ext uri="{9D8B030D-6E8A-4147-A177-3AD203B41FA5}">
                      <a16:colId xmlns:a16="http://schemas.microsoft.com/office/drawing/2014/main" xmlns="" val="3248459291"/>
                    </a:ext>
                  </a:extLst>
                </a:gridCol>
                <a:gridCol w="1168509">
                  <a:extLst>
                    <a:ext uri="{9D8B030D-6E8A-4147-A177-3AD203B41FA5}">
                      <a16:colId xmlns:a16="http://schemas.microsoft.com/office/drawing/2014/main" xmlns="" val="2882988051"/>
                    </a:ext>
                  </a:extLst>
                </a:gridCol>
                <a:gridCol w="1168509">
                  <a:extLst>
                    <a:ext uri="{9D8B030D-6E8A-4147-A177-3AD203B41FA5}">
                      <a16:colId xmlns:a16="http://schemas.microsoft.com/office/drawing/2014/main" xmlns="" val="1685928402"/>
                    </a:ext>
                  </a:extLst>
                </a:gridCol>
                <a:gridCol w="1168509">
                  <a:extLst>
                    <a:ext uri="{9D8B030D-6E8A-4147-A177-3AD203B41FA5}">
                      <a16:colId xmlns:a16="http://schemas.microsoft.com/office/drawing/2014/main" xmlns="" val="2849722733"/>
                    </a:ext>
                  </a:extLst>
                </a:gridCol>
                <a:gridCol w="1168509">
                  <a:extLst>
                    <a:ext uri="{9D8B030D-6E8A-4147-A177-3AD203B41FA5}">
                      <a16:colId xmlns:a16="http://schemas.microsoft.com/office/drawing/2014/main" xmlns="" val="778787739"/>
                    </a:ext>
                  </a:extLst>
                </a:gridCol>
                <a:gridCol w="1168509">
                  <a:extLst>
                    <a:ext uri="{9D8B030D-6E8A-4147-A177-3AD203B41FA5}">
                      <a16:colId xmlns:a16="http://schemas.microsoft.com/office/drawing/2014/main" xmlns="" val="233470479"/>
                    </a:ext>
                  </a:extLst>
                </a:gridCol>
                <a:gridCol w="1352133">
                  <a:extLst>
                    <a:ext uri="{9D8B030D-6E8A-4147-A177-3AD203B41FA5}">
                      <a16:colId xmlns:a16="http://schemas.microsoft.com/office/drawing/2014/main" xmlns="" val="3180169030"/>
                    </a:ext>
                  </a:extLst>
                </a:gridCol>
              </a:tblGrid>
              <a:tr h="384040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2800" b="1" u="none" strike="noStrike" dirty="0">
                          <a:effectLst/>
                        </a:rPr>
                        <a:t>PARTS DEPARTMENT - PERFORMA CALCULATION</a:t>
                      </a:r>
                      <a:endParaRPr lang="en-US" sz="2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39517594"/>
                  </a:ext>
                </a:extLst>
              </a:tr>
              <a:tr h="4955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Repair Order Mechanical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Counter Retail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Internal (new/used)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Wholesale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Warranty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Body Shop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TOTAL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560295156"/>
                  </a:ext>
                </a:extLst>
              </a:tr>
              <a:tr h="47647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YTD Sales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$345,555.00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$105,808.00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$346,007.00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$356,715.00 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$222,777.00 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$289,252.00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$1,666,114.00 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491922076"/>
                  </a:ext>
                </a:extLst>
              </a:tr>
              <a:tr h="47647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YTD Gross Profit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$110,507.00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$30,041.00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$50,996.00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$100,001.00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$51,661.00 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$33,801.00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$377,007.00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1339521344"/>
                  </a:ext>
                </a:extLst>
              </a:tr>
              <a:tr h="47647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YTD Cost of Sales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$235,048.00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$75,767.00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$295,011.00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$256,714.00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$171,116.00 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$255,451.00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$1,289,107.00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82536388"/>
                  </a:ext>
                </a:extLst>
              </a:tr>
              <a:tr h="47647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NEW Mark-Up Factor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1.69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1.69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1.69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1.39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1.39 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1.43 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1.55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3331937821"/>
                  </a:ext>
                </a:extLst>
              </a:tr>
              <a:tr h="47647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Desired Gross %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41.00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41.00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41.00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28.04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28.00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30.00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34.84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3116610361"/>
                  </a:ext>
                </a:extLst>
              </a:tr>
              <a:tr h="47647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NEW YTD Sales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$398,386.44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$128,418.64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$500,018.64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$356,745.41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$237,661.11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$364,930.00 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$1,986,160.25 </a:t>
                      </a:r>
                      <a:endParaRPr lang="en-US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52374225"/>
                  </a:ext>
                </a:extLst>
              </a:tr>
              <a:tr h="47647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OLD YTD Sales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$345,555.00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$105,808.00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$346,007.00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$356,715.00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$222,777.00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$289,252.00 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$1,666,114.00 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1262174702"/>
                  </a:ext>
                </a:extLst>
              </a:tr>
              <a:tr h="488897"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Additional Gross Profit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$52,831.44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$22,610.64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$154,011.64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$30.41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$14,884.11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$75,678.00 </a:t>
                      </a:r>
                      <a:endParaRPr lang="en-US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$320,046.25 </a:t>
                      </a:r>
                      <a:endParaRPr lang="en-US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53" marR="5453" marT="5453" marB="0" anchor="ctr"/>
                </a:tc>
                <a:extLst>
                  <a:ext uri="{0D108BD9-81ED-4DB2-BD59-A6C34878D82A}">
                    <a16:rowId xmlns:a16="http://schemas.microsoft.com/office/drawing/2014/main" xmlns="" val="4250876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65330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116</TotalTime>
  <Words>667</Words>
  <Application>Microsoft Office PowerPoint</Application>
  <PresentationFormat>Widescreen</PresentationFormat>
  <Paragraphs>217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Century Gothic</vt:lpstr>
      <vt:lpstr>Mesh</vt:lpstr>
      <vt:lpstr>Trd AUTO of mc Lean </vt:lpstr>
      <vt:lpstr>Obso rundown</vt:lpstr>
      <vt:lpstr>Monthly reconciliation</vt:lpstr>
      <vt:lpstr>Strategy to get the parts variance to nada guide</vt:lpstr>
      <vt:lpstr>Dealership parts department organizational chart</vt:lpstr>
      <vt:lpstr>Employee mix</vt:lpstr>
      <vt:lpstr>$61,000 SOLD AT COST why so high?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Allison</dc:creator>
  <cp:lastModifiedBy>Bavis, Christopher</cp:lastModifiedBy>
  <cp:revision>11</cp:revision>
  <dcterms:created xsi:type="dcterms:W3CDTF">2017-03-23T17:37:57Z</dcterms:created>
  <dcterms:modified xsi:type="dcterms:W3CDTF">2017-03-24T09:55:16Z</dcterms:modified>
</cp:coreProperties>
</file>