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61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6" autoAdjust="0"/>
    <p:restoredTop sz="89118" autoAdjust="0"/>
  </p:normalViewPr>
  <p:slideViewPr>
    <p:cSldViewPr snapToGrid="0">
      <p:cViewPr varScale="1">
        <p:scale>
          <a:sx n="81" d="100"/>
          <a:sy n="81" d="100"/>
        </p:scale>
        <p:origin x="8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915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309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34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24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27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211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841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35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058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642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F58A4-DBE3-4E34-AABB-FA17DF547DC4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154B1-588E-4BF5-AC30-6F7948BEB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74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 Black" panose="020B0A04020102020204" pitchFamily="34" charset="0"/>
              </a:rPr>
              <a:t>Finance Manager Recruiting/ Retention Plan</a:t>
            </a:r>
            <a:endParaRPr lang="en-US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</a:p>
          <a:p>
            <a:pPr lvl="1"/>
            <a:r>
              <a:rPr lang="en-US" dirty="0" smtClean="0"/>
              <a:t>Ford/ Lincoln</a:t>
            </a:r>
          </a:p>
          <a:p>
            <a:pPr lvl="1"/>
            <a:r>
              <a:rPr lang="en-US" dirty="0" smtClean="0"/>
              <a:t>South Florida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b="1" dirty="0" smtClean="0"/>
              <a:t>Goals</a:t>
            </a:r>
          </a:p>
          <a:p>
            <a:pPr lvl="1"/>
            <a:r>
              <a:rPr lang="en-US" dirty="0" smtClean="0"/>
              <a:t>Increase reserve to product ratio from 60/40 to 30/70</a:t>
            </a:r>
          </a:p>
          <a:p>
            <a:pPr lvl="1"/>
            <a:r>
              <a:rPr lang="en-US" dirty="0" smtClean="0"/>
              <a:t>Increase F&amp;I gross from 700 PVR to $1,200 PVR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348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9917" y="302556"/>
            <a:ext cx="9144000" cy="653885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Arial Black" panose="020B0A04020102020204" pitchFamily="34" charset="0"/>
              </a:rPr>
              <a:t>Recruiting Plan</a:t>
            </a:r>
            <a:endParaRPr lang="en-US" sz="3200" dirty="0">
              <a:latin typeface="Arial Black" panose="020B0A040201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282262"/>
            <a:ext cx="9144000" cy="4992414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Post job on </a:t>
            </a:r>
            <a:r>
              <a:rPr lang="en-US" dirty="0" smtClean="0"/>
              <a:t>websites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Our Website</a:t>
            </a:r>
            <a:endParaRPr lang="en-US" dirty="0" smtClean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Indeed (Sponsored)</a:t>
            </a:r>
            <a:endParaRPr lang="en-US" dirty="0" smtClean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Monster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 err="1" smtClean="0"/>
              <a:t>Linkedin</a:t>
            </a:r>
            <a:endParaRPr lang="en-US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College Job Boards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Job </a:t>
            </a:r>
            <a:r>
              <a:rPr lang="en-US" dirty="0" smtClean="0"/>
              <a:t>Fairs</a:t>
            </a:r>
            <a:endParaRPr lang="en-US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Post Internally</a:t>
            </a:r>
            <a:endParaRPr lang="en-US" dirty="0" smtClean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Qualified sales person looking for advancement </a:t>
            </a:r>
            <a:endParaRPr lang="en-US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Create Finance Internship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46760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67559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 Black" panose="020B0A04020102020204" pitchFamily="34" charset="0"/>
              </a:rPr>
              <a:t>Conditions of Employment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225321"/>
            <a:ext cx="80989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Ideal Candidate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Recent Grad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Customer Service Oriented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Experience</a:t>
            </a: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College Degree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High School Diploma with 3-5 years applicable 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Bilingual (Spanish)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Must maintain professional appearance at all times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Must have desire to deliver top level customer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High level of communication </a:t>
            </a:r>
            <a:r>
              <a:rPr lang="en-US" sz="2400" dirty="0"/>
              <a:t>s</a:t>
            </a:r>
            <a:r>
              <a:rPr lang="en-US" sz="2400" dirty="0" smtClean="0"/>
              <a:t>kills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Commitment to ongoing education and training</a:t>
            </a:r>
          </a:p>
        </p:txBody>
      </p:sp>
    </p:spTree>
    <p:extLst>
      <p:ext uri="{BB962C8B-B14F-4D97-AF65-F5344CB8AC3E}">
        <p14:creationId xmlns:p14="http://schemas.microsoft.com/office/powerpoint/2010/main" val="548796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9240" y="1135797"/>
            <a:ext cx="11372193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After Interview/ Pre Start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Pass </a:t>
            </a:r>
            <a:r>
              <a:rPr lang="en-US" dirty="0" smtClean="0"/>
              <a:t>Background and drug test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1</a:t>
            </a:r>
            <a:r>
              <a:rPr lang="en-US" sz="2000" b="1" baseline="30000" dirty="0" smtClean="0"/>
              <a:t>st</a:t>
            </a:r>
            <a:r>
              <a:rPr lang="en-US" sz="2000" b="1" dirty="0" smtClean="0"/>
              <a:t> Week</a:t>
            </a:r>
            <a:endParaRPr lang="en-US" sz="2000" b="1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New employee </a:t>
            </a:r>
            <a:r>
              <a:rPr lang="en-US" dirty="0" smtClean="0"/>
              <a:t>paperwork</a:t>
            </a:r>
            <a:endParaRPr lang="en-US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</a:t>
            </a:r>
            <a:r>
              <a:rPr lang="en-US" dirty="0" smtClean="0"/>
              <a:t>our </a:t>
            </a:r>
            <a:r>
              <a:rPr lang="en-US" dirty="0" smtClean="0"/>
              <a:t>and </a:t>
            </a:r>
            <a:r>
              <a:rPr lang="en-US" dirty="0" smtClean="0"/>
              <a:t>introductions</a:t>
            </a:r>
            <a:endParaRPr lang="en-US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L</a:t>
            </a:r>
            <a:r>
              <a:rPr lang="en-US" dirty="0" smtClean="0"/>
              <a:t>unch </a:t>
            </a:r>
            <a:r>
              <a:rPr lang="en-US" dirty="0" smtClean="0"/>
              <a:t>with manager(s</a:t>
            </a:r>
            <a:r>
              <a:rPr lang="en-US" dirty="0" smtClean="0"/>
              <a:t>)</a:t>
            </a:r>
            <a:endParaRPr lang="en-US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S</a:t>
            </a:r>
            <a:r>
              <a:rPr lang="en-US" dirty="0" smtClean="0"/>
              <a:t>et up </a:t>
            </a:r>
            <a:r>
              <a:rPr lang="en-US" dirty="0" smtClean="0"/>
              <a:t>with work </a:t>
            </a:r>
            <a:r>
              <a:rPr lang="en-US" dirty="0" smtClean="0"/>
              <a:t>station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Brief and debrief with manager (On going)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Dealership Mission &amp; Vision</a:t>
            </a:r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78675" y="304800"/>
            <a:ext cx="12013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On Boarding</a:t>
            </a:r>
          </a:p>
          <a:p>
            <a:pPr algn="ctr"/>
            <a:endParaRPr lang="en-US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988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674" y="1041204"/>
            <a:ext cx="5286706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Month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Start of online manufacturers training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Shadow Senior F&amp;I Consultant/ Manager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Understanding Compliance Laws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Meet Bank Reps</a:t>
            </a:r>
          </a:p>
          <a:p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Month 1- </a:t>
            </a:r>
            <a:r>
              <a:rPr lang="en-US" sz="2000" b="1" dirty="0"/>
              <a:t>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Start Submitting Deals through </a:t>
            </a:r>
            <a:r>
              <a:rPr lang="en-US" dirty="0" err="1"/>
              <a:t>Dealertrack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Start understanding how to break deals </a:t>
            </a:r>
            <a:r>
              <a:rPr lang="en-US" dirty="0" smtClean="0"/>
              <a:t>down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Customer interaction begins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Month </a:t>
            </a:r>
            <a:r>
              <a:rPr lang="en-US" sz="2000" b="1" dirty="0" smtClean="0"/>
              <a:t>3-6</a:t>
            </a:r>
            <a:endParaRPr lang="en-US" sz="20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Continue submitting deals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Breaking down completed deals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Product t</a:t>
            </a:r>
            <a:r>
              <a:rPr lang="en-US" dirty="0" smtClean="0"/>
              <a:t>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Month 6- 12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Sales training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On going product training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68315" y="210207"/>
            <a:ext cx="12013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3 Year Training Plan</a:t>
            </a:r>
          </a:p>
          <a:p>
            <a:pPr algn="ctr"/>
            <a:endParaRPr lang="en-US" sz="2400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74977" y="2897580"/>
            <a:ext cx="59376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/>
              <a:t>Year 1-3</a:t>
            </a:r>
          </a:p>
          <a:p>
            <a:pPr lvl="1"/>
            <a:r>
              <a:rPr lang="en-US" sz="2000"/>
              <a:t>Title Class</a:t>
            </a:r>
          </a:p>
          <a:p>
            <a:pPr lvl="1"/>
            <a:r>
              <a:rPr lang="en-US" sz="2000"/>
              <a:t>Advanced product training</a:t>
            </a:r>
          </a:p>
          <a:p>
            <a:pPr lvl="1"/>
            <a:r>
              <a:rPr lang="en-US" sz="2000"/>
              <a:t>Advanced sales training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4168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2152" y="1524000"/>
            <a:ext cx="1110943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Medical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Dental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Vision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1</a:t>
            </a:r>
            <a:r>
              <a:rPr lang="en-US" sz="2400" baseline="30000" dirty="0"/>
              <a:t>st</a:t>
            </a:r>
            <a:r>
              <a:rPr lang="en-US" sz="2400" dirty="0"/>
              <a:t> of the month after 30 days of </a:t>
            </a:r>
            <a:r>
              <a:rPr lang="en-US" sz="2400" dirty="0" smtClean="0"/>
              <a:t>employment</a:t>
            </a:r>
            <a:endParaRPr lang="en-US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401k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2% Match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1 year anniversary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Vacation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Year 1- 10 Days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Year 2- 12 Days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Year 3- 14 Days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Demo allowance </a:t>
            </a:r>
            <a:r>
              <a:rPr lang="en-US" sz="2400" dirty="0" smtClean="0"/>
              <a:t>(F&amp;I Assistant Manager &amp; Manager)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78372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 Black" panose="020B0A04020102020204" pitchFamily="34" charset="0"/>
              </a:rPr>
              <a:t>Benefits Package</a:t>
            </a:r>
            <a:endParaRPr lang="en-US" sz="2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718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735930"/>
              </p:ext>
            </p:extLst>
          </p:nvPr>
        </p:nvGraphicFramePr>
        <p:xfrm>
          <a:off x="213711" y="280529"/>
          <a:ext cx="11831145" cy="6482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6487">
                  <a:extLst>
                    <a:ext uri="{9D8B030D-6E8A-4147-A177-3AD203B41FA5}">
                      <a16:colId xmlns:a16="http://schemas.microsoft.com/office/drawing/2014/main" val="1869233658"/>
                    </a:ext>
                  </a:extLst>
                </a:gridCol>
                <a:gridCol w="1226407">
                  <a:extLst>
                    <a:ext uri="{9D8B030D-6E8A-4147-A177-3AD203B41FA5}">
                      <a16:colId xmlns:a16="http://schemas.microsoft.com/office/drawing/2014/main" val="3980928219"/>
                    </a:ext>
                  </a:extLst>
                </a:gridCol>
                <a:gridCol w="3150747">
                  <a:extLst>
                    <a:ext uri="{9D8B030D-6E8A-4147-A177-3AD203B41FA5}">
                      <a16:colId xmlns:a16="http://schemas.microsoft.com/office/drawing/2014/main" val="1894156287"/>
                    </a:ext>
                  </a:extLst>
                </a:gridCol>
                <a:gridCol w="2427074">
                  <a:extLst>
                    <a:ext uri="{9D8B030D-6E8A-4147-A177-3AD203B41FA5}">
                      <a16:colId xmlns:a16="http://schemas.microsoft.com/office/drawing/2014/main" val="577430288"/>
                    </a:ext>
                  </a:extLst>
                </a:gridCol>
                <a:gridCol w="1121814">
                  <a:extLst>
                    <a:ext uri="{9D8B030D-6E8A-4147-A177-3AD203B41FA5}">
                      <a16:colId xmlns:a16="http://schemas.microsoft.com/office/drawing/2014/main" val="3087926310"/>
                    </a:ext>
                  </a:extLst>
                </a:gridCol>
                <a:gridCol w="3138616">
                  <a:extLst>
                    <a:ext uri="{9D8B030D-6E8A-4147-A177-3AD203B41FA5}">
                      <a16:colId xmlns:a16="http://schemas.microsoft.com/office/drawing/2014/main" val="2514273966"/>
                    </a:ext>
                  </a:extLst>
                </a:gridCol>
              </a:tblGrid>
              <a:tr h="47851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Level</a:t>
                      </a:r>
                    </a:p>
                    <a:p>
                      <a:pPr algn="ctr"/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Title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Tasks</a:t>
                      </a:r>
                      <a:r>
                        <a:rPr lang="en-US" baseline="0" dirty="0" smtClean="0"/>
                        <a:t>/ Training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Goals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Compensation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9849568"/>
                  </a:ext>
                </a:extLst>
              </a:tr>
              <a:tr h="100115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F&amp;I Trainee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Dealership mission</a:t>
                      </a:r>
                      <a:r>
                        <a:rPr lang="en-US" baseline="0" dirty="0" smtClean="0"/>
                        <a:t> &amp; vision</a:t>
                      </a:r>
                    </a:p>
                    <a:p>
                      <a:pPr algn="ctr"/>
                      <a:r>
                        <a:rPr lang="en-US" baseline="0" dirty="0" smtClean="0"/>
                        <a:t>Basic F&amp;I processes</a:t>
                      </a:r>
                    </a:p>
                    <a:p>
                      <a:pPr algn="ctr"/>
                      <a:r>
                        <a:rPr lang="en-US" baseline="0" dirty="0" smtClean="0"/>
                        <a:t>Shadow F&amp;I &amp; Sales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Basic</a:t>
                      </a:r>
                      <a:r>
                        <a:rPr lang="en-US" baseline="0" dirty="0" smtClean="0"/>
                        <a:t> understanding of F&amp;I Process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First </a:t>
                      </a:r>
                    </a:p>
                    <a:p>
                      <a:pPr algn="ctr"/>
                      <a:r>
                        <a:rPr lang="en-US" dirty="0" smtClean="0"/>
                        <a:t>30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$750/ Week</a:t>
                      </a:r>
                    </a:p>
                    <a:p>
                      <a:pPr algn="ctr"/>
                      <a:r>
                        <a:rPr lang="en-US" dirty="0" smtClean="0"/>
                        <a:t>Monday</a:t>
                      </a:r>
                      <a:r>
                        <a:rPr lang="en-US" baseline="0" dirty="0" smtClean="0"/>
                        <a:t>- Saturday 9am-5pm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257272"/>
                  </a:ext>
                </a:extLst>
              </a:tr>
              <a:tr h="100115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F&amp;I</a:t>
                      </a:r>
                    </a:p>
                    <a:p>
                      <a:pPr algn="ctr"/>
                      <a:r>
                        <a:rPr lang="en-US" dirty="0" smtClean="0"/>
                        <a:t>Specialist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Getting</a:t>
                      </a:r>
                      <a:r>
                        <a:rPr lang="en-US" baseline="0" dirty="0" smtClean="0"/>
                        <a:t> deals approved</a:t>
                      </a:r>
                    </a:p>
                    <a:p>
                      <a:pPr algn="ctr"/>
                      <a:r>
                        <a:rPr lang="en-US" baseline="0" dirty="0" smtClean="0"/>
                        <a:t>Product training</a:t>
                      </a:r>
                    </a:p>
                    <a:p>
                      <a:pPr algn="ctr"/>
                      <a:r>
                        <a:rPr lang="en-US" baseline="0" dirty="0" smtClean="0"/>
                        <a:t>Customer interaction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Greater</a:t>
                      </a:r>
                      <a:r>
                        <a:rPr lang="en-US" baseline="0" dirty="0" smtClean="0"/>
                        <a:t> knowledge of products offered and paperwork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 Days -6 Months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$850/ Week</a:t>
                      </a:r>
                    </a:p>
                    <a:p>
                      <a:pPr algn="ctr"/>
                      <a:r>
                        <a:rPr lang="en-US" dirty="0" smtClean="0"/>
                        <a:t>Monday</a:t>
                      </a:r>
                      <a:r>
                        <a:rPr lang="en-US" baseline="0" dirty="0" smtClean="0"/>
                        <a:t> – Saturday 9am-5pm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982259"/>
                  </a:ext>
                </a:extLst>
              </a:tr>
              <a:tr h="100115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F&amp;I</a:t>
                      </a:r>
                    </a:p>
                    <a:p>
                      <a:pPr algn="ctr"/>
                      <a:r>
                        <a:rPr lang="en-US" dirty="0" smtClean="0"/>
                        <a:t>Specialist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Start selling/ TO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CIT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Complete</a:t>
                      </a:r>
                      <a:r>
                        <a:rPr lang="en-US" baseline="0" dirty="0" smtClean="0"/>
                        <a:t> understanding of F&amp;I department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 Months-1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$950/</a:t>
                      </a:r>
                      <a:r>
                        <a:rPr lang="en-US" baseline="0" dirty="0" smtClean="0"/>
                        <a:t> Week</a:t>
                      </a:r>
                    </a:p>
                    <a:p>
                      <a:pPr algn="ctr"/>
                      <a:r>
                        <a:rPr lang="en-US" baseline="0" dirty="0" smtClean="0"/>
                        <a:t>CIT Bonus 85% &lt;5 days= $150</a:t>
                      </a:r>
                    </a:p>
                    <a:p>
                      <a:pPr algn="ctr"/>
                      <a:r>
                        <a:rPr lang="en-US" baseline="0" dirty="0" smtClean="0"/>
                        <a:t>90%&lt;5 Days =$250</a:t>
                      </a:r>
                    </a:p>
                    <a:p>
                      <a:pPr algn="ctr"/>
                      <a:r>
                        <a:rPr lang="en-US" baseline="0" dirty="0" smtClean="0"/>
                        <a:t>95%= $350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120661"/>
                  </a:ext>
                </a:extLst>
              </a:tr>
              <a:tr h="100115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F&amp;I </a:t>
                      </a:r>
                    </a:p>
                    <a:p>
                      <a:pPr algn="ctr"/>
                      <a:r>
                        <a:rPr lang="en-US" dirty="0" smtClean="0"/>
                        <a:t>Assistant</a:t>
                      </a:r>
                    </a:p>
                    <a:p>
                      <a:pPr algn="ctr"/>
                      <a:r>
                        <a:rPr lang="en-US" dirty="0" smtClean="0"/>
                        <a:t>Manager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Start to finish with deals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Back up manager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Advanced-</a:t>
                      </a:r>
                      <a:r>
                        <a:rPr lang="en-US" baseline="0" dirty="0" smtClean="0"/>
                        <a:t> Handles problems/ difficult clients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Year- </a:t>
                      </a:r>
                    </a:p>
                    <a:p>
                      <a:pPr algn="ctr"/>
                      <a:r>
                        <a:rPr lang="en-US" dirty="0" smtClean="0"/>
                        <a:t>2 Years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2.5% Reserve</a:t>
                      </a:r>
                    </a:p>
                    <a:p>
                      <a:pPr algn="ctr"/>
                      <a:r>
                        <a:rPr lang="en-US" dirty="0" smtClean="0"/>
                        <a:t>5% Product </a:t>
                      </a:r>
                    </a:p>
                    <a:p>
                      <a:pPr algn="ctr"/>
                      <a:r>
                        <a:rPr lang="en-US" dirty="0" smtClean="0"/>
                        <a:t>$3,500</a:t>
                      </a:r>
                      <a:r>
                        <a:rPr lang="en-US" baseline="0" dirty="0" smtClean="0"/>
                        <a:t>/ Month Salary</a:t>
                      </a:r>
                    </a:p>
                    <a:p>
                      <a:pPr algn="ctr"/>
                      <a:r>
                        <a:rPr lang="en-US" baseline="0" dirty="0" smtClean="0"/>
                        <a:t>Less all Chargebacks</a:t>
                      </a:r>
                    </a:p>
                    <a:p>
                      <a:pPr algn="ctr"/>
                      <a:r>
                        <a:rPr lang="en-US" baseline="0" dirty="0" smtClean="0"/>
                        <a:t>1 day off a week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6531571"/>
                  </a:ext>
                </a:extLst>
              </a:tr>
              <a:tr h="100115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F&amp;I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Ongoing F&amp;I</a:t>
                      </a:r>
                      <a:r>
                        <a:rPr lang="en-US" baseline="0" dirty="0" smtClean="0"/>
                        <a:t> training and education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30/70</a:t>
                      </a:r>
                      <a:r>
                        <a:rPr lang="en-US" baseline="0" dirty="0" smtClean="0"/>
                        <a:t> ratio Reserve to Product</a:t>
                      </a:r>
                    </a:p>
                    <a:p>
                      <a:pPr algn="ctr"/>
                      <a:r>
                        <a:rPr lang="en-US" baseline="0" dirty="0" smtClean="0"/>
                        <a:t>$1,200 PNVR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r>
                        <a:rPr lang="en-US" baseline="0" dirty="0" smtClean="0"/>
                        <a:t> Years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5%</a:t>
                      </a:r>
                      <a:r>
                        <a:rPr lang="en-US" baseline="0" dirty="0" smtClean="0"/>
                        <a:t> Reserve</a:t>
                      </a:r>
                    </a:p>
                    <a:p>
                      <a:pPr algn="ctr"/>
                      <a:r>
                        <a:rPr lang="en-US" baseline="0" dirty="0" smtClean="0"/>
                        <a:t>12.5% Product</a:t>
                      </a:r>
                    </a:p>
                    <a:p>
                      <a:pPr algn="ctr"/>
                      <a:r>
                        <a:rPr lang="en-US" baseline="0" dirty="0" smtClean="0"/>
                        <a:t>$1,000/ Month</a:t>
                      </a:r>
                    </a:p>
                    <a:p>
                      <a:pPr algn="ctr"/>
                      <a:r>
                        <a:rPr lang="en-US" baseline="0" dirty="0" smtClean="0"/>
                        <a:t>Less all chargebacks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260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935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2535" y="1199408"/>
            <a:ext cx="84552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latin typeface="Arial Black" panose="020B0A04020102020204" pitchFamily="34" charset="0"/>
              </a:rPr>
              <a:t>The End</a:t>
            </a:r>
            <a:endParaRPr lang="en-US" sz="8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674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452</Words>
  <Application>Microsoft Office PowerPoint</Application>
  <PresentationFormat>Widescreen</PresentationFormat>
  <Paragraphs>146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Office Theme</vt:lpstr>
      <vt:lpstr>Finance Manager Recruiting/ Retention Plan</vt:lpstr>
      <vt:lpstr>Recruiting Plan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Recruiting Plan</dc:title>
  <dc:creator>Brandon Collins</dc:creator>
  <cp:lastModifiedBy>Brandon Collins</cp:lastModifiedBy>
  <cp:revision>19</cp:revision>
  <dcterms:created xsi:type="dcterms:W3CDTF">2019-06-11T19:09:28Z</dcterms:created>
  <dcterms:modified xsi:type="dcterms:W3CDTF">2019-06-12T12:57:24Z</dcterms:modified>
</cp:coreProperties>
</file>