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78" y="10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svg"/><Relationship Id="rId1" Type="http://schemas.openxmlformats.org/officeDocument/2006/relationships/image" Target="../media/image1.png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10" Type="http://schemas.openxmlformats.org/officeDocument/2006/relationships/image" Target="../media/image10.svg"/><Relationship Id="rId4" Type="http://schemas.openxmlformats.org/officeDocument/2006/relationships/image" Target="../media/image4.svg"/><Relationship Id="rId9" Type="http://schemas.openxmlformats.org/officeDocument/2006/relationships/image" Target="../media/image9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svg"/><Relationship Id="rId1" Type="http://schemas.openxmlformats.org/officeDocument/2006/relationships/image" Target="../media/image1.png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10" Type="http://schemas.openxmlformats.org/officeDocument/2006/relationships/image" Target="../media/image10.svg"/><Relationship Id="rId4" Type="http://schemas.openxmlformats.org/officeDocument/2006/relationships/image" Target="../media/image4.svg"/><Relationship Id="rId9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128316-8945-48FF-9F74-BD95AE110667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CD03FC36-C213-44FA-83BE-F91C4AD26B95}">
      <dgm:prSet/>
      <dgm:spPr/>
      <dgm:t>
        <a:bodyPr/>
        <a:lstStyle/>
        <a:p>
          <a:r>
            <a:rPr lang="en-US"/>
            <a:t>All new hires start on Wednesday mornings at 8am.  All pre-employment screening must be completed before this meeting.</a:t>
          </a:r>
        </a:p>
      </dgm:t>
    </dgm:pt>
    <dgm:pt modelId="{6754128B-67EA-4FDF-8654-CD52F46EB995}" type="parTrans" cxnId="{5C701E12-142C-41D0-96F0-2F759D613163}">
      <dgm:prSet/>
      <dgm:spPr/>
      <dgm:t>
        <a:bodyPr/>
        <a:lstStyle/>
        <a:p>
          <a:endParaRPr lang="en-US"/>
        </a:p>
      </dgm:t>
    </dgm:pt>
    <dgm:pt modelId="{9C0BA600-4574-4B79-B6E8-98A18619F277}" type="sibTrans" cxnId="{5C701E12-142C-41D0-96F0-2F759D613163}">
      <dgm:prSet/>
      <dgm:spPr/>
      <dgm:t>
        <a:bodyPr/>
        <a:lstStyle/>
        <a:p>
          <a:endParaRPr lang="en-US"/>
        </a:p>
      </dgm:t>
    </dgm:pt>
    <dgm:pt modelId="{D5215A77-E2E3-45B9-8463-625AE1DAAD2C}">
      <dgm:prSet/>
      <dgm:spPr/>
      <dgm:t>
        <a:bodyPr/>
        <a:lstStyle/>
        <a:p>
          <a:r>
            <a:rPr lang="en-US"/>
            <a:t>All employee forms will be completed, employees will meet all managers, tour the dealership, go over employee handbook, company vision and culture</a:t>
          </a:r>
        </a:p>
      </dgm:t>
    </dgm:pt>
    <dgm:pt modelId="{B64B8741-AA26-45C3-95BC-16BE9D527C3D}" type="parTrans" cxnId="{6310971D-AF18-4C21-BE39-7435441D4775}">
      <dgm:prSet/>
      <dgm:spPr/>
      <dgm:t>
        <a:bodyPr/>
        <a:lstStyle/>
        <a:p>
          <a:endParaRPr lang="en-US"/>
        </a:p>
      </dgm:t>
    </dgm:pt>
    <dgm:pt modelId="{DC9B10D7-99D6-4ADC-A0D2-5AE0D55CCAA7}" type="sibTrans" cxnId="{6310971D-AF18-4C21-BE39-7435441D4775}">
      <dgm:prSet/>
      <dgm:spPr/>
      <dgm:t>
        <a:bodyPr/>
        <a:lstStyle/>
        <a:p>
          <a:endParaRPr lang="en-US"/>
        </a:p>
      </dgm:t>
    </dgm:pt>
    <dgm:pt modelId="{5925F8AD-0D1E-42E5-8E96-C4328F3F966A}">
      <dgm:prSet/>
      <dgm:spPr/>
      <dgm:t>
        <a:bodyPr/>
        <a:lstStyle/>
        <a:p>
          <a:r>
            <a:rPr lang="en-US"/>
            <a:t>First 90 days will focus on product training, sales process, and CRM training via training portals, shadowing, training by management</a:t>
          </a:r>
        </a:p>
      </dgm:t>
    </dgm:pt>
    <dgm:pt modelId="{16CC5BCE-0FE1-44E2-BFB5-5D56F5D41475}" type="parTrans" cxnId="{9084283E-816A-4A4C-ADEA-F06124610227}">
      <dgm:prSet/>
      <dgm:spPr/>
      <dgm:t>
        <a:bodyPr/>
        <a:lstStyle/>
        <a:p>
          <a:endParaRPr lang="en-US"/>
        </a:p>
      </dgm:t>
    </dgm:pt>
    <dgm:pt modelId="{76CAB951-527E-4FF1-861C-BDBF2DC4E8D3}" type="sibTrans" cxnId="{9084283E-816A-4A4C-ADEA-F06124610227}">
      <dgm:prSet/>
      <dgm:spPr/>
      <dgm:t>
        <a:bodyPr/>
        <a:lstStyle/>
        <a:p>
          <a:endParaRPr lang="en-US"/>
        </a:p>
      </dgm:t>
    </dgm:pt>
    <dgm:pt modelId="{8F1AE4BF-A70E-4E6B-BDB1-B34737FF7819}">
      <dgm:prSet/>
      <dgm:spPr/>
      <dgm:t>
        <a:bodyPr/>
        <a:lstStyle/>
        <a:p>
          <a:r>
            <a:rPr lang="en-US"/>
            <a:t>All training requirements must be met before sales associate begins working with customers</a:t>
          </a:r>
        </a:p>
      </dgm:t>
    </dgm:pt>
    <dgm:pt modelId="{B397D32C-D250-4EB9-8A5E-34232DC01160}" type="parTrans" cxnId="{EAD1D8EC-CB1E-4EA4-9D0B-9D6EE3DA753A}">
      <dgm:prSet/>
      <dgm:spPr/>
      <dgm:t>
        <a:bodyPr/>
        <a:lstStyle/>
        <a:p>
          <a:endParaRPr lang="en-US"/>
        </a:p>
      </dgm:t>
    </dgm:pt>
    <dgm:pt modelId="{F63230B9-85CD-4E2E-908F-E3F054022098}" type="sibTrans" cxnId="{EAD1D8EC-CB1E-4EA4-9D0B-9D6EE3DA753A}">
      <dgm:prSet/>
      <dgm:spPr/>
      <dgm:t>
        <a:bodyPr/>
        <a:lstStyle/>
        <a:p>
          <a:endParaRPr lang="en-US"/>
        </a:p>
      </dgm:t>
    </dgm:pt>
    <dgm:pt modelId="{C3817146-83C2-42A5-83A6-F5819D371394}">
      <dgm:prSet/>
      <dgm:spPr/>
      <dgm:t>
        <a:bodyPr/>
        <a:lstStyle/>
        <a:p>
          <a:r>
            <a:rPr lang="en-US"/>
            <a:t>Continuous product and process will occur</a:t>
          </a:r>
        </a:p>
      </dgm:t>
    </dgm:pt>
    <dgm:pt modelId="{5974C052-0A49-48D5-822B-4C7BC6E5A09A}" type="parTrans" cxnId="{A5DD4A2D-6C25-4D1F-B55D-D74D52AA2FC7}">
      <dgm:prSet/>
      <dgm:spPr/>
      <dgm:t>
        <a:bodyPr/>
        <a:lstStyle/>
        <a:p>
          <a:endParaRPr lang="en-US"/>
        </a:p>
      </dgm:t>
    </dgm:pt>
    <dgm:pt modelId="{F084DBD7-D0D9-40A2-9C80-840685CBE7F0}" type="sibTrans" cxnId="{A5DD4A2D-6C25-4D1F-B55D-D74D52AA2FC7}">
      <dgm:prSet/>
      <dgm:spPr/>
      <dgm:t>
        <a:bodyPr/>
        <a:lstStyle/>
        <a:p>
          <a:endParaRPr lang="en-US"/>
        </a:p>
      </dgm:t>
    </dgm:pt>
    <dgm:pt modelId="{78D30E58-2C26-42E6-B46F-56576F1133EB}" type="pres">
      <dgm:prSet presAssocID="{37128316-8945-48FF-9F74-BD95AE110667}" presName="root" presStyleCnt="0">
        <dgm:presLayoutVars>
          <dgm:dir/>
          <dgm:resizeHandles val="exact"/>
        </dgm:presLayoutVars>
      </dgm:prSet>
      <dgm:spPr/>
    </dgm:pt>
    <dgm:pt modelId="{0798B62E-087B-4245-AE5F-D9566A879C71}" type="pres">
      <dgm:prSet presAssocID="{CD03FC36-C213-44FA-83BE-F91C4AD26B95}" presName="compNode" presStyleCnt="0"/>
      <dgm:spPr/>
    </dgm:pt>
    <dgm:pt modelId="{154BC6A0-AA1E-4E16-A238-97729768CE30}" type="pres">
      <dgm:prSet presAssocID="{CD03FC36-C213-44FA-83BE-F91C4AD26B95}" presName="bgRect" presStyleLbl="bgShp" presStyleIdx="0" presStyleCnt="5"/>
      <dgm:spPr/>
    </dgm:pt>
    <dgm:pt modelId="{294A7CF7-04D1-4727-B7DA-286C09F61695}" type="pres">
      <dgm:prSet presAssocID="{CD03FC36-C213-44FA-83BE-F91C4AD26B95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esentation with Checklist"/>
        </a:ext>
      </dgm:extLst>
    </dgm:pt>
    <dgm:pt modelId="{57A0EE6A-94CB-4EA1-9934-42A4D09E62E2}" type="pres">
      <dgm:prSet presAssocID="{CD03FC36-C213-44FA-83BE-F91C4AD26B95}" presName="spaceRect" presStyleCnt="0"/>
      <dgm:spPr/>
    </dgm:pt>
    <dgm:pt modelId="{32E574BB-3711-4533-8E9D-8DA87DECDEB9}" type="pres">
      <dgm:prSet presAssocID="{CD03FC36-C213-44FA-83BE-F91C4AD26B95}" presName="parTx" presStyleLbl="revTx" presStyleIdx="0" presStyleCnt="5">
        <dgm:presLayoutVars>
          <dgm:chMax val="0"/>
          <dgm:chPref val="0"/>
        </dgm:presLayoutVars>
      </dgm:prSet>
      <dgm:spPr/>
    </dgm:pt>
    <dgm:pt modelId="{63E65D39-9E60-464A-A1B4-973EF3B10711}" type="pres">
      <dgm:prSet presAssocID="{9C0BA600-4574-4B79-B6E8-98A18619F277}" presName="sibTrans" presStyleCnt="0"/>
      <dgm:spPr/>
    </dgm:pt>
    <dgm:pt modelId="{AB235CD7-A0CB-4554-B5E8-2F601BE1C198}" type="pres">
      <dgm:prSet presAssocID="{D5215A77-E2E3-45B9-8463-625AE1DAAD2C}" presName="compNode" presStyleCnt="0"/>
      <dgm:spPr/>
    </dgm:pt>
    <dgm:pt modelId="{9E6321EC-7E70-4708-BCEA-1B0E2410EE21}" type="pres">
      <dgm:prSet presAssocID="{D5215A77-E2E3-45B9-8463-625AE1DAAD2C}" presName="bgRect" presStyleLbl="bgShp" presStyleIdx="1" presStyleCnt="5"/>
      <dgm:spPr/>
    </dgm:pt>
    <dgm:pt modelId="{BCAF117A-551A-4EE4-9747-E7019CEA7260}" type="pres">
      <dgm:prSet presAssocID="{D5215A77-E2E3-45B9-8463-625AE1DAAD2C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ffice Worker"/>
        </a:ext>
      </dgm:extLst>
    </dgm:pt>
    <dgm:pt modelId="{F6009090-02C6-4C56-9006-2FCA1FC63D47}" type="pres">
      <dgm:prSet presAssocID="{D5215A77-E2E3-45B9-8463-625AE1DAAD2C}" presName="spaceRect" presStyleCnt="0"/>
      <dgm:spPr/>
    </dgm:pt>
    <dgm:pt modelId="{0DFFE753-D550-403C-BC66-3A890EC99290}" type="pres">
      <dgm:prSet presAssocID="{D5215A77-E2E3-45B9-8463-625AE1DAAD2C}" presName="parTx" presStyleLbl="revTx" presStyleIdx="1" presStyleCnt="5">
        <dgm:presLayoutVars>
          <dgm:chMax val="0"/>
          <dgm:chPref val="0"/>
        </dgm:presLayoutVars>
      </dgm:prSet>
      <dgm:spPr/>
    </dgm:pt>
    <dgm:pt modelId="{3BC6CFD9-A485-4D76-8136-16060F261B4B}" type="pres">
      <dgm:prSet presAssocID="{DC9B10D7-99D6-4ADC-A0D2-5AE0D55CCAA7}" presName="sibTrans" presStyleCnt="0"/>
      <dgm:spPr/>
    </dgm:pt>
    <dgm:pt modelId="{5C33ADB8-60DF-44B4-B0D0-4EE3038DD4E0}" type="pres">
      <dgm:prSet presAssocID="{5925F8AD-0D1E-42E5-8E96-C4328F3F966A}" presName="compNode" presStyleCnt="0"/>
      <dgm:spPr/>
    </dgm:pt>
    <dgm:pt modelId="{B6ECAD11-6F96-4ED2-9FFF-F87E23A441EA}" type="pres">
      <dgm:prSet presAssocID="{5925F8AD-0D1E-42E5-8E96-C4328F3F966A}" presName="bgRect" presStyleLbl="bgShp" presStyleIdx="2" presStyleCnt="5"/>
      <dgm:spPr/>
    </dgm:pt>
    <dgm:pt modelId="{6EFC3271-8255-4522-BAE9-B6A388CF5B3A}" type="pres">
      <dgm:prSet presAssocID="{5925F8AD-0D1E-42E5-8E96-C4328F3F966A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eacher"/>
        </a:ext>
      </dgm:extLst>
    </dgm:pt>
    <dgm:pt modelId="{AA2A1EAC-AA7B-4790-95C4-AABDD2040807}" type="pres">
      <dgm:prSet presAssocID="{5925F8AD-0D1E-42E5-8E96-C4328F3F966A}" presName="spaceRect" presStyleCnt="0"/>
      <dgm:spPr/>
    </dgm:pt>
    <dgm:pt modelId="{FBF7F505-8CFB-4262-986F-150D9CC8EAF6}" type="pres">
      <dgm:prSet presAssocID="{5925F8AD-0D1E-42E5-8E96-C4328F3F966A}" presName="parTx" presStyleLbl="revTx" presStyleIdx="2" presStyleCnt="5">
        <dgm:presLayoutVars>
          <dgm:chMax val="0"/>
          <dgm:chPref val="0"/>
        </dgm:presLayoutVars>
      </dgm:prSet>
      <dgm:spPr/>
    </dgm:pt>
    <dgm:pt modelId="{DFC42B02-D82F-46C6-A825-ABEB37DD031C}" type="pres">
      <dgm:prSet presAssocID="{76CAB951-527E-4FF1-861C-BDBF2DC4E8D3}" presName="sibTrans" presStyleCnt="0"/>
      <dgm:spPr/>
    </dgm:pt>
    <dgm:pt modelId="{533D3ACB-CC97-456F-BA1D-26564F2F9390}" type="pres">
      <dgm:prSet presAssocID="{8F1AE4BF-A70E-4E6B-BDB1-B34737FF7819}" presName="compNode" presStyleCnt="0"/>
      <dgm:spPr/>
    </dgm:pt>
    <dgm:pt modelId="{0D0599DF-0B3F-4789-9FC3-88AFE974DA98}" type="pres">
      <dgm:prSet presAssocID="{8F1AE4BF-A70E-4E6B-BDB1-B34737FF7819}" presName="bgRect" presStyleLbl="bgShp" presStyleIdx="3" presStyleCnt="5"/>
      <dgm:spPr/>
    </dgm:pt>
    <dgm:pt modelId="{5E5080EA-A500-4E13-92F6-8ACC4ACF040F}" type="pres">
      <dgm:prSet presAssocID="{8F1AE4BF-A70E-4E6B-BDB1-B34737FF7819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ACF27166-44B5-4424-BED8-A7AEF79BBDB2}" type="pres">
      <dgm:prSet presAssocID="{8F1AE4BF-A70E-4E6B-BDB1-B34737FF7819}" presName="spaceRect" presStyleCnt="0"/>
      <dgm:spPr/>
    </dgm:pt>
    <dgm:pt modelId="{C3357D2D-4240-4541-89EA-3C39B235AAAC}" type="pres">
      <dgm:prSet presAssocID="{8F1AE4BF-A70E-4E6B-BDB1-B34737FF7819}" presName="parTx" presStyleLbl="revTx" presStyleIdx="3" presStyleCnt="5">
        <dgm:presLayoutVars>
          <dgm:chMax val="0"/>
          <dgm:chPref val="0"/>
        </dgm:presLayoutVars>
      </dgm:prSet>
      <dgm:spPr/>
    </dgm:pt>
    <dgm:pt modelId="{836AF197-D1ED-4340-9C8B-5CA662AEAF4A}" type="pres">
      <dgm:prSet presAssocID="{F63230B9-85CD-4E2E-908F-E3F054022098}" presName="sibTrans" presStyleCnt="0"/>
      <dgm:spPr/>
    </dgm:pt>
    <dgm:pt modelId="{38D024F9-54DB-45A2-8861-4C8A5A1AD60A}" type="pres">
      <dgm:prSet presAssocID="{C3817146-83C2-42A5-83A6-F5819D371394}" presName="compNode" presStyleCnt="0"/>
      <dgm:spPr/>
    </dgm:pt>
    <dgm:pt modelId="{0E122FE6-DF8F-4771-B5B7-303EAF50F813}" type="pres">
      <dgm:prSet presAssocID="{C3817146-83C2-42A5-83A6-F5819D371394}" presName="bgRect" presStyleLbl="bgShp" presStyleIdx="4" presStyleCnt="5"/>
      <dgm:spPr/>
    </dgm:pt>
    <dgm:pt modelId="{52D3DE1C-030C-4797-A54E-1AC81D21A0B0}" type="pres">
      <dgm:prSet presAssocID="{C3817146-83C2-42A5-83A6-F5819D371394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epeat"/>
        </a:ext>
      </dgm:extLst>
    </dgm:pt>
    <dgm:pt modelId="{9D9BE386-F8CC-40E6-901C-1569D12E3F72}" type="pres">
      <dgm:prSet presAssocID="{C3817146-83C2-42A5-83A6-F5819D371394}" presName="spaceRect" presStyleCnt="0"/>
      <dgm:spPr/>
    </dgm:pt>
    <dgm:pt modelId="{59786824-C796-4C64-9185-4452A2F42FD9}" type="pres">
      <dgm:prSet presAssocID="{C3817146-83C2-42A5-83A6-F5819D371394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5C701E12-142C-41D0-96F0-2F759D613163}" srcId="{37128316-8945-48FF-9F74-BD95AE110667}" destId="{CD03FC36-C213-44FA-83BE-F91C4AD26B95}" srcOrd="0" destOrd="0" parTransId="{6754128B-67EA-4FDF-8654-CD52F46EB995}" sibTransId="{9C0BA600-4574-4B79-B6E8-98A18619F277}"/>
    <dgm:cxn modelId="{6310971D-AF18-4C21-BE39-7435441D4775}" srcId="{37128316-8945-48FF-9F74-BD95AE110667}" destId="{D5215A77-E2E3-45B9-8463-625AE1DAAD2C}" srcOrd="1" destOrd="0" parTransId="{B64B8741-AA26-45C3-95BC-16BE9D527C3D}" sibTransId="{DC9B10D7-99D6-4ADC-A0D2-5AE0D55CCAA7}"/>
    <dgm:cxn modelId="{6B2A232A-5FE4-4496-BB87-9E8D39F1DF73}" type="presOf" srcId="{CD03FC36-C213-44FA-83BE-F91C4AD26B95}" destId="{32E574BB-3711-4533-8E9D-8DA87DECDEB9}" srcOrd="0" destOrd="0" presId="urn:microsoft.com/office/officeart/2018/2/layout/IconVerticalSolidList"/>
    <dgm:cxn modelId="{A5DD4A2D-6C25-4D1F-B55D-D74D52AA2FC7}" srcId="{37128316-8945-48FF-9F74-BD95AE110667}" destId="{C3817146-83C2-42A5-83A6-F5819D371394}" srcOrd="4" destOrd="0" parTransId="{5974C052-0A49-48D5-822B-4C7BC6E5A09A}" sibTransId="{F084DBD7-D0D9-40A2-9C80-840685CBE7F0}"/>
    <dgm:cxn modelId="{C0BCB735-E25C-4E41-8408-C95FFEBE2878}" type="presOf" srcId="{5925F8AD-0D1E-42E5-8E96-C4328F3F966A}" destId="{FBF7F505-8CFB-4262-986F-150D9CC8EAF6}" srcOrd="0" destOrd="0" presId="urn:microsoft.com/office/officeart/2018/2/layout/IconVerticalSolidList"/>
    <dgm:cxn modelId="{9084283E-816A-4A4C-ADEA-F06124610227}" srcId="{37128316-8945-48FF-9F74-BD95AE110667}" destId="{5925F8AD-0D1E-42E5-8E96-C4328F3F966A}" srcOrd="2" destOrd="0" parTransId="{16CC5BCE-0FE1-44E2-BFB5-5D56F5D41475}" sibTransId="{76CAB951-527E-4FF1-861C-BDBF2DC4E8D3}"/>
    <dgm:cxn modelId="{DC9EFC68-795D-492A-83FE-E9B397204BEF}" type="presOf" srcId="{C3817146-83C2-42A5-83A6-F5819D371394}" destId="{59786824-C796-4C64-9185-4452A2F42FD9}" srcOrd="0" destOrd="0" presId="urn:microsoft.com/office/officeart/2018/2/layout/IconVerticalSolidList"/>
    <dgm:cxn modelId="{14B78A52-6806-4BEF-83A2-027589167527}" type="presOf" srcId="{37128316-8945-48FF-9F74-BD95AE110667}" destId="{78D30E58-2C26-42E6-B46F-56576F1133EB}" srcOrd="0" destOrd="0" presId="urn:microsoft.com/office/officeart/2018/2/layout/IconVerticalSolidList"/>
    <dgm:cxn modelId="{00F7D3B5-12B7-4763-9042-F9B880100626}" type="presOf" srcId="{D5215A77-E2E3-45B9-8463-625AE1DAAD2C}" destId="{0DFFE753-D550-403C-BC66-3A890EC99290}" srcOrd="0" destOrd="0" presId="urn:microsoft.com/office/officeart/2018/2/layout/IconVerticalSolidList"/>
    <dgm:cxn modelId="{DC30D9B7-BAD3-4994-8545-24C21033E250}" type="presOf" srcId="{8F1AE4BF-A70E-4E6B-BDB1-B34737FF7819}" destId="{C3357D2D-4240-4541-89EA-3C39B235AAAC}" srcOrd="0" destOrd="0" presId="urn:microsoft.com/office/officeart/2018/2/layout/IconVerticalSolidList"/>
    <dgm:cxn modelId="{EAD1D8EC-CB1E-4EA4-9D0B-9D6EE3DA753A}" srcId="{37128316-8945-48FF-9F74-BD95AE110667}" destId="{8F1AE4BF-A70E-4E6B-BDB1-B34737FF7819}" srcOrd="3" destOrd="0" parTransId="{B397D32C-D250-4EB9-8A5E-34232DC01160}" sibTransId="{F63230B9-85CD-4E2E-908F-E3F054022098}"/>
    <dgm:cxn modelId="{4E16824F-5214-4E02-8287-2C72E4C8690C}" type="presParOf" srcId="{78D30E58-2C26-42E6-B46F-56576F1133EB}" destId="{0798B62E-087B-4245-AE5F-D9566A879C71}" srcOrd="0" destOrd="0" presId="urn:microsoft.com/office/officeart/2018/2/layout/IconVerticalSolidList"/>
    <dgm:cxn modelId="{EA9DB9F3-B259-444F-B43C-FE152D5036D0}" type="presParOf" srcId="{0798B62E-087B-4245-AE5F-D9566A879C71}" destId="{154BC6A0-AA1E-4E16-A238-97729768CE30}" srcOrd="0" destOrd="0" presId="urn:microsoft.com/office/officeart/2018/2/layout/IconVerticalSolidList"/>
    <dgm:cxn modelId="{A57FF149-F701-45D8-A2D3-2B9DFFB68EE8}" type="presParOf" srcId="{0798B62E-087B-4245-AE5F-D9566A879C71}" destId="{294A7CF7-04D1-4727-B7DA-286C09F61695}" srcOrd="1" destOrd="0" presId="urn:microsoft.com/office/officeart/2018/2/layout/IconVerticalSolidList"/>
    <dgm:cxn modelId="{78682785-9EA4-453A-AA14-035F7E47D77E}" type="presParOf" srcId="{0798B62E-087B-4245-AE5F-D9566A879C71}" destId="{57A0EE6A-94CB-4EA1-9934-42A4D09E62E2}" srcOrd="2" destOrd="0" presId="urn:microsoft.com/office/officeart/2018/2/layout/IconVerticalSolidList"/>
    <dgm:cxn modelId="{C8332848-BD11-4480-BD88-D3B1A112CDDA}" type="presParOf" srcId="{0798B62E-087B-4245-AE5F-D9566A879C71}" destId="{32E574BB-3711-4533-8E9D-8DA87DECDEB9}" srcOrd="3" destOrd="0" presId="urn:microsoft.com/office/officeart/2018/2/layout/IconVerticalSolidList"/>
    <dgm:cxn modelId="{3CD3C7FD-05FA-47E4-988C-6DB0032662BD}" type="presParOf" srcId="{78D30E58-2C26-42E6-B46F-56576F1133EB}" destId="{63E65D39-9E60-464A-A1B4-973EF3B10711}" srcOrd="1" destOrd="0" presId="urn:microsoft.com/office/officeart/2018/2/layout/IconVerticalSolidList"/>
    <dgm:cxn modelId="{F54806BC-C68F-4D38-9F38-BCC2AD43825C}" type="presParOf" srcId="{78D30E58-2C26-42E6-B46F-56576F1133EB}" destId="{AB235CD7-A0CB-4554-B5E8-2F601BE1C198}" srcOrd="2" destOrd="0" presId="urn:microsoft.com/office/officeart/2018/2/layout/IconVerticalSolidList"/>
    <dgm:cxn modelId="{7BDCF4B9-0377-45AF-B3C3-D5621F09F2F0}" type="presParOf" srcId="{AB235CD7-A0CB-4554-B5E8-2F601BE1C198}" destId="{9E6321EC-7E70-4708-BCEA-1B0E2410EE21}" srcOrd="0" destOrd="0" presId="urn:microsoft.com/office/officeart/2018/2/layout/IconVerticalSolidList"/>
    <dgm:cxn modelId="{F24248F6-F1D1-42E1-84A4-995473F9BA55}" type="presParOf" srcId="{AB235CD7-A0CB-4554-B5E8-2F601BE1C198}" destId="{BCAF117A-551A-4EE4-9747-E7019CEA7260}" srcOrd="1" destOrd="0" presId="urn:microsoft.com/office/officeart/2018/2/layout/IconVerticalSolidList"/>
    <dgm:cxn modelId="{CB5A6B3B-429D-4462-83C9-406DA4A1F129}" type="presParOf" srcId="{AB235CD7-A0CB-4554-B5E8-2F601BE1C198}" destId="{F6009090-02C6-4C56-9006-2FCA1FC63D47}" srcOrd="2" destOrd="0" presId="urn:microsoft.com/office/officeart/2018/2/layout/IconVerticalSolidList"/>
    <dgm:cxn modelId="{FBD51288-D34D-44D3-93D7-8FA0B9642E7C}" type="presParOf" srcId="{AB235CD7-A0CB-4554-B5E8-2F601BE1C198}" destId="{0DFFE753-D550-403C-BC66-3A890EC99290}" srcOrd="3" destOrd="0" presId="urn:microsoft.com/office/officeart/2018/2/layout/IconVerticalSolidList"/>
    <dgm:cxn modelId="{C24199CF-3412-4124-B32D-5D34B947E62B}" type="presParOf" srcId="{78D30E58-2C26-42E6-B46F-56576F1133EB}" destId="{3BC6CFD9-A485-4D76-8136-16060F261B4B}" srcOrd="3" destOrd="0" presId="urn:microsoft.com/office/officeart/2018/2/layout/IconVerticalSolidList"/>
    <dgm:cxn modelId="{E13998EC-861B-4975-8546-DBB67FDE1210}" type="presParOf" srcId="{78D30E58-2C26-42E6-B46F-56576F1133EB}" destId="{5C33ADB8-60DF-44B4-B0D0-4EE3038DD4E0}" srcOrd="4" destOrd="0" presId="urn:microsoft.com/office/officeart/2018/2/layout/IconVerticalSolidList"/>
    <dgm:cxn modelId="{E19CE6F7-1386-4B40-AC18-907D744F6A6D}" type="presParOf" srcId="{5C33ADB8-60DF-44B4-B0D0-4EE3038DD4E0}" destId="{B6ECAD11-6F96-4ED2-9FFF-F87E23A441EA}" srcOrd="0" destOrd="0" presId="urn:microsoft.com/office/officeart/2018/2/layout/IconVerticalSolidList"/>
    <dgm:cxn modelId="{E48490CD-DB2F-4F12-B10A-C9D4B101E851}" type="presParOf" srcId="{5C33ADB8-60DF-44B4-B0D0-4EE3038DD4E0}" destId="{6EFC3271-8255-4522-BAE9-B6A388CF5B3A}" srcOrd="1" destOrd="0" presId="urn:microsoft.com/office/officeart/2018/2/layout/IconVerticalSolidList"/>
    <dgm:cxn modelId="{614A8202-B29F-4C9A-B2AF-800031126576}" type="presParOf" srcId="{5C33ADB8-60DF-44B4-B0D0-4EE3038DD4E0}" destId="{AA2A1EAC-AA7B-4790-95C4-AABDD2040807}" srcOrd="2" destOrd="0" presId="urn:microsoft.com/office/officeart/2018/2/layout/IconVerticalSolidList"/>
    <dgm:cxn modelId="{B591359C-46A8-4EF6-AED1-9B09C6302100}" type="presParOf" srcId="{5C33ADB8-60DF-44B4-B0D0-4EE3038DD4E0}" destId="{FBF7F505-8CFB-4262-986F-150D9CC8EAF6}" srcOrd="3" destOrd="0" presId="urn:microsoft.com/office/officeart/2018/2/layout/IconVerticalSolidList"/>
    <dgm:cxn modelId="{E65A8B4C-A776-47A2-8517-C3A21161D2EA}" type="presParOf" srcId="{78D30E58-2C26-42E6-B46F-56576F1133EB}" destId="{DFC42B02-D82F-46C6-A825-ABEB37DD031C}" srcOrd="5" destOrd="0" presId="urn:microsoft.com/office/officeart/2018/2/layout/IconVerticalSolidList"/>
    <dgm:cxn modelId="{7EB11DC9-8C5E-42D0-A08D-48850DC9C213}" type="presParOf" srcId="{78D30E58-2C26-42E6-B46F-56576F1133EB}" destId="{533D3ACB-CC97-456F-BA1D-26564F2F9390}" srcOrd="6" destOrd="0" presId="urn:microsoft.com/office/officeart/2018/2/layout/IconVerticalSolidList"/>
    <dgm:cxn modelId="{7680DEDD-D94A-4897-9FEC-017DC8211F35}" type="presParOf" srcId="{533D3ACB-CC97-456F-BA1D-26564F2F9390}" destId="{0D0599DF-0B3F-4789-9FC3-88AFE974DA98}" srcOrd="0" destOrd="0" presId="urn:microsoft.com/office/officeart/2018/2/layout/IconVerticalSolidList"/>
    <dgm:cxn modelId="{46E30B53-6D83-4FA2-BF4C-CCABE7DC5EC4}" type="presParOf" srcId="{533D3ACB-CC97-456F-BA1D-26564F2F9390}" destId="{5E5080EA-A500-4E13-92F6-8ACC4ACF040F}" srcOrd="1" destOrd="0" presId="urn:microsoft.com/office/officeart/2018/2/layout/IconVerticalSolidList"/>
    <dgm:cxn modelId="{DF6DAA0B-E604-4E13-8BC7-49CA59F8E213}" type="presParOf" srcId="{533D3ACB-CC97-456F-BA1D-26564F2F9390}" destId="{ACF27166-44B5-4424-BED8-A7AEF79BBDB2}" srcOrd="2" destOrd="0" presId="urn:microsoft.com/office/officeart/2018/2/layout/IconVerticalSolidList"/>
    <dgm:cxn modelId="{30DD1A28-6623-400B-8853-AF2FDAFB878B}" type="presParOf" srcId="{533D3ACB-CC97-456F-BA1D-26564F2F9390}" destId="{C3357D2D-4240-4541-89EA-3C39B235AAAC}" srcOrd="3" destOrd="0" presId="urn:microsoft.com/office/officeart/2018/2/layout/IconVerticalSolidList"/>
    <dgm:cxn modelId="{3215F4DF-676C-42E8-A9CD-73125F24961B}" type="presParOf" srcId="{78D30E58-2C26-42E6-B46F-56576F1133EB}" destId="{836AF197-D1ED-4340-9C8B-5CA662AEAF4A}" srcOrd="7" destOrd="0" presId="urn:microsoft.com/office/officeart/2018/2/layout/IconVerticalSolidList"/>
    <dgm:cxn modelId="{652B23B7-8DA3-4D18-A751-B37860DAE2A2}" type="presParOf" srcId="{78D30E58-2C26-42E6-B46F-56576F1133EB}" destId="{38D024F9-54DB-45A2-8861-4C8A5A1AD60A}" srcOrd="8" destOrd="0" presId="urn:microsoft.com/office/officeart/2018/2/layout/IconVerticalSolidList"/>
    <dgm:cxn modelId="{E33CBCAB-A186-40B7-B02E-0E29CAC662A0}" type="presParOf" srcId="{38D024F9-54DB-45A2-8861-4C8A5A1AD60A}" destId="{0E122FE6-DF8F-4771-B5B7-303EAF50F813}" srcOrd="0" destOrd="0" presId="urn:microsoft.com/office/officeart/2018/2/layout/IconVerticalSolidList"/>
    <dgm:cxn modelId="{1425DBFA-7CFE-4331-9EED-25023EB99299}" type="presParOf" srcId="{38D024F9-54DB-45A2-8861-4C8A5A1AD60A}" destId="{52D3DE1C-030C-4797-A54E-1AC81D21A0B0}" srcOrd="1" destOrd="0" presId="urn:microsoft.com/office/officeart/2018/2/layout/IconVerticalSolidList"/>
    <dgm:cxn modelId="{6C214CD8-9E00-4154-B69D-9E3D47410D48}" type="presParOf" srcId="{38D024F9-54DB-45A2-8861-4C8A5A1AD60A}" destId="{9D9BE386-F8CC-40E6-901C-1569D12E3F72}" srcOrd="2" destOrd="0" presId="urn:microsoft.com/office/officeart/2018/2/layout/IconVerticalSolidList"/>
    <dgm:cxn modelId="{B0E12223-B891-4909-8B22-AE03F479E21B}" type="presParOf" srcId="{38D024F9-54DB-45A2-8861-4C8A5A1AD60A}" destId="{59786824-C796-4C64-9185-4452A2F42FD9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4BC6A0-AA1E-4E16-A238-97729768CE30}">
      <dsp:nvSpPr>
        <dsp:cNvPr id="0" name=""/>
        <dsp:cNvSpPr/>
      </dsp:nvSpPr>
      <dsp:spPr>
        <a:xfrm>
          <a:off x="0" y="3890"/>
          <a:ext cx="6628804" cy="82863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4A7CF7-04D1-4727-B7DA-286C09F61695}">
      <dsp:nvSpPr>
        <dsp:cNvPr id="0" name=""/>
        <dsp:cNvSpPr/>
      </dsp:nvSpPr>
      <dsp:spPr>
        <a:xfrm>
          <a:off x="250661" y="190332"/>
          <a:ext cx="455748" cy="45574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E574BB-3711-4533-8E9D-8DA87DECDEB9}">
      <dsp:nvSpPr>
        <dsp:cNvPr id="0" name=""/>
        <dsp:cNvSpPr/>
      </dsp:nvSpPr>
      <dsp:spPr>
        <a:xfrm>
          <a:off x="957071" y="3890"/>
          <a:ext cx="5671732" cy="8286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97" tIns="87697" rIns="87697" bIns="87697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All new hires start on Wednesday mornings at 8am.  All pre-employment screening must be completed before this meeting.</a:t>
          </a:r>
        </a:p>
      </dsp:txBody>
      <dsp:txXfrm>
        <a:off x="957071" y="3890"/>
        <a:ext cx="5671732" cy="828633"/>
      </dsp:txXfrm>
    </dsp:sp>
    <dsp:sp modelId="{9E6321EC-7E70-4708-BCEA-1B0E2410EE21}">
      <dsp:nvSpPr>
        <dsp:cNvPr id="0" name=""/>
        <dsp:cNvSpPr/>
      </dsp:nvSpPr>
      <dsp:spPr>
        <a:xfrm>
          <a:off x="0" y="1039682"/>
          <a:ext cx="6628804" cy="82863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AF117A-551A-4EE4-9747-E7019CEA7260}">
      <dsp:nvSpPr>
        <dsp:cNvPr id="0" name=""/>
        <dsp:cNvSpPr/>
      </dsp:nvSpPr>
      <dsp:spPr>
        <a:xfrm>
          <a:off x="250661" y="1226124"/>
          <a:ext cx="455748" cy="45574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FFE753-D550-403C-BC66-3A890EC99290}">
      <dsp:nvSpPr>
        <dsp:cNvPr id="0" name=""/>
        <dsp:cNvSpPr/>
      </dsp:nvSpPr>
      <dsp:spPr>
        <a:xfrm>
          <a:off x="957071" y="1039682"/>
          <a:ext cx="5671732" cy="8286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97" tIns="87697" rIns="87697" bIns="87697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All employee forms will be completed, employees will meet all managers, tour the dealership, go over employee handbook, company vision and culture</a:t>
          </a:r>
        </a:p>
      </dsp:txBody>
      <dsp:txXfrm>
        <a:off x="957071" y="1039682"/>
        <a:ext cx="5671732" cy="828633"/>
      </dsp:txXfrm>
    </dsp:sp>
    <dsp:sp modelId="{B6ECAD11-6F96-4ED2-9FFF-F87E23A441EA}">
      <dsp:nvSpPr>
        <dsp:cNvPr id="0" name=""/>
        <dsp:cNvSpPr/>
      </dsp:nvSpPr>
      <dsp:spPr>
        <a:xfrm>
          <a:off x="0" y="2075473"/>
          <a:ext cx="6628804" cy="82863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FC3271-8255-4522-BAE9-B6A388CF5B3A}">
      <dsp:nvSpPr>
        <dsp:cNvPr id="0" name=""/>
        <dsp:cNvSpPr/>
      </dsp:nvSpPr>
      <dsp:spPr>
        <a:xfrm>
          <a:off x="250661" y="2261916"/>
          <a:ext cx="455748" cy="45574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F7F505-8CFB-4262-986F-150D9CC8EAF6}">
      <dsp:nvSpPr>
        <dsp:cNvPr id="0" name=""/>
        <dsp:cNvSpPr/>
      </dsp:nvSpPr>
      <dsp:spPr>
        <a:xfrm>
          <a:off x="957071" y="2075473"/>
          <a:ext cx="5671732" cy="8286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97" tIns="87697" rIns="87697" bIns="87697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First 90 days will focus on product training, sales process, and CRM training via training portals, shadowing, training by management</a:t>
          </a:r>
        </a:p>
      </dsp:txBody>
      <dsp:txXfrm>
        <a:off x="957071" y="2075473"/>
        <a:ext cx="5671732" cy="828633"/>
      </dsp:txXfrm>
    </dsp:sp>
    <dsp:sp modelId="{0D0599DF-0B3F-4789-9FC3-88AFE974DA98}">
      <dsp:nvSpPr>
        <dsp:cNvPr id="0" name=""/>
        <dsp:cNvSpPr/>
      </dsp:nvSpPr>
      <dsp:spPr>
        <a:xfrm>
          <a:off x="0" y="3111265"/>
          <a:ext cx="6628804" cy="8286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5080EA-A500-4E13-92F6-8ACC4ACF040F}">
      <dsp:nvSpPr>
        <dsp:cNvPr id="0" name=""/>
        <dsp:cNvSpPr/>
      </dsp:nvSpPr>
      <dsp:spPr>
        <a:xfrm>
          <a:off x="250661" y="3297708"/>
          <a:ext cx="455748" cy="455748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357D2D-4240-4541-89EA-3C39B235AAAC}">
      <dsp:nvSpPr>
        <dsp:cNvPr id="0" name=""/>
        <dsp:cNvSpPr/>
      </dsp:nvSpPr>
      <dsp:spPr>
        <a:xfrm>
          <a:off x="957071" y="3111265"/>
          <a:ext cx="5671732" cy="8286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97" tIns="87697" rIns="87697" bIns="87697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All training requirements must be met before sales associate begins working with customers</a:t>
          </a:r>
        </a:p>
      </dsp:txBody>
      <dsp:txXfrm>
        <a:off x="957071" y="3111265"/>
        <a:ext cx="5671732" cy="828633"/>
      </dsp:txXfrm>
    </dsp:sp>
    <dsp:sp modelId="{0E122FE6-DF8F-4771-B5B7-303EAF50F813}">
      <dsp:nvSpPr>
        <dsp:cNvPr id="0" name=""/>
        <dsp:cNvSpPr/>
      </dsp:nvSpPr>
      <dsp:spPr>
        <a:xfrm>
          <a:off x="0" y="4147057"/>
          <a:ext cx="6628804" cy="82863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D3DE1C-030C-4797-A54E-1AC81D21A0B0}">
      <dsp:nvSpPr>
        <dsp:cNvPr id="0" name=""/>
        <dsp:cNvSpPr/>
      </dsp:nvSpPr>
      <dsp:spPr>
        <a:xfrm>
          <a:off x="250661" y="4333499"/>
          <a:ext cx="455748" cy="455748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786824-C796-4C64-9185-4452A2F42FD9}">
      <dsp:nvSpPr>
        <dsp:cNvPr id="0" name=""/>
        <dsp:cNvSpPr/>
      </dsp:nvSpPr>
      <dsp:spPr>
        <a:xfrm>
          <a:off x="957071" y="4147057"/>
          <a:ext cx="5671732" cy="8286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97" tIns="87697" rIns="87697" bIns="87697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Continuous product and process will occur</a:t>
          </a:r>
        </a:p>
      </dsp:txBody>
      <dsp:txXfrm>
        <a:off x="957071" y="4147057"/>
        <a:ext cx="5671732" cy="8286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A5F9-3EA6-4850-B839-4FB359F63C55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FCB9A-26A5-46A8-A548-8EC29C510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936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A5F9-3EA6-4850-B839-4FB359F63C55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FCB9A-26A5-46A8-A548-8EC29C510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954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A5F9-3EA6-4850-B839-4FB359F63C55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FCB9A-26A5-46A8-A548-8EC29C510F85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4989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A5F9-3EA6-4850-B839-4FB359F63C55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FCB9A-26A5-46A8-A548-8EC29C510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891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A5F9-3EA6-4850-B839-4FB359F63C55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FCB9A-26A5-46A8-A548-8EC29C510F85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514975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A5F9-3EA6-4850-B839-4FB359F63C55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FCB9A-26A5-46A8-A548-8EC29C510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346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A5F9-3EA6-4850-B839-4FB359F63C55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FCB9A-26A5-46A8-A548-8EC29C510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1607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A5F9-3EA6-4850-B839-4FB359F63C55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FCB9A-26A5-46A8-A548-8EC29C510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259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A5F9-3EA6-4850-B839-4FB359F63C55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FCB9A-26A5-46A8-A548-8EC29C510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773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A5F9-3EA6-4850-B839-4FB359F63C55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FCB9A-26A5-46A8-A548-8EC29C510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348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A5F9-3EA6-4850-B839-4FB359F63C55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FCB9A-26A5-46A8-A548-8EC29C510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214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A5F9-3EA6-4850-B839-4FB359F63C55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FCB9A-26A5-46A8-A548-8EC29C510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11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A5F9-3EA6-4850-B839-4FB359F63C55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FCB9A-26A5-46A8-A548-8EC29C510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445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A5F9-3EA6-4850-B839-4FB359F63C55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FCB9A-26A5-46A8-A548-8EC29C510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470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A5F9-3EA6-4850-B839-4FB359F63C55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FCB9A-26A5-46A8-A548-8EC29C510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005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A5F9-3EA6-4850-B839-4FB359F63C55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FCB9A-26A5-46A8-A548-8EC29C510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902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04A5F9-3EA6-4850-B839-4FB359F63C55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4DFCB9A-26A5-46A8-A548-8EC29C510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704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9D513-A5CE-488B-9ECA-B7F5814175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Awesome Auto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40CC60-1ACD-403D-A576-78004C2BFA4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Chris Dunn, Chris </a:t>
            </a:r>
            <a:r>
              <a:rPr lang="en-US" dirty="0" err="1"/>
              <a:t>Hennekes</a:t>
            </a:r>
            <a:r>
              <a:rPr lang="en-US" dirty="0"/>
              <a:t>, Danny Easton, and Lauren Brooks</a:t>
            </a:r>
          </a:p>
        </p:txBody>
      </p:sp>
    </p:spTree>
    <p:extLst>
      <p:ext uri="{BB962C8B-B14F-4D97-AF65-F5344CB8AC3E}">
        <p14:creationId xmlns:p14="http://schemas.microsoft.com/office/powerpoint/2010/main" val="16783460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63796-82CF-4CD3-BECC-D3594C5C3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work for us?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E6EB3A-3491-4D6D-B290-3FA0639F92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Progressive pay plan with excellent earning potential</a:t>
            </a:r>
          </a:p>
          <a:p>
            <a:r>
              <a:rPr lang="en-US" dirty="0"/>
              <a:t>Benefits include 401(k), medical insurance, longevity bonus</a:t>
            </a:r>
          </a:p>
          <a:p>
            <a:r>
              <a:rPr lang="en-US" dirty="0"/>
              <a:t>Career path with professional and personal development</a:t>
            </a:r>
          </a:p>
          <a:p>
            <a:r>
              <a:rPr lang="en-US" dirty="0"/>
              <a:t>Employee purchase plans</a:t>
            </a:r>
          </a:p>
          <a:p>
            <a:r>
              <a:rPr lang="en-US" dirty="0"/>
              <a:t>Manufacturer bonus money</a:t>
            </a:r>
          </a:p>
          <a:p>
            <a:r>
              <a:rPr lang="en-US" dirty="0"/>
              <a:t>Family owned and operated</a:t>
            </a:r>
          </a:p>
          <a:p>
            <a:r>
              <a:rPr lang="en-US" dirty="0"/>
              <a:t>Graduated vacation plans</a:t>
            </a:r>
          </a:p>
          <a:p>
            <a:r>
              <a:rPr lang="en-US" dirty="0"/>
              <a:t>Flex scheduling with a 5 day work week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9344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00F9F-4B3F-413B-BB04-02427C720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we want you to be a part of our team?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99FDE0-75C8-4AA5-AAB6-EAE7C14CA6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are a highly motivated professional, no sales experience needed, we train on site.  </a:t>
            </a:r>
          </a:p>
          <a:p>
            <a:r>
              <a:rPr lang="en-US" dirty="0"/>
              <a:t>You are comfortable with technology, cell phone, social media, data input, etc.</a:t>
            </a:r>
          </a:p>
          <a:p>
            <a:r>
              <a:rPr lang="en-US" dirty="0"/>
              <a:t>You are eager to learn all about our vehicles and become a product specialist.</a:t>
            </a:r>
          </a:p>
          <a:p>
            <a:r>
              <a:rPr lang="en-US" dirty="0"/>
              <a:t>You love meeting new people and are comfortable communicating with all walks of life across all mediums.</a:t>
            </a:r>
          </a:p>
          <a:p>
            <a:r>
              <a:rPr lang="en-US" dirty="0"/>
              <a:t>You are eager to help—we are here to serve customers and help them find the right vehicle to fit their needs and budget.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4097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E1689C-38A3-4420-9EE2-6A809540C1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Qualifications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8E0963-04D0-4D97-99F3-A9407DE672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High school diploma or equivalent</a:t>
            </a:r>
          </a:p>
          <a:p>
            <a:r>
              <a:rPr lang="en-US" dirty="0"/>
              <a:t>Be able to pass background and drug test</a:t>
            </a:r>
          </a:p>
          <a:p>
            <a:r>
              <a:rPr lang="en-US" dirty="0"/>
              <a:t>Must have valid driver’s license and be insurable by company policy</a:t>
            </a:r>
          </a:p>
          <a:p>
            <a:r>
              <a:rPr lang="en-US" dirty="0"/>
              <a:t>A professional appearance</a:t>
            </a:r>
          </a:p>
          <a:p>
            <a:r>
              <a:rPr lang="en-US" dirty="0"/>
              <a:t>Maintain a positive attitude and focus on customer satisfaction in a fast-paced environment</a:t>
            </a:r>
          </a:p>
          <a:p>
            <a:r>
              <a:rPr lang="en-US" dirty="0"/>
              <a:t>The ability to stand and walk for long periods of time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0703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799440-FEFE-4A4D-AB7A-9A53543244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Career Path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8A39A81-DE92-4072-A36E-F56283E160C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0724571"/>
              </p:ext>
            </p:extLst>
          </p:nvPr>
        </p:nvGraphicFramePr>
        <p:xfrm>
          <a:off x="677861" y="1495245"/>
          <a:ext cx="10128162" cy="4506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8027">
                  <a:extLst>
                    <a:ext uri="{9D8B030D-6E8A-4147-A177-3AD203B41FA5}">
                      <a16:colId xmlns:a16="http://schemas.microsoft.com/office/drawing/2014/main" val="553152356"/>
                    </a:ext>
                  </a:extLst>
                </a:gridCol>
                <a:gridCol w="1688027">
                  <a:extLst>
                    <a:ext uri="{9D8B030D-6E8A-4147-A177-3AD203B41FA5}">
                      <a16:colId xmlns:a16="http://schemas.microsoft.com/office/drawing/2014/main" val="1545972981"/>
                    </a:ext>
                  </a:extLst>
                </a:gridCol>
                <a:gridCol w="1688027">
                  <a:extLst>
                    <a:ext uri="{9D8B030D-6E8A-4147-A177-3AD203B41FA5}">
                      <a16:colId xmlns:a16="http://schemas.microsoft.com/office/drawing/2014/main" val="1702592890"/>
                    </a:ext>
                  </a:extLst>
                </a:gridCol>
                <a:gridCol w="1688027">
                  <a:extLst>
                    <a:ext uri="{9D8B030D-6E8A-4147-A177-3AD203B41FA5}">
                      <a16:colId xmlns:a16="http://schemas.microsoft.com/office/drawing/2014/main" val="4105485179"/>
                    </a:ext>
                  </a:extLst>
                </a:gridCol>
                <a:gridCol w="1688027">
                  <a:extLst>
                    <a:ext uri="{9D8B030D-6E8A-4147-A177-3AD203B41FA5}">
                      <a16:colId xmlns:a16="http://schemas.microsoft.com/office/drawing/2014/main" val="2387128348"/>
                    </a:ext>
                  </a:extLst>
                </a:gridCol>
                <a:gridCol w="1688027">
                  <a:extLst>
                    <a:ext uri="{9D8B030D-6E8A-4147-A177-3AD203B41FA5}">
                      <a16:colId xmlns:a16="http://schemas.microsoft.com/office/drawing/2014/main" val="1439339727"/>
                    </a:ext>
                  </a:extLst>
                </a:gridCol>
              </a:tblGrid>
              <a:tr h="673162">
                <a:tc>
                  <a:txBody>
                    <a:bodyPr/>
                    <a:lstStyle/>
                    <a:p>
                      <a:r>
                        <a:rPr lang="en-US" dirty="0"/>
                        <a:t>Level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Unit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Training topics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Time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5356570"/>
                  </a:ext>
                </a:extLst>
              </a:tr>
              <a:tr h="1043540">
                <a:tc>
                  <a:txBody>
                    <a:bodyPr/>
                    <a:lstStyle/>
                    <a:p>
                      <a:r>
                        <a:rPr lang="en-US" dirty="0"/>
                        <a:t>Level 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Trainee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Salary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CRM, Culture,</a:t>
                      </a:r>
                    </a:p>
                    <a:p>
                      <a:r>
                        <a:rPr lang="en-US" dirty="0"/>
                        <a:t>Product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90 days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4364498"/>
                  </a:ext>
                </a:extLst>
              </a:tr>
              <a:tr h="1072506">
                <a:tc>
                  <a:txBody>
                    <a:bodyPr/>
                    <a:lstStyle/>
                    <a:p>
                      <a:r>
                        <a:rPr lang="en-US" dirty="0"/>
                        <a:t>Level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Jr. Product </a:t>
                      </a:r>
                    </a:p>
                    <a:p>
                      <a:r>
                        <a:rPr lang="en-US" dirty="0"/>
                        <a:t>Specialist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 to 10 units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Salary + bonus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Phone, lead-handling,</a:t>
                      </a:r>
                    </a:p>
                    <a:p>
                      <a:r>
                        <a:rPr lang="en-US" dirty="0"/>
                        <a:t>Sales process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~9 months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9982818"/>
                  </a:ext>
                </a:extLst>
              </a:tr>
              <a:tr h="802724">
                <a:tc>
                  <a:txBody>
                    <a:bodyPr/>
                    <a:lstStyle/>
                    <a:p>
                      <a:r>
                        <a:rPr lang="en-US" dirty="0"/>
                        <a:t>Level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Product Specialist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10-12 units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Salary + bonus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Advanced sales training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 months+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6483227"/>
                  </a:ext>
                </a:extLst>
              </a:tr>
              <a:tr h="802724">
                <a:tc>
                  <a:txBody>
                    <a:bodyPr/>
                    <a:lstStyle/>
                    <a:p>
                      <a:r>
                        <a:rPr lang="en-US" dirty="0"/>
                        <a:t>Level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Sr. Product Specialist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12+ units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Salary + bonus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Mentorship, </a:t>
                      </a:r>
                    </a:p>
                    <a:p>
                      <a:r>
                        <a:rPr lang="en-US" dirty="0"/>
                        <a:t>Master certification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 years 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74858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9234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55AE6B0-AC9E-4167-806F-E9DB135FC4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32B6E6-5B88-46B3-B43D-425392B4C0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81" y="1382486"/>
            <a:ext cx="3547581" cy="4093028"/>
          </a:xfrm>
        </p:spPr>
        <p:txBody>
          <a:bodyPr anchor="ctr">
            <a:normAutofit/>
          </a:bodyPr>
          <a:lstStyle/>
          <a:p>
            <a:r>
              <a:rPr lang="en-US" sz="4400" dirty="0"/>
              <a:t>Onboarding Process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523416A-383B-4FDC-B4C9-D8EDDFE9C0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29267" y="-8467"/>
            <a:ext cx="4766733" cy="6866467"/>
            <a:chOff x="7425267" y="-8467"/>
            <a:chExt cx="4766733" cy="6866467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B0D29D5-3F7C-4197-821B-6D60A66CC0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rgbClr val="BFBFBF">
                  <a:alpha val="75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47FB49A-3541-428A-AADE-682A3C5056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rgbClr val="BFBFBF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23">
              <a:extLst>
                <a:ext uri="{FF2B5EF4-FFF2-40B4-BE49-F238E27FC236}">
                  <a16:creationId xmlns:a16="http://schemas.microsoft.com/office/drawing/2014/main" id="{D96F53DC-08F1-42C6-B558-B83D54B276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5">
              <a:extLst>
                <a:ext uri="{FF2B5EF4-FFF2-40B4-BE49-F238E27FC236}">
                  <a16:creationId xmlns:a16="http://schemas.microsoft.com/office/drawing/2014/main" id="{AFE48CAF-A51C-463F-A570-ED99439A5C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01F0C48B-50FF-4351-8207-16D0960483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7">
              <a:extLst>
                <a:ext uri="{FF2B5EF4-FFF2-40B4-BE49-F238E27FC236}">
                  <a16:creationId xmlns:a16="http://schemas.microsoft.com/office/drawing/2014/main" id="{300384B6-5ED6-4F91-A548-B706D83751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8">
              <a:extLst>
                <a:ext uri="{FF2B5EF4-FFF2-40B4-BE49-F238E27FC236}">
                  <a16:creationId xmlns:a16="http://schemas.microsoft.com/office/drawing/2014/main" id="{337AFFAE-C182-463C-9459-8AB3C69D9A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29">
              <a:extLst>
                <a:ext uri="{FF2B5EF4-FFF2-40B4-BE49-F238E27FC236}">
                  <a16:creationId xmlns:a16="http://schemas.microsoft.com/office/drawing/2014/main" id="{510ACF17-C3F0-42BF-BDEB-D079277121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E804EFD0-B84E-476F-9FC6-6C4A42EA00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87BD1F4E-A66D-4C06-86DA-8D56CA7A3B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77719" y="0"/>
            <a:ext cx="621428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DC2E883-086B-48B8-90B9-62874A9BAC0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5788069"/>
              </p:ext>
            </p:extLst>
          </p:nvPr>
        </p:nvGraphicFramePr>
        <p:xfrm>
          <a:off x="4916553" y="944563"/>
          <a:ext cx="6628804" cy="49795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94155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2BA4AA-67AA-449C-93A4-67C737EF8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Pay Plans</a:t>
            </a:r>
            <a:br>
              <a:rPr lang="en-US" dirty="0"/>
            </a:br>
            <a:r>
              <a:rPr lang="en-US" dirty="0"/>
              <a:t>Tier 1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44321903-7E71-4444-A1B0-E47549300C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07774" y="373228"/>
            <a:ext cx="7919884" cy="6363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035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692969-D463-4AF1-A24A-A5DD96589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Tier 2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EC6D14B-7E5B-4160-B072-177B269C14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96703" y="307177"/>
            <a:ext cx="8269271" cy="6550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6857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F6717D-209B-4B13-BD31-FB53FC301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Tier 3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ED0324D-7C71-473D-90B0-5D0E177058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71572" y="439995"/>
            <a:ext cx="7928244" cy="631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821867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398</Words>
  <Application>Microsoft Office PowerPoint</Application>
  <PresentationFormat>Widescreen</PresentationFormat>
  <Paragraphs>69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Trebuchet MS</vt:lpstr>
      <vt:lpstr>Wingdings 3</vt:lpstr>
      <vt:lpstr>Facet</vt:lpstr>
      <vt:lpstr>Awesome Auto</vt:lpstr>
      <vt:lpstr>Why work for us?</vt:lpstr>
      <vt:lpstr>Why we want you to be a part of our team?</vt:lpstr>
      <vt:lpstr>Qualifications</vt:lpstr>
      <vt:lpstr>Career Path</vt:lpstr>
      <vt:lpstr>Onboarding Process</vt:lpstr>
      <vt:lpstr>Pay Plans Tier 1</vt:lpstr>
      <vt:lpstr>Tier 2</vt:lpstr>
      <vt:lpstr>Tier 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Awesome Auto</dc:title>
  <dc:creator>Lauren Brown</dc:creator>
  <cp:lastModifiedBy>Lauren Brown</cp:lastModifiedBy>
  <cp:revision>1</cp:revision>
  <dcterms:created xsi:type="dcterms:W3CDTF">2019-06-12T12:38:12Z</dcterms:created>
  <dcterms:modified xsi:type="dcterms:W3CDTF">2019-06-12T12:38:34Z</dcterms:modified>
</cp:coreProperties>
</file>