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3"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5"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2" d="100"/>
          <a:sy n="82" d="100"/>
        </p:scale>
        <p:origin x="-183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6EAF2D5D-8020-054D-AC68-FCD39E51F5F4}" type="datetimeFigureOut">
              <a:rPr lang="en-US" smtClean="0"/>
              <a:t>6/11/19</a:t>
            </a:fld>
            <a:endParaRPr lang="en-US"/>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AF2D5D-8020-054D-AC68-FCD39E51F5F4}"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AF2D5D-8020-054D-AC68-FCD39E51F5F4}"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6EAF2D5D-8020-054D-AC68-FCD39E51F5F4}"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AF2D5D-8020-054D-AC68-FCD39E51F5F4}"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3A96F-FF76-374D-8F2D-6B64473E851F}" type="slidenum">
              <a:rPr lang="en-US" smtClean="0"/>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6EAF2D5D-8020-054D-AC68-FCD39E51F5F4}"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93A96F-FF76-374D-8F2D-6B64473E851F}" type="slidenum">
              <a:rPr lang="en-US" smtClean="0"/>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EAF2D5D-8020-054D-AC68-FCD39E51F5F4}" type="datetimeFigureOut">
              <a:rPr lang="en-US" smtClean="0"/>
              <a:t>6/11/19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93A96F-FF76-374D-8F2D-6B64473E851F}" type="slidenum">
              <a:rPr lang="en-US" smtClean="0"/>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EAF2D5D-8020-054D-AC68-FCD39E51F5F4}" type="datetimeFigureOut">
              <a:rPr lang="en-US" smtClean="0"/>
              <a:t>6/11/19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AF2D5D-8020-054D-AC68-FCD39E51F5F4}" type="datetimeFigureOut">
              <a:rPr lang="en-US" smtClean="0"/>
              <a:t>6/11/19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F2D5D-8020-054D-AC68-FCD39E51F5F4}"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F2D5D-8020-054D-AC68-FCD39E51F5F4}"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93A96F-FF76-374D-8F2D-6B64473E851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6EAF2D5D-8020-054D-AC68-FCD39E51F5F4}" type="datetimeFigureOut">
              <a:rPr lang="en-US" smtClean="0"/>
              <a:t>6/11/19</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C93A96F-FF76-374D-8F2D-6B64473E851F}" type="slidenum">
              <a:rPr lang="en-US" smtClean="0"/>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054329"/>
            <a:ext cx="9144000" cy="1470025"/>
          </a:xfrm>
        </p:spPr>
        <p:txBody>
          <a:bodyPr>
            <a:normAutofit fontScale="90000"/>
          </a:bodyPr>
          <a:lstStyle/>
          <a:p>
            <a:r>
              <a:rPr lang="en-US" dirty="0" smtClean="0"/>
              <a:t>EMPLOYEE RETENTION CASE STUDY</a:t>
            </a:r>
            <a:br>
              <a:rPr lang="en-US" dirty="0" smtClean="0"/>
            </a:br>
            <a:r>
              <a:rPr lang="en-US" sz="2800" dirty="0" smtClean="0"/>
              <a:t>Mike Willis Hummer Pontiac Saab</a:t>
            </a:r>
            <a:endParaRPr lang="en-US" dirty="0"/>
          </a:p>
        </p:txBody>
      </p:sp>
      <p:sp>
        <p:nvSpPr>
          <p:cNvPr id="3" name="Subtitle 2"/>
          <p:cNvSpPr>
            <a:spLocks noGrp="1"/>
          </p:cNvSpPr>
          <p:nvPr>
            <p:ph type="subTitle" idx="1"/>
          </p:nvPr>
        </p:nvSpPr>
        <p:spPr/>
        <p:txBody>
          <a:bodyPr/>
          <a:lstStyle/>
          <a:p>
            <a:r>
              <a:rPr lang="en-US" dirty="0" smtClean="0"/>
              <a:t>DAVID, RICHARD, KEN, MIKE, JOHN, TYLER, </a:t>
            </a:r>
            <a:endParaRPr lang="en-US" dirty="0"/>
          </a:p>
        </p:txBody>
      </p:sp>
    </p:spTree>
    <p:extLst>
      <p:ext uri="{BB962C8B-B14F-4D97-AF65-F5344CB8AC3E}">
        <p14:creationId xmlns:p14="http://schemas.microsoft.com/office/powerpoint/2010/main" val="19902545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0771"/>
            <a:ext cx="8229600" cy="1600200"/>
          </a:xfrm>
        </p:spPr>
        <p:txBody>
          <a:bodyPr/>
          <a:lstStyle/>
          <a:p>
            <a:r>
              <a:rPr lang="en-US" dirty="0" smtClean="0"/>
              <a:t>PAY PLAN </a:t>
            </a:r>
            <a:endParaRPr lang="en-US" dirty="0"/>
          </a:p>
        </p:txBody>
      </p:sp>
      <p:pic>
        <p:nvPicPr>
          <p:cNvPr id="4" name="Content Placeholder 3" descr="Screen Shot 2019-06-12 at 9.02.52 AM.png"/>
          <p:cNvPicPr>
            <a:picLocks noGrp="1" noChangeAspect="1"/>
          </p:cNvPicPr>
          <p:nvPr>
            <p:ph idx="1"/>
          </p:nvPr>
        </p:nvPicPr>
        <p:blipFill>
          <a:blip r:embed="rId2">
            <a:extLst>
              <a:ext uri="{28A0092B-C50C-407E-A947-70E740481C1C}">
                <a14:useLocalDpi xmlns:a14="http://schemas.microsoft.com/office/drawing/2010/main" val="0"/>
              </a:ext>
            </a:extLst>
          </a:blip>
          <a:srcRect l="4642" r="4642"/>
          <a:stretch>
            <a:fillRect/>
          </a:stretch>
        </p:blipFill>
        <p:spPr/>
      </p:pic>
    </p:spTree>
    <p:extLst>
      <p:ext uri="{BB962C8B-B14F-4D97-AF65-F5344CB8AC3E}">
        <p14:creationId xmlns:p14="http://schemas.microsoft.com/office/powerpoint/2010/main" val="3669110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3917"/>
            <a:ext cx="8229600" cy="1600200"/>
          </a:xfrm>
        </p:spPr>
        <p:txBody>
          <a:bodyPr/>
          <a:lstStyle/>
          <a:p>
            <a:r>
              <a:rPr lang="en-US" dirty="0" smtClean="0"/>
              <a:t>PAY PLAN</a:t>
            </a:r>
            <a:endParaRPr lang="en-US" dirty="0"/>
          </a:p>
        </p:txBody>
      </p:sp>
      <p:pic>
        <p:nvPicPr>
          <p:cNvPr id="4" name="Content Placeholder 3" descr="Screen Shot 2019-06-12 at 9.03.09 AM.png"/>
          <p:cNvPicPr>
            <a:picLocks noGrp="1" noChangeAspect="1"/>
          </p:cNvPicPr>
          <p:nvPr>
            <p:ph idx="1"/>
          </p:nvPr>
        </p:nvPicPr>
        <p:blipFill>
          <a:blip r:embed="rId2">
            <a:extLst>
              <a:ext uri="{28A0092B-C50C-407E-A947-70E740481C1C}">
                <a14:useLocalDpi xmlns:a14="http://schemas.microsoft.com/office/drawing/2010/main" val="0"/>
              </a:ext>
            </a:extLst>
          </a:blip>
          <a:srcRect l="4740" r="4740"/>
          <a:stretch>
            <a:fillRect/>
          </a:stretch>
        </p:blipFill>
        <p:spPr/>
      </p:pic>
    </p:spTree>
    <p:extLst>
      <p:ext uri="{BB962C8B-B14F-4D97-AF65-F5344CB8AC3E}">
        <p14:creationId xmlns:p14="http://schemas.microsoft.com/office/powerpoint/2010/main" val="2091638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4896"/>
            <a:ext cx="8229600" cy="1600200"/>
          </a:xfrm>
        </p:spPr>
        <p:txBody>
          <a:bodyPr/>
          <a:lstStyle/>
          <a:p>
            <a:r>
              <a:rPr lang="en-US" dirty="0" smtClean="0"/>
              <a:t>PAY PLAN</a:t>
            </a:r>
            <a:endParaRPr lang="en-US" dirty="0"/>
          </a:p>
        </p:txBody>
      </p:sp>
      <p:pic>
        <p:nvPicPr>
          <p:cNvPr id="4" name="Content Placeholder 3" descr="Screen Shot 2019-06-12 at 9.03.20 AM.png"/>
          <p:cNvPicPr>
            <a:picLocks noGrp="1" noChangeAspect="1"/>
          </p:cNvPicPr>
          <p:nvPr>
            <p:ph idx="1"/>
          </p:nvPr>
        </p:nvPicPr>
        <p:blipFill>
          <a:blip r:embed="rId2">
            <a:extLst>
              <a:ext uri="{28A0092B-C50C-407E-A947-70E740481C1C}">
                <a14:useLocalDpi xmlns:a14="http://schemas.microsoft.com/office/drawing/2010/main" val="0"/>
              </a:ext>
            </a:extLst>
          </a:blip>
          <a:srcRect l="232" r="232"/>
          <a:stretch>
            <a:fillRect/>
          </a:stretch>
        </p:blipFill>
        <p:spPr/>
      </p:pic>
    </p:spTree>
    <p:extLst>
      <p:ext uri="{BB962C8B-B14F-4D97-AF65-F5344CB8AC3E}">
        <p14:creationId xmlns:p14="http://schemas.microsoft.com/office/powerpoint/2010/main" val="1809972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9791"/>
            <a:ext cx="8229600" cy="1600200"/>
          </a:xfrm>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By providing a career path and the structure necessary for our sales staff to succeed, we will build a positive culture fuel by motivation, continual learning and achievement.  Our employees will gradually build all the skills </a:t>
            </a:r>
            <a:r>
              <a:rPr lang="en-US" dirty="0"/>
              <a:t>t</a:t>
            </a:r>
            <a:r>
              <a:rPr lang="en-US" dirty="0" smtClean="0"/>
              <a:t>hey need to grow into a long lasting career with our organization</a:t>
            </a:r>
            <a:endParaRPr lang="en-US" dirty="0"/>
          </a:p>
        </p:txBody>
      </p:sp>
    </p:spTree>
    <p:extLst>
      <p:ext uri="{BB962C8B-B14F-4D97-AF65-F5344CB8AC3E}">
        <p14:creationId xmlns:p14="http://schemas.microsoft.com/office/powerpoint/2010/main" val="2843756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75"/>
            <a:ext cx="8229600" cy="1073555"/>
          </a:xfrm>
        </p:spPr>
        <p:txBody>
          <a:bodyPr/>
          <a:lstStyle/>
          <a:p>
            <a:r>
              <a:rPr lang="en-US" dirty="0" smtClean="0"/>
              <a:t>Overview</a:t>
            </a:r>
            <a:endParaRPr lang="en-US" dirty="0"/>
          </a:p>
        </p:txBody>
      </p:sp>
      <p:sp>
        <p:nvSpPr>
          <p:cNvPr id="3" name="Content Placeholder 2"/>
          <p:cNvSpPr>
            <a:spLocks noGrp="1"/>
          </p:cNvSpPr>
          <p:nvPr>
            <p:ph idx="1"/>
          </p:nvPr>
        </p:nvSpPr>
        <p:spPr>
          <a:xfrm>
            <a:off x="457200" y="1341653"/>
            <a:ext cx="8229600" cy="4525963"/>
          </a:xfrm>
        </p:spPr>
        <p:txBody>
          <a:bodyPr>
            <a:normAutofit/>
          </a:bodyPr>
          <a:lstStyle/>
          <a:p>
            <a:r>
              <a:rPr lang="en-US" sz="1800" dirty="0" smtClean="0"/>
              <a:t>For our 3-year retention plan, we will focus on using the the principles of the Human Capital Management System</a:t>
            </a:r>
            <a:r>
              <a:rPr lang="mr-IN" sz="1800" dirty="0" smtClean="0"/>
              <a:t>…</a:t>
            </a:r>
            <a:r>
              <a:rPr lang="en-US" sz="1800" dirty="0" smtClean="0"/>
              <a:t> “A structured process to advance employee careers while optimizing their performance”.</a:t>
            </a:r>
          </a:p>
          <a:p>
            <a:r>
              <a:rPr lang="en-US" sz="1800" dirty="0" smtClean="0"/>
              <a:t>Assess, Plan, Develop, Measure, Reward</a:t>
            </a:r>
          </a:p>
          <a:p>
            <a:r>
              <a:rPr lang="en-US" sz="1800" dirty="0" smtClean="0"/>
              <a:t>This starts with a lying the foundation for our existing management and salespeople </a:t>
            </a:r>
          </a:p>
          <a:p>
            <a:r>
              <a:rPr lang="en-US" sz="1800" dirty="0" smtClean="0"/>
              <a:t>Begins with our Mission Statement</a:t>
            </a:r>
          </a:p>
          <a:p>
            <a:pPr marL="0" indent="0">
              <a:buNone/>
            </a:pPr>
            <a:r>
              <a:rPr lang="en-US" sz="1800" dirty="0" smtClean="0"/>
              <a:t>“At Mike Willis Hummer Pontiac Saab, our mission is to provide an experience so great that every guest recommends us to all their friends and family, and returns again and again for all their automotive needs”.</a:t>
            </a:r>
          </a:p>
          <a:p>
            <a:r>
              <a:rPr lang="en-US" sz="1800" dirty="0" smtClean="0"/>
              <a:t>Our Mission leads to outcomes</a:t>
            </a:r>
            <a:r>
              <a:rPr lang="mr-IN" sz="1800" dirty="0" smtClean="0"/>
              <a:t>…</a:t>
            </a:r>
            <a:r>
              <a:rPr lang="en-US" sz="1800" dirty="0" smtClean="0"/>
              <a:t> every employee is expected to memorize it and encompass it. </a:t>
            </a:r>
            <a:endParaRPr lang="en-US" sz="1800" dirty="0"/>
          </a:p>
          <a:p>
            <a:r>
              <a:rPr lang="en-US" sz="1800" dirty="0" smtClean="0"/>
              <a:t>Our Outcomes need to be measured</a:t>
            </a:r>
            <a:r>
              <a:rPr lang="mr-IN" sz="1800" dirty="0" smtClean="0"/>
              <a:t>…</a:t>
            </a:r>
            <a:r>
              <a:rPr lang="en-US" sz="1800" dirty="0" smtClean="0"/>
              <a:t> We measure based off of things such as CSI, online reviews, surveys, referrals, be backs</a:t>
            </a:r>
          </a:p>
          <a:p>
            <a:pPr marL="0" indent="0">
              <a:buNone/>
            </a:pPr>
            <a:endParaRPr lang="en-US" sz="1800" dirty="0"/>
          </a:p>
        </p:txBody>
      </p:sp>
    </p:spTree>
    <p:extLst>
      <p:ext uri="{BB962C8B-B14F-4D97-AF65-F5344CB8AC3E}">
        <p14:creationId xmlns:p14="http://schemas.microsoft.com/office/powerpoint/2010/main" val="1364931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92696"/>
          </a:xfrm>
        </p:spPr>
        <p:txBody>
          <a:bodyPr/>
          <a:lstStyle/>
          <a:p>
            <a:r>
              <a:rPr lang="en-US" dirty="0" smtClean="0"/>
              <a:t>Overview</a:t>
            </a:r>
            <a:endParaRPr lang="en-US" dirty="0"/>
          </a:p>
        </p:txBody>
      </p:sp>
      <p:sp>
        <p:nvSpPr>
          <p:cNvPr id="3" name="Content Placeholder 2"/>
          <p:cNvSpPr>
            <a:spLocks noGrp="1"/>
          </p:cNvSpPr>
          <p:nvPr>
            <p:ph idx="1"/>
          </p:nvPr>
        </p:nvSpPr>
        <p:spPr/>
        <p:txBody>
          <a:bodyPr>
            <a:normAutofit/>
          </a:bodyPr>
          <a:lstStyle/>
          <a:p>
            <a:r>
              <a:rPr lang="en-US" sz="2800" dirty="0" smtClean="0"/>
              <a:t>Our Measurements need to be tied to processes and our processes need to be defined by core competencies, or “A set of defined behaviors that provide a structured guide to enable identification, evaluation, and development of the behaviors that individual employees need to succeed in their job role”.</a:t>
            </a:r>
            <a:endParaRPr lang="en-US" sz="2800" dirty="0"/>
          </a:p>
        </p:txBody>
      </p:sp>
    </p:spTree>
    <p:extLst>
      <p:ext uri="{BB962C8B-B14F-4D97-AF65-F5344CB8AC3E}">
        <p14:creationId xmlns:p14="http://schemas.microsoft.com/office/powerpoint/2010/main" val="3774770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5875"/>
            <a:ext cx="8229600" cy="1600200"/>
          </a:xfrm>
        </p:spPr>
        <p:txBody>
          <a:bodyPr/>
          <a:lstStyle/>
          <a:p>
            <a:r>
              <a:rPr lang="en-US" dirty="0" smtClean="0"/>
              <a:t>Recruiting </a:t>
            </a:r>
            <a:endParaRPr lang="en-US" dirty="0"/>
          </a:p>
        </p:txBody>
      </p:sp>
      <p:sp>
        <p:nvSpPr>
          <p:cNvPr id="3" name="Content Placeholder 2"/>
          <p:cNvSpPr>
            <a:spLocks noGrp="1"/>
          </p:cNvSpPr>
          <p:nvPr>
            <p:ph idx="1"/>
          </p:nvPr>
        </p:nvSpPr>
        <p:spPr/>
        <p:txBody>
          <a:bodyPr/>
          <a:lstStyle/>
          <a:p>
            <a:r>
              <a:rPr lang="en-US" dirty="0" smtClean="0"/>
              <a:t>To help find applicants with a grasp of technology, we will be recruiting using commercial style videos on Mediums such as LinkedIn, YouTube ads, Facebook ads, etc.</a:t>
            </a:r>
          </a:p>
          <a:p>
            <a:r>
              <a:rPr lang="en-US" dirty="0" smtClean="0"/>
              <a:t>We will have a multi step vetting process including email, phone call, video call, and live interview. That way we can asses the skills they posses in each method of communication. This will help narrow down desired applicants</a:t>
            </a:r>
          </a:p>
          <a:p>
            <a:endParaRPr lang="en-US" dirty="0"/>
          </a:p>
        </p:txBody>
      </p:sp>
    </p:spTree>
    <p:extLst>
      <p:ext uri="{BB962C8B-B14F-4D97-AF65-F5344CB8AC3E}">
        <p14:creationId xmlns:p14="http://schemas.microsoft.com/office/powerpoint/2010/main" val="1523567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5875"/>
            <a:ext cx="8229600" cy="1600200"/>
          </a:xfrm>
        </p:spPr>
        <p:txBody>
          <a:bodyPr/>
          <a:lstStyle/>
          <a:p>
            <a:r>
              <a:rPr lang="en-US" dirty="0" smtClean="0"/>
              <a:t>Recruiting </a:t>
            </a:r>
            <a:r>
              <a:rPr lang="mr-IN" dirty="0" smtClean="0"/>
              <a:t>–</a:t>
            </a:r>
            <a:r>
              <a:rPr lang="en-US" dirty="0" smtClean="0"/>
              <a:t> Key Character Traits</a:t>
            </a:r>
            <a:endParaRPr lang="en-US" dirty="0"/>
          </a:p>
        </p:txBody>
      </p:sp>
      <p:sp>
        <p:nvSpPr>
          <p:cNvPr id="3" name="Content Placeholder 2"/>
          <p:cNvSpPr>
            <a:spLocks noGrp="1"/>
          </p:cNvSpPr>
          <p:nvPr>
            <p:ph idx="1"/>
          </p:nvPr>
        </p:nvSpPr>
        <p:spPr/>
        <p:txBody>
          <a:bodyPr/>
          <a:lstStyle/>
          <a:p>
            <a:r>
              <a:rPr lang="en-US" dirty="0" smtClean="0"/>
              <a:t>The set of characteristics we will seek in our applicants include, but aren’t limited to</a:t>
            </a:r>
          </a:p>
          <a:p>
            <a:pPr marL="457200" indent="-457200">
              <a:buFont typeface="+mj-lt"/>
              <a:buAutoNum type="arabicPeriod"/>
            </a:pPr>
            <a:r>
              <a:rPr lang="en-US" dirty="0" smtClean="0"/>
              <a:t>Growth Mindset</a:t>
            </a:r>
          </a:p>
          <a:p>
            <a:pPr marL="457200" indent="-457200">
              <a:buFont typeface="+mj-lt"/>
              <a:buAutoNum type="arabicPeriod"/>
            </a:pPr>
            <a:r>
              <a:rPr lang="en-US" dirty="0" smtClean="0"/>
              <a:t>Drive</a:t>
            </a:r>
          </a:p>
          <a:p>
            <a:pPr marL="457200" indent="-457200">
              <a:buFont typeface="+mj-lt"/>
              <a:buAutoNum type="arabicPeriod"/>
            </a:pPr>
            <a:r>
              <a:rPr lang="en-US" dirty="0" smtClean="0"/>
              <a:t>Empathy</a:t>
            </a:r>
          </a:p>
          <a:p>
            <a:pPr marL="457200" indent="-457200">
              <a:buFont typeface="+mj-lt"/>
              <a:buAutoNum type="arabicPeriod"/>
            </a:pPr>
            <a:r>
              <a:rPr lang="en-US" dirty="0" smtClean="0"/>
              <a:t>Self Awareness</a:t>
            </a:r>
          </a:p>
          <a:p>
            <a:pPr marL="457200" indent="-457200">
              <a:buFont typeface="+mj-lt"/>
              <a:buAutoNum type="arabicPeriod"/>
            </a:pPr>
            <a:r>
              <a:rPr lang="en-US" dirty="0" smtClean="0"/>
              <a:t>Commitment</a:t>
            </a:r>
          </a:p>
          <a:p>
            <a:pPr marL="457200" indent="-457200">
              <a:buFont typeface="+mj-lt"/>
              <a:buAutoNum type="arabicPeriod"/>
            </a:pPr>
            <a:r>
              <a:rPr lang="en-US" dirty="0" smtClean="0"/>
              <a:t>Culture</a:t>
            </a:r>
          </a:p>
          <a:p>
            <a:pPr marL="457200" indent="-457200">
              <a:buFont typeface="+mj-lt"/>
              <a:buAutoNum type="arabicPeriod"/>
            </a:pPr>
            <a:r>
              <a:rPr lang="en-US" dirty="0" smtClean="0"/>
              <a:t>Learning Aptitude</a:t>
            </a:r>
            <a:endParaRPr lang="en-US" dirty="0"/>
          </a:p>
        </p:txBody>
      </p:sp>
    </p:spTree>
    <p:extLst>
      <p:ext uri="{BB962C8B-B14F-4D97-AF65-F5344CB8AC3E}">
        <p14:creationId xmlns:p14="http://schemas.microsoft.com/office/powerpoint/2010/main" val="2181072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406"/>
            <a:ext cx="8229600" cy="1600200"/>
          </a:xfrm>
        </p:spPr>
        <p:txBody>
          <a:bodyPr/>
          <a:lstStyle/>
          <a:p>
            <a:r>
              <a:rPr lang="en-US" sz="4800" dirty="0" smtClean="0"/>
              <a:t>Recruiting Requirements and Conditions of Employment</a:t>
            </a:r>
            <a:endParaRPr lang="en-US" sz="4800" dirty="0"/>
          </a:p>
        </p:txBody>
      </p:sp>
      <p:sp>
        <p:nvSpPr>
          <p:cNvPr id="3" name="Content Placeholder 2"/>
          <p:cNvSpPr>
            <a:spLocks noGrp="1"/>
          </p:cNvSpPr>
          <p:nvPr>
            <p:ph idx="1"/>
          </p:nvPr>
        </p:nvSpPr>
        <p:spPr/>
        <p:txBody>
          <a:bodyPr>
            <a:normAutofit/>
          </a:bodyPr>
          <a:lstStyle/>
          <a:p>
            <a:r>
              <a:rPr lang="en-US" sz="1800" b="1" dirty="0" smtClean="0"/>
              <a:t>Education and Experience- </a:t>
            </a:r>
            <a:r>
              <a:rPr lang="en-US" sz="1800" dirty="0" smtClean="0"/>
              <a:t>GED required, but Associate’s or Bachelors degree preferred. </a:t>
            </a:r>
            <a:r>
              <a:rPr lang="mr-IN" sz="1800" dirty="0" smtClean="0"/>
              <a:t>–</a:t>
            </a:r>
            <a:r>
              <a:rPr lang="en-US" sz="1800" dirty="0" smtClean="0"/>
              <a:t> a college degree is a strong indication of some of the key character traits that we look for (i.e. Growth mindset, drive, commitment, learning aptitude, etc.)</a:t>
            </a:r>
          </a:p>
          <a:p>
            <a:r>
              <a:rPr lang="en-US" sz="1800" b="1" dirty="0" smtClean="0"/>
              <a:t>No Experience preferred</a:t>
            </a:r>
          </a:p>
          <a:p>
            <a:r>
              <a:rPr lang="en-US" sz="1800" b="1" dirty="0" smtClean="0"/>
              <a:t>40 </a:t>
            </a:r>
            <a:r>
              <a:rPr lang="mr-IN" sz="1800" b="1" dirty="0" smtClean="0"/>
              <a:t>–</a:t>
            </a:r>
            <a:r>
              <a:rPr lang="en-US" sz="1800" b="1" dirty="0" smtClean="0"/>
              <a:t> 45 Hour Schedule </a:t>
            </a:r>
            <a:endParaRPr lang="en-US" sz="1800" dirty="0" smtClean="0"/>
          </a:p>
          <a:p>
            <a:r>
              <a:rPr lang="en-US" sz="1800" b="1" dirty="0" smtClean="0"/>
              <a:t>Valid Drivers License</a:t>
            </a:r>
          </a:p>
          <a:p>
            <a:r>
              <a:rPr lang="en-US" sz="1800" b="1" dirty="0" smtClean="0"/>
              <a:t>Physical Demands-</a:t>
            </a:r>
            <a:r>
              <a:rPr lang="en-US" sz="1800" dirty="0" smtClean="0"/>
              <a:t> must be willing and able to perform essential functions that pertain t o job task which may include moving many miles/day to assist customers</a:t>
            </a:r>
            <a:endParaRPr lang="en-US" sz="1800" b="1" dirty="0" smtClean="0"/>
          </a:p>
          <a:p>
            <a:endParaRPr lang="en-US" sz="1800" b="1" dirty="0" smtClean="0"/>
          </a:p>
          <a:p>
            <a:endParaRPr lang="en-US" sz="1800" b="1" dirty="0" smtClean="0"/>
          </a:p>
        </p:txBody>
      </p:sp>
    </p:spTree>
    <p:extLst>
      <p:ext uri="{BB962C8B-B14F-4D97-AF65-F5344CB8AC3E}">
        <p14:creationId xmlns:p14="http://schemas.microsoft.com/office/powerpoint/2010/main" val="955619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854"/>
            <a:ext cx="8229600" cy="1600200"/>
          </a:xfrm>
        </p:spPr>
        <p:txBody>
          <a:bodyPr/>
          <a:lstStyle/>
          <a:p>
            <a:r>
              <a:rPr lang="en-US" dirty="0" smtClean="0"/>
              <a:t>Onboarding Process/ Training</a:t>
            </a:r>
            <a:endParaRPr lang="en-US" dirty="0"/>
          </a:p>
        </p:txBody>
      </p:sp>
      <p:sp>
        <p:nvSpPr>
          <p:cNvPr id="3" name="Content Placeholder 2"/>
          <p:cNvSpPr>
            <a:spLocks noGrp="1"/>
          </p:cNvSpPr>
          <p:nvPr>
            <p:ph idx="1"/>
          </p:nvPr>
        </p:nvSpPr>
        <p:spPr/>
        <p:txBody>
          <a:bodyPr/>
          <a:lstStyle/>
          <a:p>
            <a:pPr marL="0" indent="0">
              <a:buNone/>
            </a:pPr>
            <a:r>
              <a:rPr lang="en-US" b="1" u="sng" dirty="0" smtClean="0"/>
              <a:t>Level 1: Trainee </a:t>
            </a:r>
          </a:p>
          <a:p>
            <a:pPr marL="0" indent="0">
              <a:buNone/>
            </a:pPr>
            <a:endParaRPr lang="en-US" b="1" u="sng" dirty="0"/>
          </a:p>
          <a:p>
            <a:r>
              <a:rPr lang="en-US" sz="1800" dirty="0" smtClean="0"/>
              <a:t>30-90 days</a:t>
            </a:r>
          </a:p>
          <a:p>
            <a:r>
              <a:rPr lang="en-US" sz="1800" dirty="0" smtClean="0"/>
              <a:t>Not expected to sell any units or hit any CSI</a:t>
            </a:r>
          </a:p>
          <a:p>
            <a:r>
              <a:rPr lang="en-US" sz="1800" dirty="0" smtClean="0"/>
              <a:t>Expected to learn most basic skills, processes, and knowledge  (how to respond to customers, model line of brand, Navigating CRM)</a:t>
            </a:r>
          </a:p>
          <a:p>
            <a:r>
              <a:rPr lang="en-US" sz="1800" dirty="0" smtClean="0"/>
              <a:t>Knowledge includes products they use (CRM) and products they sell </a:t>
            </a:r>
          </a:p>
          <a:p>
            <a:r>
              <a:rPr lang="en-US" sz="1800" dirty="0" smtClean="0"/>
              <a:t>Know mission statement, brand statement, dealership structure, CRM</a:t>
            </a:r>
          </a:p>
          <a:p>
            <a:r>
              <a:rPr lang="en-US" sz="1800" dirty="0" smtClean="0"/>
              <a:t>No longer than 90 days. </a:t>
            </a:r>
          </a:p>
          <a:p>
            <a:r>
              <a:rPr lang="en-US" sz="1800" dirty="0" smtClean="0"/>
              <a:t>Minimum 30 days of shadowing</a:t>
            </a:r>
          </a:p>
          <a:p>
            <a:pPr marL="0" indent="0">
              <a:buNone/>
            </a:pPr>
            <a:endParaRPr lang="en-US" sz="1800"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400433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854"/>
            <a:ext cx="8229600" cy="1600200"/>
          </a:xfrm>
        </p:spPr>
        <p:txBody>
          <a:bodyPr/>
          <a:lstStyle/>
          <a:p>
            <a:r>
              <a:rPr lang="en-US" dirty="0" smtClean="0"/>
              <a:t>Level 2, 3, and 4</a:t>
            </a:r>
            <a:endParaRPr lang="en-US" dirty="0"/>
          </a:p>
        </p:txBody>
      </p:sp>
      <p:sp>
        <p:nvSpPr>
          <p:cNvPr id="3" name="Content Placeholder 2"/>
          <p:cNvSpPr>
            <a:spLocks noGrp="1"/>
          </p:cNvSpPr>
          <p:nvPr>
            <p:ph idx="1"/>
          </p:nvPr>
        </p:nvSpPr>
        <p:spPr/>
        <p:txBody>
          <a:bodyPr>
            <a:normAutofit/>
          </a:bodyPr>
          <a:lstStyle/>
          <a:p>
            <a:r>
              <a:rPr lang="en-US" sz="2000" dirty="0" smtClean="0"/>
              <a:t>We will provide a career path to keep employees on a road of continual development.</a:t>
            </a:r>
          </a:p>
          <a:p>
            <a:r>
              <a:rPr lang="en-US" sz="2000" dirty="0" smtClean="0"/>
              <a:t>Hiring an employee without having a a development plan is like paying for good internet leads without having anyone to handle them</a:t>
            </a:r>
            <a:r>
              <a:rPr lang="mr-IN" sz="2000" dirty="0" smtClean="0"/>
              <a:t>…</a:t>
            </a:r>
            <a:r>
              <a:rPr lang="en-US" sz="2000" dirty="0" smtClean="0"/>
              <a:t> You will lose them</a:t>
            </a:r>
          </a:p>
          <a:p>
            <a:r>
              <a:rPr lang="en-US" sz="2000" dirty="0" smtClean="0"/>
              <a:t>Continue to advance skills, processes, and knowledge. </a:t>
            </a:r>
          </a:p>
          <a:p>
            <a:r>
              <a:rPr lang="en-US" sz="2000" dirty="0" smtClean="0"/>
              <a:t>Meet real time requirements</a:t>
            </a:r>
            <a:r>
              <a:rPr lang="mr-IN" sz="2000" dirty="0" smtClean="0"/>
              <a:t>…</a:t>
            </a:r>
            <a:r>
              <a:rPr lang="en-US" sz="2000" dirty="0" smtClean="0"/>
              <a:t> Phone handling, lead handling, walk-ins, factory certifications, etc.</a:t>
            </a:r>
          </a:p>
          <a:p>
            <a:r>
              <a:rPr lang="en-US" sz="2000" dirty="0" smtClean="0"/>
              <a:t>Compensation plans start with a higher base and lower variable, but incrementally move lower base and higher variable.</a:t>
            </a:r>
          </a:p>
          <a:p>
            <a:endParaRPr lang="en-US" sz="2000" dirty="0" smtClean="0"/>
          </a:p>
          <a:p>
            <a:endParaRPr lang="en-US" sz="2000" dirty="0"/>
          </a:p>
        </p:txBody>
      </p:sp>
    </p:spTree>
    <p:extLst>
      <p:ext uri="{BB962C8B-B14F-4D97-AF65-F5344CB8AC3E}">
        <p14:creationId xmlns:p14="http://schemas.microsoft.com/office/powerpoint/2010/main" val="2101023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0386"/>
            <a:ext cx="8229600" cy="1600200"/>
          </a:xfrm>
        </p:spPr>
        <p:txBody>
          <a:bodyPr/>
          <a:lstStyle/>
          <a:p>
            <a:r>
              <a:rPr lang="en-US" dirty="0" smtClean="0"/>
              <a:t>Development</a:t>
            </a:r>
            <a:endParaRPr lang="en-US" dirty="0"/>
          </a:p>
        </p:txBody>
      </p:sp>
      <p:sp>
        <p:nvSpPr>
          <p:cNvPr id="3" name="Content Placeholder 2"/>
          <p:cNvSpPr>
            <a:spLocks noGrp="1"/>
          </p:cNvSpPr>
          <p:nvPr>
            <p:ph idx="1"/>
          </p:nvPr>
        </p:nvSpPr>
        <p:spPr/>
        <p:txBody>
          <a:bodyPr/>
          <a:lstStyle/>
          <a:p>
            <a:r>
              <a:rPr lang="en-US" sz="2000" dirty="0" smtClean="0"/>
              <a:t>One of the most important factors of development is measurement.</a:t>
            </a:r>
          </a:p>
          <a:p>
            <a:r>
              <a:rPr lang="en-US" sz="2000" dirty="0" smtClean="0"/>
              <a:t>Management will use monthly performance reviews to help coach the sales people through their career path. What did they do good? Bad? Where can they improve?... Measured off objectives (Volume, Calls, appointments) and Development goals (Delivering numbers, walk-around, appraisals) </a:t>
            </a:r>
          </a:p>
          <a:p>
            <a:r>
              <a:rPr lang="en-US" sz="2000" dirty="0" smtClean="0"/>
              <a:t>Bonuses based off development objectives</a:t>
            </a:r>
          </a:p>
          <a:p>
            <a:r>
              <a:rPr lang="en-US" sz="2000" dirty="0" smtClean="0"/>
              <a:t>Every athlete has a coach. We have the same philosophy with our store</a:t>
            </a:r>
          </a:p>
          <a:p>
            <a:r>
              <a:rPr lang="en-US" sz="2000" dirty="0" smtClean="0"/>
              <a:t>We create a plan for improvement, track progression, and benchmark </a:t>
            </a:r>
          </a:p>
          <a:p>
            <a:endParaRPr lang="en-US" dirty="0" smtClean="0"/>
          </a:p>
        </p:txBody>
      </p:sp>
    </p:spTree>
    <p:extLst>
      <p:ext uri="{BB962C8B-B14F-4D97-AF65-F5344CB8AC3E}">
        <p14:creationId xmlns:p14="http://schemas.microsoft.com/office/powerpoint/2010/main" val="42462182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1089</TotalTime>
  <Words>761</Words>
  <Application>Microsoft Macintosh PowerPoint</Application>
  <PresentationFormat>On-screen Show (4:3)</PresentationFormat>
  <Paragraphs>58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Executive</vt:lpstr>
      <vt:lpstr>EMPLOYEE RETENTION CASE STUDY Mike Willis Hummer Pontiac Saab</vt:lpstr>
      <vt:lpstr>Overview</vt:lpstr>
      <vt:lpstr>Overview</vt:lpstr>
      <vt:lpstr>Recruiting </vt:lpstr>
      <vt:lpstr>Recruiting – Key Character Traits</vt:lpstr>
      <vt:lpstr>Recruiting Requirements and Conditions of Employment</vt:lpstr>
      <vt:lpstr>Onboarding Process/ Training</vt:lpstr>
      <vt:lpstr>Level 2, 3, and 4</vt:lpstr>
      <vt:lpstr>Development</vt:lpstr>
      <vt:lpstr>PAY PLAN </vt:lpstr>
      <vt:lpstr>PAY PLAN</vt:lpstr>
      <vt:lpstr>PAY PLAN</vt:lpstr>
      <vt:lpstr>Conclusion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EMPLOYEE RETENTION CASE STUDY</dc:title>
  <dc:creator>Tyler Weimer</dc:creator>
  <cp:lastModifiedBy>Tyler Weimer</cp:lastModifiedBy>
  <cp:revision>14</cp:revision>
  <dcterms:created xsi:type="dcterms:W3CDTF">2019-06-11T18:59:16Z</dcterms:created>
  <dcterms:modified xsi:type="dcterms:W3CDTF">2019-06-12T13:08:48Z</dcterms:modified>
</cp:coreProperties>
</file>