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Montserrat"/>
      <p:regular r:id="rId15"/>
      <p:bold r:id="rId16"/>
      <p:italic r:id="rId17"/>
      <p:boldItalic r:id="rId18"/>
    </p:embeddedFont>
    <p:embeddedFont>
      <p:font typeface="Lato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ato-bold.fntdata"/><Relationship Id="rId11" Type="http://schemas.openxmlformats.org/officeDocument/2006/relationships/slide" Target="slides/slide6.xml"/><Relationship Id="rId22" Type="http://schemas.openxmlformats.org/officeDocument/2006/relationships/font" Target="fonts/Lato-boldItalic.fntdata"/><Relationship Id="rId10" Type="http://schemas.openxmlformats.org/officeDocument/2006/relationships/slide" Target="slides/slide5.xml"/><Relationship Id="rId21" Type="http://schemas.openxmlformats.org/officeDocument/2006/relationships/font" Target="fonts/Lato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Montserrat-regular.fntdata"/><Relationship Id="rId14" Type="http://schemas.openxmlformats.org/officeDocument/2006/relationships/slide" Target="slides/slide9.xml"/><Relationship Id="rId17" Type="http://schemas.openxmlformats.org/officeDocument/2006/relationships/font" Target="fonts/Montserrat-italic.fntdata"/><Relationship Id="rId16" Type="http://schemas.openxmlformats.org/officeDocument/2006/relationships/font" Target="fonts/Montserrat-bold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Lato-regular.fntdata"/><Relationship Id="rId6" Type="http://schemas.openxmlformats.org/officeDocument/2006/relationships/slide" Target="slides/slide1.xml"/><Relationship Id="rId18" Type="http://schemas.openxmlformats.org/officeDocument/2006/relationships/font" Target="fonts/Montserrat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c6fa3c898_0_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c6fa3c89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c6fa3c898_0_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c6fa3c898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c6fa3c898_0_1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c6fa3c898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c6fa3c898_0_1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c6fa3c898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c6fa3c898_0_2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c6fa3c898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208018cde3_0_3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3208018cde3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208018cde3_0_2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3208018cde3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208018cde3_0_1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3208018cde3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208018cde3_0_4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3208018cde3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fmla="val 0" name="adj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fmla="val 58774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Google Shape;16;p2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1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Google Shape;107;p1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11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11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11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11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11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11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11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11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Google Shape;121;p1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11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11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11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5" name="Google Shape;125;p11"/>
          <p:cNvSpPr txBox="1"/>
          <p:nvPr>
            <p:ph hasCustomPrompt="1" type="title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Google Shape;126;p11"/>
          <p:cNvSpPr txBox="1"/>
          <p:nvPr>
            <p:ph idx="1" type="body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7" name="Google Shape;12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21" name="Google Shape;21;p3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" name="Google Shape;39;p3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Google Shape;40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4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43" name="Google Shape;43;p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6" name="Google Shape;46;p4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7" name="Google Shape;47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5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0" name="Google Shape;50;p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3" name="Google Shape;53;p5"/>
          <p:cNvSpPr txBox="1"/>
          <p:nvPr>
            <p:ph idx="1" type="body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5"/>
          <p:cNvSpPr txBox="1"/>
          <p:nvPr>
            <p:ph idx="2" type="body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8" name="Google Shape;58;p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0" name="Google Shape;60;p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1" name="Google Shape;6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7"/>
          <p:cNvSpPr txBox="1"/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7" name="Google Shape;67;p7"/>
          <p:cNvSpPr txBox="1"/>
          <p:nvPr>
            <p:ph idx="1" type="body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8" name="Google Shape;6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8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Google Shape;71;p8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8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8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8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8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Google Shape;77;p8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" name="Google Shape;78;p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8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8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Google Shape;84;p8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8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9" name="Google Shape;89;p8"/>
          <p:cNvSpPr txBox="1"/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3" name="Google Shape;93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" name="Google Shape;95;p9"/>
          <p:cNvSpPr txBox="1"/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6" name="Google Shape;96;p9"/>
          <p:cNvSpPr txBox="1"/>
          <p:nvPr>
            <p:ph idx="1" type="subTitle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97" name="Google Shape;97;p9"/>
          <p:cNvSpPr txBox="1"/>
          <p:nvPr>
            <p:ph idx="2" type="body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8" name="Google Shape;9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Google Shape;101;p10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10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" name="Google Shape;103;p10"/>
          <p:cNvSpPr txBox="1"/>
          <p:nvPr>
            <p:ph idx="1" type="body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4" name="Google Shape;10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focus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3"/>
          <p:cNvSpPr txBox="1"/>
          <p:nvPr>
            <p:ph type="ctrTitle"/>
          </p:nvPr>
        </p:nvSpPr>
        <p:spPr>
          <a:xfrm>
            <a:off x="3377975" y="1578400"/>
            <a:ext cx="54309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900"/>
              <a:t>Wholesale Customer Case Study</a:t>
            </a:r>
            <a:endParaRPr sz="39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4"/>
          <p:cNvSpPr txBox="1"/>
          <p:nvPr>
            <p:ph type="title"/>
          </p:nvPr>
        </p:nvSpPr>
        <p:spPr>
          <a:xfrm>
            <a:off x="265500" y="1912650"/>
            <a:ext cx="3131700" cy="131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Scenario</a:t>
            </a:r>
            <a:endParaRPr sz="3400"/>
          </a:p>
        </p:txBody>
      </p:sp>
      <p:sp>
        <p:nvSpPr>
          <p:cNvPr id="140" name="Google Shape;140;p14"/>
          <p:cNvSpPr txBox="1"/>
          <p:nvPr>
            <p:ph idx="2" type="body"/>
          </p:nvPr>
        </p:nvSpPr>
        <p:spPr>
          <a:xfrm>
            <a:off x="3726675" y="879550"/>
            <a:ext cx="4824000" cy="360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Char char="●"/>
            </a:pPr>
            <a:r>
              <a:rPr b="1" lang="en" sz="1700"/>
              <a:t>20 Group Average Gross %:</a:t>
            </a:r>
            <a:r>
              <a:rPr lang="en" sz="1700"/>
              <a:t> 22%</a:t>
            </a:r>
            <a:endParaRPr sz="1700"/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Char char="●"/>
            </a:pPr>
            <a:r>
              <a:rPr b="1" lang="en" sz="1700"/>
              <a:t>NADA Guide Gross %:</a:t>
            </a:r>
            <a:r>
              <a:rPr lang="en" sz="1700"/>
              <a:t> 20-25%</a:t>
            </a:r>
            <a:endParaRPr sz="1700"/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ato"/>
              <a:buChar char="●"/>
            </a:pPr>
            <a:r>
              <a:rPr b="1" lang="en" sz="1700"/>
              <a:t>Current Dealership Metrics:</a:t>
            </a:r>
            <a:endParaRPr b="1" sz="1700"/>
          </a:p>
          <a:p>
            <a:pPr indent="-3365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ato"/>
              <a:buChar char="○"/>
            </a:pPr>
            <a:r>
              <a:rPr lang="en" sz="1700"/>
              <a:t>YTD Sales: $1,916,825</a:t>
            </a:r>
            <a:endParaRPr sz="1700"/>
          </a:p>
          <a:p>
            <a:pPr indent="-3365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ato"/>
              <a:buChar char="○"/>
            </a:pPr>
            <a:r>
              <a:rPr lang="en" sz="1700"/>
              <a:t>YTD Gross: $306,692</a:t>
            </a:r>
            <a:endParaRPr sz="1700"/>
          </a:p>
          <a:p>
            <a:pPr indent="-3365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ato"/>
              <a:buChar char="○"/>
            </a:pPr>
            <a:r>
              <a:rPr lang="en" sz="1700"/>
              <a:t>Gross as a % of Sales: 16%</a:t>
            </a:r>
            <a:endParaRPr sz="1700"/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ato"/>
              <a:buChar char="●"/>
            </a:pPr>
            <a:r>
              <a:rPr b="1" lang="en" sz="1700"/>
              <a:t>Team Structure:</a:t>
            </a:r>
            <a:endParaRPr b="1" sz="1700"/>
          </a:p>
          <a:p>
            <a:pPr indent="-3365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ato"/>
              <a:buChar char="○"/>
            </a:pPr>
            <a:r>
              <a:rPr lang="en" sz="1700"/>
              <a:t>1 Wholesale Parts Consultant</a:t>
            </a:r>
            <a:endParaRPr sz="1700"/>
          </a:p>
          <a:p>
            <a:pPr indent="-3365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ato"/>
              <a:buChar char="○"/>
            </a:pPr>
            <a:r>
              <a:rPr lang="en" sz="1700"/>
              <a:t>2 Delivery Drivers</a:t>
            </a:r>
            <a:endParaRPr sz="1700"/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Char char="●"/>
            </a:pPr>
            <a:r>
              <a:rPr b="1" lang="en" sz="1700"/>
              <a:t>Marketing Strategy:</a:t>
            </a:r>
            <a:r>
              <a:rPr lang="en" sz="1700"/>
              <a:t> Word of mouth and sporadic cold calls.</a:t>
            </a:r>
            <a:endParaRPr sz="1700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b="1" sz="1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5"/>
          <p:cNvSpPr txBox="1"/>
          <p:nvPr>
            <p:ph type="title"/>
          </p:nvPr>
        </p:nvSpPr>
        <p:spPr>
          <a:xfrm>
            <a:off x="1297500" y="4841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Classification System</a:t>
            </a:r>
            <a:endParaRPr sz="3400"/>
          </a:p>
        </p:txBody>
      </p:sp>
      <p:sp>
        <p:nvSpPr>
          <p:cNvPr id="146" name="Google Shape;146;p15"/>
          <p:cNvSpPr txBox="1"/>
          <p:nvPr>
            <p:ph idx="1" type="body"/>
          </p:nvPr>
        </p:nvSpPr>
        <p:spPr>
          <a:xfrm>
            <a:off x="1297500" y="1357400"/>
            <a:ext cx="7072200" cy="338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rPr b="1" lang="en" sz="1500"/>
              <a:t>Key Criteria:</a:t>
            </a:r>
            <a:endParaRPr b="1" sz="1500"/>
          </a:p>
          <a:p>
            <a:pPr indent="-323850" lvl="0" marL="457200" rtl="0" algn="l"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Lato"/>
              <a:buAutoNum type="arabicPeriod"/>
            </a:pPr>
            <a:r>
              <a:rPr b="1" lang="en" sz="1500"/>
              <a:t>Gross Margin Contribution:</a:t>
            </a:r>
            <a:endParaRPr b="1" sz="1500"/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Lato"/>
              <a:buChar char="○"/>
            </a:pPr>
            <a:r>
              <a:rPr lang="en" sz="1500"/>
              <a:t>Customers who provide higher gross margins are more valuable.</a:t>
            </a:r>
            <a:endParaRPr sz="15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Lato"/>
              <a:buAutoNum type="arabicPeriod"/>
            </a:pPr>
            <a:r>
              <a:rPr b="1" lang="en" sz="1500"/>
              <a:t>Sales Volume:</a:t>
            </a:r>
            <a:endParaRPr b="1" sz="1500"/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Lato"/>
              <a:buChar char="○"/>
            </a:pPr>
            <a:r>
              <a:rPr lang="en" sz="1500"/>
              <a:t>High sales volume is important but less valuable without strong margins.</a:t>
            </a:r>
            <a:endParaRPr sz="15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Lato"/>
              <a:buAutoNum type="arabicPeriod"/>
            </a:pPr>
            <a:r>
              <a:rPr b="1" lang="en" sz="1500"/>
              <a:t>Payment Terms:</a:t>
            </a:r>
            <a:endParaRPr b="1" sz="1500"/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Lato"/>
              <a:buChar char="○"/>
            </a:pPr>
            <a:r>
              <a:rPr lang="en" sz="1500"/>
              <a:t>Prioritize customers who pay on time (Net 30 or Current). COD customers might be reliable but less profitable.</a:t>
            </a:r>
            <a:endParaRPr sz="15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Lato"/>
              <a:buAutoNum type="arabicPeriod"/>
            </a:pPr>
            <a:r>
              <a:rPr b="1" lang="en" sz="1500"/>
              <a:t>Order Frequency:</a:t>
            </a:r>
            <a:endParaRPr b="1" sz="1500"/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Lato"/>
              <a:buChar char="○"/>
            </a:pPr>
            <a:r>
              <a:rPr lang="en" sz="1500"/>
              <a:t>Regular orders indicate a steady, dependable relationship.</a:t>
            </a:r>
            <a:endParaRPr b="1" sz="12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Customer </a:t>
            </a:r>
            <a:r>
              <a:rPr lang="en" sz="3400"/>
              <a:t>Classification</a:t>
            </a:r>
            <a:endParaRPr sz="3400"/>
          </a:p>
        </p:txBody>
      </p:sp>
      <p:sp>
        <p:nvSpPr>
          <p:cNvPr id="152" name="Google Shape;152;p16"/>
          <p:cNvSpPr txBox="1"/>
          <p:nvPr>
            <p:ph idx="1" type="body"/>
          </p:nvPr>
        </p:nvSpPr>
        <p:spPr>
          <a:xfrm>
            <a:off x="1297500" y="1307850"/>
            <a:ext cx="7038900" cy="335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2100"/>
              <a:t>Top 3 Customers</a:t>
            </a:r>
            <a:endParaRPr sz="1600"/>
          </a:p>
        </p:txBody>
      </p:sp>
      <p:pic>
        <p:nvPicPr>
          <p:cNvPr id="153" name="Google Shape;15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0725" y="2037349"/>
            <a:ext cx="7722998" cy="189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7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3400">
                <a:latin typeface="Lato"/>
                <a:ea typeface="Lato"/>
                <a:cs typeface="Lato"/>
                <a:sym typeface="Lato"/>
              </a:rPr>
              <a:t>Top 3 Customers</a:t>
            </a:r>
            <a:endParaRPr sz="3400"/>
          </a:p>
        </p:txBody>
      </p:sp>
      <p:sp>
        <p:nvSpPr>
          <p:cNvPr id="159" name="Google Shape;159;p17"/>
          <p:cNvSpPr txBox="1"/>
          <p:nvPr>
            <p:ph idx="1" type="body"/>
          </p:nvPr>
        </p:nvSpPr>
        <p:spPr>
          <a:xfrm>
            <a:off x="827200" y="1567550"/>
            <a:ext cx="26598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Vanamax</a:t>
            </a:r>
            <a:endParaRPr sz="1600"/>
          </a:p>
          <a:p>
            <a:pPr indent="-32385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YTD Sales: $255,103</a:t>
            </a:r>
            <a:endParaRPr sz="1500"/>
          </a:p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YTD GP%: 25.0%</a:t>
            </a:r>
            <a:endParaRPr sz="1500"/>
          </a:p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Prior Year: 24.80%</a:t>
            </a:r>
            <a:endParaRPr sz="1500"/>
          </a:p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Reason: Highest YTD sales and GP%, strong profitability.</a:t>
            </a:r>
            <a:endParaRPr sz="1500"/>
          </a:p>
          <a:p>
            <a:pPr indent="0" lvl="0" marL="457200" rtl="0" algn="l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600"/>
          </a:p>
        </p:txBody>
      </p:sp>
      <p:sp>
        <p:nvSpPr>
          <p:cNvPr id="160" name="Google Shape;160;p17"/>
          <p:cNvSpPr txBox="1"/>
          <p:nvPr>
            <p:ph idx="2" type="body"/>
          </p:nvPr>
        </p:nvSpPr>
        <p:spPr>
          <a:xfrm>
            <a:off x="5946975" y="1567550"/>
            <a:ext cx="25776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H &amp; T Ford</a:t>
            </a:r>
            <a:endParaRPr sz="1500"/>
          </a:p>
          <a:p>
            <a:pPr indent="-31115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lang="en" sz="1500"/>
              <a:t>YTD Sales: $188,829</a:t>
            </a:r>
            <a:endParaRPr sz="1500"/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500"/>
              <a:t>YTD GP%: 11.4%</a:t>
            </a:r>
            <a:endParaRPr sz="1500"/>
          </a:p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Prior Year: 11.90%</a:t>
            </a:r>
            <a:endParaRPr sz="1500"/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500"/>
              <a:t>Reason: Strong sales volume despite slightly lower GP%.</a:t>
            </a:r>
            <a:endParaRPr sz="1500"/>
          </a:p>
        </p:txBody>
      </p:sp>
      <p:sp>
        <p:nvSpPr>
          <p:cNvPr id="161" name="Google Shape;161;p17"/>
          <p:cNvSpPr txBox="1"/>
          <p:nvPr>
            <p:ph idx="2" type="body"/>
          </p:nvPr>
        </p:nvSpPr>
        <p:spPr>
          <a:xfrm>
            <a:off x="3422425" y="1567550"/>
            <a:ext cx="24597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M &amp; B Collision</a:t>
            </a:r>
            <a:endParaRPr sz="1500"/>
          </a:p>
          <a:p>
            <a:pPr indent="-31115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lang="en" sz="1500"/>
              <a:t>YTD Sales: $192,762</a:t>
            </a:r>
            <a:endParaRPr sz="1500"/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500"/>
              <a:t>YTD GP%: 18.6%</a:t>
            </a:r>
            <a:endParaRPr sz="1500"/>
          </a:p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Prior Year: 17.90%</a:t>
            </a:r>
            <a:endParaRPr sz="1500"/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500"/>
              <a:t>Reason: High sales volume and solid GP%.</a:t>
            </a:r>
            <a:endParaRPr sz="15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8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Customer Classification</a:t>
            </a:r>
            <a:endParaRPr sz="3400"/>
          </a:p>
        </p:txBody>
      </p:sp>
      <p:sp>
        <p:nvSpPr>
          <p:cNvPr id="167" name="Google Shape;167;p18"/>
          <p:cNvSpPr txBox="1"/>
          <p:nvPr>
            <p:ph idx="1" type="body"/>
          </p:nvPr>
        </p:nvSpPr>
        <p:spPr>
          <a:xfrm>
            <a:off x="1297500" y="1307850"/>
            <a:ext cx="7038900" cy="335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2100"/>
              <a:t>Bottom</a:t>
            </a:r>
            <a:r>
              <a:rPr b="1" lang="en" sz="2100"/>
              <a:t> 3 Customers</a:t>
            </a:r>
            <a:endParaRPr sz="1600"/>
          </a:p>
        </p:txBody>
      </p:sp>
      <p:pic>
        <p:nvPicPr>
          <p:cNvPr id="168" name="Google Shape;16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3725" y="2062350"/>
            <a:ext cx="8537800" cy="1846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9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3400">
                <a:latin typeface="Lato"/>
                <a:ea typeface="Lato"/>
                <a:cs typeface="Lato"/>
                <a:sym typeface="Lato"/>
              </a:rPr>
              <a:t>Bottom</a:t>
            </a:r>
            <a:r>
              <a:rPr lang="en" sz="3400">
                <a:latin typeface="Lato"/>
                <a:ea typeface="Lato"/>
                <a:cs typeface="Lato"/>
                <a:sym typeface="Lato"/>
              </a:rPr>
              <a:t> 3 Customers</a:t>
            </a:r>
            <a:endParaRPr sz="3400"/>
          </a:p>
        </p:txBody>
      </p:sp>
      <p:sp>
        <p:nvSpPr>
          <p:cNvPr id="174" name="Google Shape;174;p19"/>
          <p:cNvSpPr txBox="1"/>
          <p:nvPr>
            <p:ph idx="1" type="body"/>
          </p:nvPr>
        </p:nvSpPr>
        <p:spPr>
          <a:xfrm>
            <a:off x="697775" y="1567550"/>
            <a:ext cx="26598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M &amp; M Auto Sales</a:t>
            </a:r>
            <a:endParaRPr sz="1600"/>
          </a:p>
          <a:p>
            <a:pPr indent="-32385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YTD Sales: $105,208</a:t>
            </a:r>
            <a:endParaRPr sz="1500"/>
          </a:p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YTD GP%: 7.0%</a:t>
            </a:r>
            <a:endParaRPr sz="1500"/>
          </a:p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Reason: Low GP% and moderate sales volume.</a:t>
            </a:r>
            <a:endParaRPr sz="1500"/>
          </a:p>
          <a:p>
            <a:pPr indent="0" lvl="0" marL="457200" rtl="0" algn="l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600"/>
          </a:p>
        </p:txBody>
      </p:sp>
      <p:sp>
        <p:nvSpPr>
          <p:cNvPr id="175" name="Google Shape;175;p19"/>
          <p:cNvSpPr txBox="1"/>
          <p:nvPr>
            <p:ph idx="2" type="body"/>
          </p:nvPr>
        </p:nvSpPr>
        <p:spPr>
          <a:xfrm>
            <a:off x="5946975" y="1567550"/>
            <a:ext cx="25776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 Accidents Happen</a:t>
            </a:r>
            <a:endParaRPr sz="1500"/>
          </a:p>
          <a:p>
            <a:pPr indent="-31115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lang="en" sz="1500"/>
              <a:t>YTD Sales: $7,755</a:t>
            </a:r>
            <a:endParaRPr sz="1500"/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500"/>
              <a:t>YTD GP%: 11.8%</a:t>
            </a:r>
            <a:endParaRPr sz="1500"/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500"/>
              <a:t>Reason: Low sales volume and inconsistent order frequency</a:t>
            </a:r>
            <a:endParaRPr sz="1500"/>
          </a:p>
        </p:txBody>
      </p:sp>
      <p:sp>
        <p:nvSpPr>
          <p:cNvPr id="176" name="Google Shape;176;p19"/>
          <p:cNvSpPr txBox="1"/>
          <p:nvPr>
            <p:ph idx="2" type="body"/>
          </p:nvPr>
        </p:nvSpPr>
        <p:spPr>
          <a:xfrm>
            <a:off x="3255275" y="1567550"/>
            <a:ext cx="2809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JD Auto Leader</a:t>
            </a:r>
            <a:endParaRPr sz="1500"/>
          </a:p>
          <a:p>
            <a:pPr indent="-31115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lang="en" sz="1500"/>
              <a:t>YTD Sales: $1155</a:t>
            </a:r>
            <a:endParaRPr sz="1500"/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500"/>
              <a:t>YTD GP%: 20.0%</a:t>
            </a:r>
            <a:endParaRPr sz="1500"/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500"/>
              <a:t>Reason: Minimal sales volume despite a strong GP%</a:t>
            </a:r>
            <a:endParaRPr sz="1500"/>
          </a:p>
          <a:p>
            <a:pPr indent="0" lvl="0" marL="457200" rtl="0" algn="l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5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0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Opportunities for Improvement</a:t>
            </a:r>
            <a:endParaRPr sz="3000"/>
          </a:p>
        </p:txBody>
      </p:sp>
      <p:sp>
        <p:nvSpPr>
          <p:cNvPr id="182" name="Google Shape;182;p20"/>
          <p:cNvSpPr txBox="1"/>
          <p:nvPr>
            <p:ph idx="1" type="body"/>
          </p:nvPr>
        </p:nvSpPr>
        <p:spPr>
          <a:xfrm>
            <a:off x="1297500" y="1567550"/>
            <a:ext cx="6897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lang="en" sz="1600"/>
              <a:t>1. Enhance Marketing Strategy</a:t>
            </a:r>
            <a:endParaRPr b="1" sz="1600"/>
          </a:p>
          <a:p>
            <a:pPr indent="-3302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</a:pPr>
            <a:r>
              <a:rPr lang="en" sz="1600"/>
              <a:t>Develop targeted campaigns (email, direct mail, social media) to attract high-margin customers.</a:t>
            </a:r>
            <a:endParaRPr sz="1600"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</a:pPr>
            <a:r>
              <a:rPr lang="en" sz="1600"/>
              <a:t>Offer promotions or incentives for frequent orders.</a:t>
            </a:r>
            <a:endParaRPr sz="1600"/>
          </a:p>
          <a:p>
            <a:pPr indent="0" lvl="0" marL="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lang="en" sz="1600"/>
              <a:t>2. Implement Incentive Programs</a:t>
            </a:r>
            <a:endParaRPr b="1" sz="1600"/>
          </a:p>
          <a:p>
            <a:pPr indent="-3302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</a:pPr>
            <a:r>
              <a:rPr lang="en" sz="1600"/>
              <a:t>Introduce tiered pricing for high-margin customers.</a:t>
            </a:r>
            <a:endParaRPr sz="1600"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</a:pPr>
            <a:r>
              <a:rPr lang="en" sz="1600"/>
              <a:t>Loyalty programs to reward consistent, reliable accounts.</a:t>
            </a:r>
            <a:endParaRPr b="1" sz="21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1"/>
          <p:cNvSpPr txBox="1"/>
          <p:nvPr>
            <p:ph idx="1" type="body"/>
          </p:nvPr>
        </p:nvSpPr>
        <p:spPr>
          <a:xfrm>
            <a:off x="1291025" y="824900"/>
            <a:ext cx="6897900" cy="334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600"/>
              <a:t>3. Streamline Operations</a:t>
            </a:r>
            <a:endParaRPr b="1" sz="1600"/>
          </a:p>
          <a:p>
            <a:pPr indent="-3302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</a:pPr>
            <a:r>
              <a:rPr lang="en" sz="1600"/>
              <a:t>Train the wholesale parts consultant on upselling and relationship management.</a:t>
            </a:r>
            <a:endParaRPr sz="1600"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</a:pPr>
            <a:r>
              <a:rPr lang="en" sz="1600"/>
              <a:t>Optimize delivery routes to reduce costs and improve efficiency.</a:t>
            </a:r>
            <a:endParaRPr sz="1600"/>
          </a:p>
          <a:p>
            <a:pPr indent="0" lvl="0" marL="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lang="en" sz="1600"/>
              <a:t>4. Focus on High-Performing Accounts</a:t>
            </a:r>
            <a:endParaRPr b="1" sz="1600"/>
          </a:p>
          <a:p>
            <a:pPr indent="-3302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</a:pPr>
            <a:r>
              <a:rPr lang="en" sz="1600"/>
              <a:t>Prioritize top customers by offering personalized service.</a:t>
            </a:r>
            <a:endParaRPr sz="1600"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</a:pPr>
            <a:r>
              <a:rPr lang="en" sz="1600"/>
              <a:t>Reduce reliance on low-performing accounts or renegotiate terms.</a:t>
            </a:r>
            <a:endParaRPr b="1" sz="16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