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7" autoAdjust="0"/>
    <p:restoredTop sz="94660"/>
  </p:normalViewPr>
  <p:slideViewPr>
    <p:cSldViewPr snapToGrid="0">
      <p:cViewPr varScale="1">
        <p:scale>
          <a:sx n="115" d="100"/>
          <a:sy n="115" d="100"/>
        </p:scale>
        <p:origin x="208" y="2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12/19/24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12/19/24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12/19/24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12/19/24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12/19/24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12/19/24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12/19/24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12/19/24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Courtney Barr</a:t>
            </a:r>
          </a:p>
          <a:p>
            <a:pPr algn="ctr"/>
            <a:r>
              <a:rPr lang="en-US" sz="2000" dirty="0"/>
              <a:t>NADA Class 456</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Video MPIs </a:t>
            </a:r>
          </a:p>
          <a:p>
            <a:pPr lvl="1"/>
            <a:r>
              <a:rPr lang="en-US" dirty="0"/>
              <a:t>Expand service hours </a:t>
            </a:r>
          </a:p>
          <a:p>
            <a:pPr lvl="1"/>
            <a:r>
              <a:rPr lang="en-US" dirty="0"/>
              <a:t>Expand Mobile Service footprint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Competitors (Jiffy Lube right up the street)</a:t>
            </a:r>
          </a:p>
          <a:p>
            <a:pPr lvl="1"/>
            <a:r>
              <a:rPr lang="en-US" dirty="0"/>
              <a:t>Challenging to find techs</a:t>
            </a:r>
          </a:p>
          <a:p>
            <a:pPr lvl="1"/>
            <a:r>
              <a:rPr lang="en-US" dirty="0"/>
              <a:t>Vehicles going more electric </a:t>
            </a:r>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Implement MPIs</a:t>
            </a:r>
          </a:p>
          <a:p>
            <a:pPr lvl="1"/>
            <a:r>
              <a:rPr lang="en-US" dirty="0"/>
              <a:t>Analysis service hours and peak times, survey data base to see what hours work best for them and then change or add hours where needed. </a:t>
            </a:r>
          </a:p>
          <a:p>
            <a:pPr lvl="1"/>
            <a:r>
              <a:rPr lang="en-US" dirty="0"/>
              <a:t>Obtain Ford owner list by zip to target ’Ford owners’ in specific zip codes we’re looking to target for mobile service. </a:t>
            </a:r>
          </a:p>
          <a:p>
            <a:pPr lvl="1"/>
            <a:r>
              <a:rPr lang="en-US" dirty="0"/>
              <a:t>Target big companies with ‘oil change’ lunch hour or happy hour service to increase mobile service truck appointments </a:t>
            </a:r>
          </a:p>
          <a:p>
            <a:pPr lvl="1"/>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Strategies</a:t>
            </a:r>
          </a:p>
          <a:p>
            <a:pPr lvl="1"/>
            <a:r>
              <a:rPr lang="en-US" dirty="0"/>
              <a:t>Implement MPI program </a:t>
            </a:r>
          </a:p>
          <a:p>
            <a:pPr lvl="2"/>
            <a:r>
              <a:rPr lang="en-US" dirty="0"/>
              <a:t>Training </a:t>
            </a:r>
          </a:p>
          <a:p>
            <a:pPr lvl="2"/>
            <a:r>
              <a:rPr lang="en-US" dirty="0"/>
              <a:t>Monitor KPIs</a:t>
            </a:r>
          </a:p>
          <a:p>
            <a:pPr lvl="1"/>
            <a:r>
              <a:rPr lang="en-US" dirty="0"/>
              <a:t>Service Hours </a:t>
            </a:r>
          </a:p>
          <a:p>
            <a:pPr lvl="2"/>
            <a:r>
              <a:rPr lang="en-US" dirty="0"/>
              <a:t>Survey customer base </a:t>
            </a:r>
          </a:p>
          <a:p>
            <a:pPr lvl="2"/>
            <a:r>
              <a:rPr lang="en-US" dirty="0"/>
              <a:t>Secret shop competitors </a:t>
            </a:r>
          </a:p>
          <a:p>
            <a:pPr lvl="2"/>
            <a:r>
              <a:rPr lang="en-US" dirty="0"/>
              <a:t>Track peak days / hours</a:t>
            </a:r>
          </a:p>
          <a:p>
            <a:pPr lvl="1"/>
            <a:r>
              <a:rPr lang="en-US" dirty="0"/>
              <a:t>Mobile Service Van</a:t>
            </a:r>
          </a:p>
          <a:p>
            <a:pPr lvl="2"/>
            <a:r>
              <a:rPr lang="en-US" dirty="0"/>
              <a:t>Increase advertising thru OTT, Social &amp; Email marketing </a:t>
            </a:r>
          </a:p>
          <a:p>
            <a:pPr lvl="2"/>
            <a:r>
              <a:rPr lang="en-US" dirty="0"/>
              <a:t>Monitor KPIs &amp; ROI</a:t>
            </a:r>
          </a:p>
          <a:p>
            <a:pPr marL="0" indent="0">
              <a:buNone/>
            </a:pPr>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Implement </a:t>
            </a:r>
            <a:r>
              <a:rPr lang="en-US" dirty="0" err="1"/>
              <a:t>TrueVideo</a:t>
            </a:r>
            <a:r>
              <a:rPr lang="en-US" dirty="0"/>
              <a:t> for MPIs</a:t>
            </a:r>
          </a:p>
          <a:p>
            <a:pPr lvl="1"/>
            <a:r>
              <a:rPr lang="en-US" dirty="0"/>
              <a:t>Training </a:t>
            </a:r>
          </a:p>
          <a:p>
            <a:pPr lvl="1"/>
            <a:r>
              <a:rPr lang="en-US" dirty="0"/>
              <a:t>Marketing </a:t>
            </a:r>
          </a:p>
          <a:p>
            <a:pPr lvl="2"/>
            <a:r>
              <a:rPr lang="en-US" dirty="0"/>
              <a:t>OTT</a:t>
            </a:r>
          </a:p>
          <a:p>
            <a:pPr lvl="2"/>
            <a:r>
              <a:rPr lang="en-US" dirty="0"/>
              <a:t>Google </a:t>
            </a:r>
            <a:r>
              <a:rPr lang="en-US" dirty="0" err="1"/>
              <a:t>pMax</a:t>
            </a:r>
            <a:endParaRPr lang="en-US" dirty="0"/>
          </a:p>
          <a:p>
            <a:pPr lvl="2"/>
            <a:r>
              <a:rPr lang="en-US" dirty="0"/>
              <a:t>Social </a:t>
            </a:r>
          </a:p>
          <a:p>
            <a:pPr lvl="2"/>
            <a:r>
              <a:rPr lang="en-US" dirty="0"/>
              <a:t>Email Marketing </a:t>
            </a:r>
          </a:p>
          <a:p>
            <a:pPr lvl="1"/>
            <a:r>
              <a:rPr lang="en-US" dirty="0"/>
              <a:t>Biweekly standup to track numbers </a:t>
            </a:r>
          </a:p>
          <a:p>
            <a:pPr lvl="1"/>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429271448"/>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MPIs</a:t>
                      </a:r>
                    </a:p>
                  </a:txBody>
                  <a:tcPr/>
                </a:tc>
                <a:tc>
                  <a:txBody>
                    <a:bodyPr/>
                    <a:lstStyle/>
                    <a:p>
                      <a:r>
                        <a:rPr lang="en-US" dirty="0"/>
                        <a:t>Rick</a:t>
                      </a:r>
                    </a:p>
                  </a:txBody>
                  <a:tcPr/>
                </a:tc>
                <a:tc>
                  <a:txBody>
                    <a:bodyPr/>
                    <a:lstStyle/>
                    <a:p>
                      <a:r>
                        <a:rPr lang="en-US" dirty="0"/>
                        <a:t>12/31/24</a:t>
                      </a:r>
                    </a:p>
                  </a:txBody>
                  <a:tcPr/>
                </a:tc>
                <a:extLst>
                  <a:ext uri="{0D108BD9-81ED-4DB2-BD59-A6C34878D82A}">
                    <a16:rowId xmlns:a16="http://schemas.microsoft.com/office/drawing/2014/main" val="2400365483"/>
                  </a:ext>
                </a:extLst>
              </a:tr>
              <a:tr h="565004">
                <a:tc>
                  <a:txBody>
                    <a:bodyPr/>
                    <a:lstStyle/>
                    <a:p>
                      <a:r>
                        <a:rPr lang="en-US" dirty="0"/>
                        <a:t>Customer Survey </a:t>
                      </a:r>
                    </a:p>
                  </a:txBody>
                  <a:tcPr/>
                </a:tc>
                <a:tc>
                  <a:txBody>
                    <a:bodyPr/>
                    <a:lstStyle/>
                    <a:p>
                      <a:r>
                        <a:rPr lang="en-US" dirty="0"/>
                        <a:t>Courtney </a:t>
                      </a:r>
                    </a:p>
                  </a:txBody>
                  <a:tcPr/>
                </a:tc>
                <a:tc>
                  <a:txBody>
                    <a:bodyPr/>
                    <a:lstStyle/>
                    <a:p>
                      <a:r>
                        <a:rPr lang="en-US" dirty="0"/>
                        <a:t>1/15/25</a:t>
                      </a:r>
                    </a:p>
                  </a:txBody>
                  <a:tcPr/>
                </a:tc>
                <a:extLst>
                  <a:ext uri="{0D108BD9-81ED-4DB2-BD59-A6C34878D82A}">
                    <a16:rowId xmlns:a16="http://schemas.microsoft.com/office/drawing/2014/main" val="107845787"/>
                  </a:ext>
                </a:extLst>
              </a:tr>
              <a:tr h="565004">
                <a:tc>
                  <a:txBody>
                    <a:bodyPr/>
                    <a:lstStyle/>
                    <a:p>
                      <a:r>
                        <a:rPr lang="en-US" dirty="0"/>
                        <a:t>Service Hours Analysis </a:t>
                      </a:r>
                    </a:p>
                  </a:txBody>
                  <a:tcPr/>
                </a:tc>
                <a:tc>
                  <a:txBody>
                    <a:bodyPr/>
                    <a:lstStyle/>
                    <a:p>
                      <a:r>
                        <a:rPr lang="en-US" dirty="0"/>
                        <a:t>Rick </a:t>
                      </a:r>
                    </a:p>
                  </a:txBody>
                  <a:tcPr/>
                </a:tc>
                <a:tc>
                  <a:txBody>
                    <a:bodyPr/>
                    <a:lstStyle/>
                    <a:p>
                      <a:r>
                        <a:rPr lang="en-US" dirty="0"/>
                        <a:t>1/15/25</a:t>
                      </a:r>
                    </a:p>
                  </a:txBody>
                  <a:tcPr/>
                </a:tc>
                <a:extLst>
                  <a:ext uri="{0D108BD9-81ED-4DB2-BD59-A6C34878D82A}">
                    <a16:rowId xmlns:a16="http://schemas.microsoft.com/office/drawing/2014/main" val="1530126605"/>
                  </a:ext>
                </a:extLst>
              </a:tr>
              <a:tr h="565004">
                <a:tc>
                  <a:txBody>
                    <a:bodyPr/>
                    <a:lstStyle/>
                    <a:p>
                      <a:r>
                        <a:rPr lang="en-US" dirty="0"/>
                        <a:t>Tech Efficiency </a:t>
                      </a:r>
                    </a:p>
                  </a:txBody>
                  <a:tcPr/>
                </a:tc>
                <a:tc>
                  <a:txBody>
                    <a:bodyPr/>
                    <a:lstStyle/>
                    <a:p>
                      <a:r>
                        <a:rPr lang="en-US" dirty="0"/>
                        <a:t>Rick</a:t>
                      </a:r>
                    </a:p>
                  </a:txBody>
                  <a:tcPr/>
                </a:tc>
                <a:tc>
                  <a:txBody>
                    <a:bodyPr/>
                    <a:lstStyle/>
                    <a:p>
                      <a:r>
                        <a:rPr lang="en-US" dirty="0"/>
                        <a:t>Weekly </a:t>
                      </a:r>
                    </a:p>
                  </a:txBody>
                  <a:tcPr/>
                </a:tc>
                <a:extLst>
                  <a:ext uri="{0D108BD9-81ED-4DB2-BD59-A6C34878D82A}">
                    <a16:rowId xmlns:a16="http://schemas.microsoft.com/office/drawing/2014/main" val="1950345431"/>
                  </a:ext>
                </a:extLst>
              </a:tr>
              <a:tr h="565004">
                <a:tc>
                  <a:txBody>
                    <a:bodyPr/>
                    <a:lstStyle/>
                    <a:p>
                      <a:r>
                        <a:rPr lang="en-US" dirty="0"/>
                        <a:t>Mobile Service Zip List</a:t>
                      </a:r>
                    </a:p>
                  </a:txBody>
                  <a:tcPr/>
                </a:tc>
                <a:tc>
                  <a:txBody>
                    <a:bodyPr/>
                    <a:lstStyle/>
                    <a:p>
                      <a:r>
                        <a:rPr lang="en-US" dirty="0"/>
                        <a:t>Courtney </a:t>
                      </a:r>
                    </a:p>
                  </a:txBody>
                  <a:tcPr/>
                </a:tc>
                <a:tc>
                  <a:txBody>
                    <a:bodyPr/>
                    <a:lstStyle/>
                    <a:p>
                      <a:r>
                        <a:rPr lang="en-US" dirty="0"/>
                        <a:t>1/15/25</a:t>
                      </a:r>
                    </a:p>
                  </a:txBody>
                  <a:tcPr/>
                </a:tc>
                <a:extLst>
                  <a:ext uri="{0D108BD9-81ED-4DB2-BD59-A6C34878D82A}">
                    <a16:rowId xmlns:a16="http://schemas.microsoft.com/office/drawing/2014/main" val="1960891333"/>
                  </a:ext>
                </a:extLst>
              </a:tr>
              <a:tr h="565004">
                <a:tc>
                  <a:txBody>
                    <a:bodyPr/>
                    <a:lstStyle/>
                    <a:p>
                      <a:r>
                        <a:rPr lang="en-US" dirty="0"/>
                        <a:t>Increase Marketing Efforts</a:t>
                      </a:r>
                    </a:p>
                  </a:txBody>
                  <a:tcPr/>
                </a:tc>
                <a:tc>
                  <a:txBody>
                    <a:bodyPr/>
                    <a:lstStyle/>
                    <a:p>
                      <a:r>
                        <a:rPr lang="en-US" dirty="0"/>
                        <a:t>Courtney</a:t>
                      </a:r>
                    </a:p>
                  </a:txBody>
                  <a:tcPr/>
                </a:tc>
                <a:tc>
                  <a:txBody>
                    <a:bodyPr/>
                    <a:lstStyle/>
                    <a:p>
                      <a:r>
                        <a:rPr lang="en-US" dirty="0"/>
                        <a:t>2/1/25</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pPr lvl="1"/>
            <a:r>
              <a:rPr lang="en-US" dirty="0"/>
              <a:t>We know we have a small shop and have room for improvement. Through this homework we found some easy win we plan to implement at our store: </a:t>
            </a:r>
          </a:p>
          <a:p>
            <a:pPr lvl="2"/>
            <a:r>
              <a:rPr lang="en-US" dirty="0"/>
              <a:t>Launch MPIs</a:t>
            </a:r>
          </a:p>
          <a:p>
            <a:pPr lvl="2"/>
            <a:r>
              <a:rPr lang="en-US" dirty="0"/>
              <a:t>Facility Usage and maximizing the Mobile Service Van</a:t>
            </a:r>
          </a:p>
          <a:p>
            <a:pPr lvl="2"/>
            <a:r>
              <a:rPr lang="en-US" dirty="0"/>
              <a:t>Tech Proficiency</a:t>
            </a:r>
          </a:p>
          <a:p>
            <a:pPr lvl="2"/>
            <a:r>
              <a:rPr lang="en-US" dirty="0"/>
              <a:t>Focus on maintenance customers </a:t>
            </a:r>
          </a:p>
          <a:p>
            <a:pPr lvl="2"/>
            <a:r>
              <a:rPr lang="en-US" dirty="0"/>
              <a:t>Decrease number of #1 ROs</a:t>
            </a:r>
          </a:p>
          <a:p>
            <a:pPr lvl="2"/>
            <a:r>
              <a:rPr lang="en-US" dirty="0"/>
              <a:t>Customer Experience </a:t>
            </a:r>
          </a:p>
          <a:p>
            <a:pPr marL="0" indent="0">
              <a:buNone/>
            </a:pPr>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2160589"/>
            <a:ext cx="4084237" cy="3880773"/>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a:t>
            </a:r>
          </a:p>
          <a:p>
            <a:pPr lvl="1"/>
            <a:r>
              <a:rPr lang="en-US" dirty="0">
                <a:solidFill>
                  <a:schemeClr val="tx1"/>
                </a:solidFill>
                <a:latin typeface="Calibri" panose="020F0502020204030204" pitchFamily="34" charset="0"/>
              </a:rPr>
              <a:t>Ford Direct </a:t>
            </a:r>
          </a:p>
          <a:p>
            <a:pPr lvl="2"/>
            <a:r>
              <a:rPr lang="en-US" dirty="0">
                <a:solidFill>
                  <a:schemeClr val="tx1"/>
                </a:solidFill>
                <a:latin typeface="Calibri" panose="020F0502020204030204" pitchFamily="34" charset="0"/>
              </a:rPr>
              <a:t>Emails and Mailers </a:t>
            </a:r>
          </a:p>
          <a:p>
            <a:pPr lvl="1"/>
            <a:r>
              <a:rPr lang="en-US" b="0" i="0" u="none" strike="noStrike" baseline="0" dirty="0">
                <a:solidFill>
                  <a:schemeClr val="tx1"/>
                </a:solidFill>
                <a:latin typeface="Calibri" panose="020F0502020204030204" pitchFamily="34" charset="0"/>
              </a:rPr>
              <a:t>T</a:t>
            </a:r>
            <a:r>
              <a:rPr lang="en-US" dirty="0">
                <a:solidFill>
                  <a:schemeClr val="tx1"/>
                </a:solidFill>
                <a:latin typeface="Calibri" panose="020F0502020204030204" pitchFamily="34" charset="0"/>
              </a:rPr>
              <a:t>VI </a:t>
            </a:r>
          </a:p>
          <a:p>
            <a:pPr lvl="2"/>
            <a:r>
              <a:rPr lang="en-US" dirty="0">
                <a:solidFill>
                  <a:schemeClr val="tx1"/>
                </a:solidFill>
                <a:latin typeface="Calibri" panose="020F0502020204030204" pitchFamily="34" charset="0"/>
              </a:rPr>
              <a:t>Emails and Mailers</a:t>
            </a:r>
          </a:p>
          <a:p>
            <a:pPr lvl="1"/>
            <a:r>
              <a:rPr lang="en-US" b="0" i="0" u="none" strike="noStrike" baseline="0" dirty="0">
                <a:solidFill>
                  <a:schemeClr val="tx1"/>
                </a:solidFill>
                <a:latin typeface="Calibri" panose="020F0502020204030204" pitchFamily="34" charset="0"/>
              </a:rPr>
              <a:t>Google </a:t>
            </a:r>
            <a:r>
              <a:rPr lang="en-US" dirty="0">
                <a:solidFill>
                  <a:schemeClr val="tx1"/>
                </a:solidFill>
                <a:latin typeface="Calibri" panose="020F0502020204030204" pitchFamily="34" charset="0"/>
              </a:rPr>
              <a:t>&amp; Meta Ads</a:t>
            </a:r>
            <a:endParaRPr lang="en-US"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 </a:t>
            </a:r>
          </a:p>
          <a:p>
            <a:pPr lvl="1"/>
            <a:r>
              <a:rPr lang="en-US" dirty="0">
                <a:solidFill>
                  <a:schemeClr val="tx1"/>
                </a:solidFill>
                <a:latin typeface="Calibri" panose="020F0502020204030204" pitchFamily="34" charset="0"/>
              </a:rPr>
              <a:t>Launch ‘Welcome to Port Orchard Ford Intro Service Video’</a:t>
            </a:r>
          </a:p>
          <a:p>
            <a:pPr lvl="1"/>
            <a:r>
              <a:rPr lang="en-US" dirty="0">
                <a:solidFill>
                  <a:schemeClr val="tx1"/>
                </a:solidFill>
                <a:latin typeface="Calibri" panose="020F0502020204030204" pitchFamily="34" charset="0"/>
              </a:rPr>
              <a:t>Create omni-channel mini campaigns targeting customer at where they’re at in their vehicle lifecycle. </a:t>
            </a:r>
            <a:endParaRPr lang="en-US" b="0" i="0" u="none" strike="noStrike" baseline="0" dirty="0">
              <a:solidFill>
                <a:schemeClr val="tx1"/>
              </a:solidFill>
              <a:latin typeface="Calibri" panose="020F0502020204030204" pitchFamily="34" charset="0"/>
            </a:endParaRPr>
          </a:p>
          <a:p>
            <a:endParaRPr lang="en-US" dirty="0"/>
          </a:p>
        </p:txBody>
      </p:sp>
      <p:sp>
        <p:nvSpPr>
          <p:cNvPr id="4" name="Content Placeholder 2">
            <a:extLst>
              <a:ext uri="{FF2B5EF4-FFF2-40B4-BE49-F238E27FC236}">
                <a16:creationId xmlns:a16="http://schemas.microsoft.com/office/drawing/2014/main" id="{86762CF7-6AF8-54DF-56A5-C179DB45BB09}"/>
              </a:ext>
            </a:extLst>
          </p:cNvPr>
          <p:cNvSpPr txBox="1">
            <a:spLocks/>
          </p:cNvSpPr>
          <p:nvPr/>
        </p:nvSpPr>
        <p:spPr>
          <a:xfrm>
            <a:off x="5189765" y="2160588"/>
            <a:ext cx="4084237" cy="3880773"/>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dirty="0">
                <a:solidFill>
                  <a:srgbClr val="000000"/>
                </a:solidFill>
                <a:latin typeface="Calibri" panose="020F0502020204030204" pitchFamily="34" charset="0"/>
              </a:rPr>
              <a:t>Plan</a:t>
            </a:r>
            <a:r>
              <a:rPr lang="en-US" dirty="0">
                <a:solidFill>
                  <a:schemeClr val="tx1"/>
                </a:solidFill>
                <a:latin typeface="Calibri" panose="020F0502020204030204" pitchFamily="34" charset="0"/>
              </a:rPr>
              <a:t>s to achieve your goals </a:t>
            </a:r>
          </a:p>
          <a:p>
            <a:pPr lvl="1"/>
            <a:r>
              <a:rPr lang="en-US" dirty="0">
                <a:solidFill>
                  <a:schemeClr val="tx1"/>
                </a:solidFill>
                <a:latin typeface="Calibri" panose="020F0502020204030204" pitchFamily="34" charset="0"/>
              </a:rPr>
              <a:t>Target customers with unique offers based on their service behavior and seasonality</a:t>
            </a:r>
          </a:p>
          <a:p>
            <a:pPr lvl="1"/>
            <a:r>
              <a:rPr lang="en-US" dirty="0">
                <a:solidFill>
                  <a:schemeClr val="tx1"/>
                </a:solidFill>
                <a:latin typeface="Calibri" panose="020F0502020204030204" pitchFamily="34" charset="0"/>
              </a:rPr>
              <a:t>Optimize digital campaigns</a:t>
            </a:r>
          </a:p>
          <a:p>
            <a:pPr lvl="1"/>
            <a:r>
              <a:rPr lang="en-US" dirty="0">
                <a:solidFill>
                  <a:schemeClr val="tx1"/>
                </a:solidFill>
                <a:latin typeface="Calibri" panose="020F0502020204030204" pitchFamily="34" charset="0"/>
              </a:rPr>
              <a:t>Add in OTT to targeting owners in specific zips</a:t>
            </a:r>
          </a:p>
          <a:p>
            <a:r>
              <a:rPr lang="en-US" dirty="0">
                <a:solidFill>
                  <a:schemeClr val="tx1"/>
                </a:solidFill>
                <a:latin typeface="Calibri" panose="020F0502020204030204" pitchFamily="34" charset="0"/>
              </a:rPr>
              <a:t>Plans to evaluate your changes </a:t>
            </a:r>
          </a:p>
          <a:p>
            <a:pPr lvl="1"/>
            <a:r>
              <a:rPr lang="en-US" dirty="0">
                <a:solidFill>
                  <a:schemeClr val="tx1"/>
                </a:solidFill>
                <a:latin typeface="Calibri" panose="020F0502020204030204" pitchFamily="34" charset="0"/>
              </a:rPr>
              <a:t>Monitor CTR, CVR and conversions on all ad campaigns</a:t>
            </a:r>
          </a:p>
          <a:p>
            <a:pPr lvl="1"/>
            <a:r>
              <a:rPr lang="en-US" dirty="0">
                <a:solidFill>
                  <a:schemeClr val="tx1"/>
                </a:solidFill>
                <a:latin typeface="Calibri" panose="020F0502020204030204" pitchFamily="34" charset="0"/>
              </a:rPr>
              <a:t>Monitor email KPIs</a:t>
            </a:r>
          </a:p>
          <a:p>
            <a:pPr lvl="1"/>
            <a:r>
              <a:rPr lang="en-US" dirty="0">
                <a:solidFill>
                  <a:schemeClr val="tx1"/>
                </a:solidFill>
                <a:latin typeface="Calibri" panose="020F0502020204030204" pitchFamily="34" charset="0"/>
              </a:rPr>
              <a:t>Monitor appointments </a:t>
            </a:r>
          </a:p>
          <a:p>
            <a:pPr lvl="1"/>
            <a:r>
              <a:rPr lang="en-US" dirty="0">
                <a:solidFill>
                  <a:schemeClr val="tx1"/>
                </a:solidFill>
                <a:latin typeface="Calibri" panose="020F0502020204030204" pitchFamily="34" charset="0"/>
              </a:rPr>
              <a:t>Monitor Revenue from appointments to track true ROI</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4459249"/>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We use a customer pay matrix and tools like Dynatron to make sure we’re competitive.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Increase customer pay thru our new mobile service vans.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Look at zip codes &amp; larger businesses that make the most sense to target for mobile service.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Track RO count by zip code</a:t>
            </a:r>
          </a:p>
          <a:p>
            <a:pPr lvl="1"/>
            <a:r>
              <a:rPr lang="en-US" b="0" i="0" u="none" strike="noStrike" baseline="0" dirty="0">
                <a:solidFill>
                  <a:srgbClr val="221E1F"/>
                </a:solidFill>
                <a:latin typeface="Calibri" panose="020F0502020204030204" pitchFamily="34" charset="0"/>
              </a:rPr>
              <a:t>Track KPI &amp; ROI from marketing</a:t>
            </a:r>
          </a:p>
          <a:p>
            <a:endParaRPr lang="en-US" dirty="0"/>
          </a:p>
        </p:txBody>
      </p:sp>
      <p:graphicFrame>
        <p:nvGraphicFramePr>
          <p:cNvPr id="6" name="Content Placeholder 5">
            <a:extLst>
              <a:ext uri="{FF2B5EF4-FFF2-40B4-BE49-F238E27FC236}">
                <a16:creationId xmlns:a16="http://schemas.microsoft.com/office/drawing/2014/main" id="{A9073114-7787-9E56-450D-46E3D3EE1706}"/>
              </a:ext>
            </a:extLst>
          </p:cNvPr>
          <p:cNvGraphicFramePr>
            <a:graphicFrameLocks noGrp="1"/>
          </p:cNvGraphicFramePr>
          <p:nvPr>
            <p:ph sz="quarter" idx="4"/>
            <p:extLst>
              <p:ext uri="{D42A27DB-BD31-4B8C-83A1-F6EECF244321}">
                <p14:modId xmlns:p14="http://schemas.microsoft.com/office/powerpoint/2010/main" val="3852583778"/>
              </p:ext>
            </p:extLst>
          </p:nvPr>
        </p:nvGraphicFramePr>
        <p:xfrm>
          <a:off x="5575611" y="1600019"/>
          <a:ext cx="6212042" cy="4648381"/>
        </p:xfrm>
        <a:graphic>
          <a:graphicData uri="http://schemas.openxmlformats.org/drawingml/2006/table">
            <a:tbl>
              <a:tblPr/>
              <a:tblGrid>
                <a:gridCol w="627390">
                  <a:extLst>
                    <a:ext uri="{9D8B030D-6E8A-4147-A177-3AD203B41FA5}">
                      <a16:colId xmlns:a16="http://schemas.microsoft.com/office/drawing/2014/main" val="2767634574"/>
                    </a:ext>
                  </a:extLst>
                </a:gridCol>
                <a:gridCol w="2023552">
                  <a:extLst>
                    <a:ext uri="{9D8B030D-6E8A-4147-A177-3AD203B41FA5}">
                      <a16:colId xmlns:a16="http://schemas.microsoft.com/office/drawing/2014/main" val="450695785"/>
                    </a:ext>
                  </a:extLst>
                </a:gridCol>
                <a:gridCol w="1166415">
                  <a:extLst>
                    <a:ext uri="{9D8B030D-6E8A-4147-A177-3AD203B41FA5}">
                      <a16:colId xmlns:a16="http://schemas.microsoft.com/office/drawing/2014/main" val="559149992"/>
                    </a:ext>
                  </a:extLst>
                </a:gridCol>
                <a:gridCol w="1025031">
                  <a:extLst>
                    <a:ext uri="{9D8B030D-6E8A-4147-A177-3AD203B41FA5}">
                      <a16:colId xmlns:a16="http://schemas.microsoft.com/office/drawing/2014/main" val="1759498906"/>
                    </a:ext>
                  </a:extLst>
                </a:gridCol>
                <a:gridCol w="742264">
                  <a:extLst>
                    <a:ext uri="{9D8B030D-6E8A-4147-A177-3AD203B41FA5}">
                      <a16:colId xmlns:a16="http://schemas.microsoft.com/office/drawing/2014/main" val="2283306832"/>
                    </a:ext>
                  </a:extLst>
                </a:gridCol>
                <a:gridCol w="627390">
                  <a:extLst>
                    <a:ext uri="{9D8B030D-6E8A-4147-A177-3AD203B41FA5}">
                      <a16:colId xmlns:a16="http://schemas.microsoft.com/office/drawing/2014/main" val="3736551457"/>
                    </a:ext>
                  </a:extLst>
                </a:gridCol>
              </a:tblGrid>
              <a:tr h="339378">
                <a:tc>
                  <a:txBody>
                    <a:bodyPr/>
                    <a:lstStyle/>
                    <a:p>
                      <a:pPr algn="l" fontAlgn="b"/>
                      <a:r>
                        <a:rPr lang="en-US" sz="1200" b="0" i="0" u="none" strike="noStrike" dirty="0">
                          <a:effectLst/>
                          <a:latin typeface="Arial" panose="020B0604020202020204" pitchFamily="34" charset="0"/>
                        </a:rPr>
                        <a:t> </a:t>
                      </a:r>
                    </a:p>
                  </a:txBody>
                  <a:tcPr marL="5958" marR="5958" marT="5958" marB="0" anchor="b">
                    <a:lnL>
                      <a:noFill/>
                    </a:lnL>
                    <a:lnR>
                      <a:noFill/>
                    </a:lnR>
                    <a:lnT>
                      <a:noFill/>
                    </a:lnT>
                    <a:lnB>
                      <a:noFill/>
                    </a:lnB>
                    <a:solidFill>
                      <a:srgbClr val="FFFFFF"/>
                    </a:solidFill>
                  </a:tcPr>
                </a:tc>
                <a:tc gridSpan="5">
                  <a:txBody>
                    <a:bodyPr/>
                    <a:lstStyle/>
                    <a:p>
                      <a:pPr algn="ctr" fontAlgn="b"/>
                      <a:r>
                        <a:rPr lang="en-US" sz="1200" b="1" i="0" u="none" strike="noStrike" dirty="0">
                          <a:effectLst/>
                          <a:latin typeface="Arial" panose="020B0604020202020204" pitchFamily="34" charset="0"/>
                        </a:rPr>
                        <a:t>Service Department Sales And Gross  (Labor Only)           </a:t>
                      </a:r>
                    </a:p>
                  </a:txBody>
                  <a:tcPr marL="5958" marR="5958" marT="5958"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64400745"/>
                  </a:ext>
                </a:extLst>
              </a:tr>
              <a:tr h="472707">
                <a:tc>
                  <a:txBody>
                    <a:bodyPr/>
                    <a:lstStyle/>
                    <a:p>
                      <a:pPr algn="l" fontAlgn="b"/>
                      <a:endParaRPr lang="en-US" sz="1200" b="0" i="0" u="none" strike="noStrike">
                        <a:effectLst/>
                        <a:latin typeface="Arial" panose="020B0604020202020204" pitchFamily="34" charset="0"/>
                      </a:endParaRPr>
                    </a:p>
                  </a:txBody>
                  <a:tcPr marL="5958" marR="5958" marT="595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200" b="0" i="0" u="none" strike="noStrike">
                        <a:effectLst/>
                        <a:latin typeface="Arial" panose="020B0604020202020204" pitchFamily="34" charset="0"/>
                      </a:endParaRPr>
                    </a:p>
                  </a:txBody>
                  <a:tcPr marL="5958" marR="5958" marT="595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200" b="0" i="0" u="none" strike="noStrike">
                        <a:effectLst/>
                        <a:latin typeface="Arial" panose="020B0604020202020204" pitchFamily="34" charset="0"/>
                      </a:endParaRPr>
                    </a:p>
                  </a:txBody>
                  <a:tcPr marL="5958" marR="5958" marT="595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200" b="0" i="0" u="none" strike="noStrike">
                        <a:effectLst/>
                        <a:latin typeface="Arial" panose="020B0604020202020204" pitchFamily="34" charset="0"/>
                      </a:endParaRPr>
                    </a:p>
                  </a:txBody>
                  <a:tcPr marL="5958" marR="5958" marT="595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200" b="0" i="0" u="none" strike="noStrike">
                        <a:effectLst/>
                        <a:latin typeface="Arial" panose="020B0604020202020204" pitchFamily="34" charset="0"/>
                      </a:endParaRPr>
                    </a:p>
                  </a:txBody>
                  <a:tcPr marL="5958" marR="5958" marT="595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200" b="0" i="0" u="none" strike="noStrike">
                        <a:effectLst/>
                        <a:latin typeface="Arial" panose="020B0604020202020204" pitchFamily="34" charset="0"/>
                      </a:endParaRPr>
                    </a:p>
                  </a:txBody>
                  <a:tcPr marL="5958" marR="5958" marT="5958"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04929025"/>
                  </a:ext>
                </a:extLst>
              </a:tr>
              <a:tr h="636334">
                <a:tc>
                  <a:txBody>
                    <a:bodyPr/>
                    <a:lstStyle/>
                    <a:p>
                      <a:pPr algn="l" fontAlgn="b"/>
                      <a:r>
                        <a:rPr lang="en-US" sz="1200" b="0" i="0" u="none" strike="noStrike">
                          <a:effectLst/>
                          <a:latin typeface="Arial" panose="020B0604020202020204" pitchFamily="34" charset="0"/>
                        </a:rPr>
                        <a:t> </a:t>
                      </a:r>
                    </a:p>
                  </a:txBody>
                  <a:tcPr marL="5958" marR="5958" marT="5958" marB="0" anchor="b">
                    <a:lnL>
                      <a:noFill/>
                    </a:lnL>
                    <a:lnR>
                      <a:noFill/>
                    </a:lnR>
                    <a:lnT w="12700" cap="flat" cmpd="sng" algn="ctr">
                      <a:solidFill>
                        <a:srgbClr val="000000"/>
                      </a:solidFill>
                      <a:prstDash val="solid"/>
                      <a:round/>
                      <a:headEnd type="none" w="med" len="med"/>
                      <a:tailEnd type="none" w="med" len="med"/>
                    </a:lnT>
                    <a:lnB>
                      <a:noFill/>
                    </a:lnB>
                    <a:solidFill>
                      <a:srgbClr val="C00000"/>
                    </a:solidFill>
                  </a:tcPr>
                </a:tc>
                <a:tc>
                  <a:txBody>
                    <a:bodyPr/>
                    <a:lstStyle/>
                    <a:p>
                      <a:pPr algn="ctr" fontAlgn="b"/>
                      <a:r>
                        <a:rPr lang="en-US" sz="1200" b="0" i="0" u="none" strike="noStrike">
                          <a:solidFill>
                            <a:srgbClr val="FFFFFF"/>
                          </a:solidFill>
                          <a:effectLst/>
                          <a:latin typeface="Arial" panose="020B0604020202020204" pitchFamily="34" charset="0"/>
                        </a:rPr>
                        <a:t>Category</a:t>
                      </a:r>
                    </a:p>
                  </a:txBody>
                  <a:tcPr marL="5958" marR="5958" marT="595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1200" b="0" i="0" u="none" strike="noStrike">
                          <a:solidFill>
                            <a:srgbClr val="FFFFFF"/>
                          </a:solidFill>
                          <a:effectLst/>
                          <a:latin typeface="Arial" panose="020B0604020202020204" pitchFamily="34" charset="0"/>
                        </a:rPr>
                        <a:t>Sales</a:t>
                      </a:r>
                    </a:p>
                  </a:txBody>
                  <a:tcPr marL="5958" marR="5958" marT="595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1200" b="0" i="0" u="none" strike="noStrike">
                          <a:solidFill>
                            <a:srgbClr val="FFFFFF"/>
                          </a:solidFill>
                          <a:effectLst/>
                          <a:latin typeface="Arial" panose="020B0604020202020204" pitchFamily="34" charset="0"/>
                        </a:rPr>
                        <a:t>Gross</a:t>
                      </a:r>
                    </a:p>
                  </a:txBody>
                  <a:tcPr marL="5958" marR="5958" marT="595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1200" b="0" i="0" u="none" strike="noStrike">
                          <a:solidFill>
                            <a:srgbClr val="FFFFFF"/>
                          </a:solidFill>
                          <a:effectLst/>
                          <a:latin typeface="Arial" panose="020B0604020202020204" pitchFamily="34" charset="0"/>
                        </a:rPr>
                        <a:t>Gross as % of Sales</a:t>
                      </a:r>
                    </a:p>
                  </a:txBody>
                  <a:tcPr marL="5958" marR="5958" marT="595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1200" b="0" i="0" u="none" strike="noStrike">
                          <a:solidFill>
                            <a:srgbClr val="FFFFFF"/>
                          </a:solidFill>
                          <a:effectLst/>
                          <a:latin typeface="Arial" panose="020B0604020202020204" pitchFamily="34" charset="0"/>
                        </a:rPr>
                        <a:t>%Sales Contribution</a:t>
                      </a:r>
                    </a:p>
                  </a:txBody>
                  <a:tcPr marL="5958" marR="5958" marT="595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2715198822"/>
                  </a:ext>
                </a:extLst>
              </a:tr>
              <a:tr h="315138">
                <a:tc>
                  <a:txBody>
                    <a:bodyPr/>
                    <a:lstStyle/>
                    <a:p>
                      <a:pPr algn="l" fontAlgn="b"/>
                      <a:r>
                        <a:rPr lang="en-US" sz="1200" b="0" i="0" u="none" strike="noStrike">
                          <a:effectLst/>
                          <a:latin typeface="Arial" panose="020B0604020202020204" pitchFamily="34" charset="0"/>
                        </a:rPr>
                        <a:t> </a:t>
                      </a:r>
                    </a:p>
                  </a:txBody>
                  <a:tcPr marL="5958" marR="5958" marT="5958" marB="0" anchor="b">
                    <a:lnL>
                      <a:noFill/>
                    </a:lnL>
                    <a:lnR>
                      <a:noFill/>
                    </a:lnR>
                    <a:lnT>
                      <a:noFill/>
                    </a:lnT>
                    <a:lnB>
                      <a:noFill/>
                    </a:lnB>
                    <a:solidFill>
                      <a:srgbClr val="C00000"/>
                    </a:solidFill>
                  </a:tcPr>
                </a:tc>
                <a:tc>
                  <a:txBody>
                    <a:bodyPr/>
                    <a:lstStyle/>
                    <a:p>
                      <a:pPr algn="l" fontAlgn="b"/>
                      <a:r>
                        <a:rPr lang="en-US" sz="1200" b="0" i="0" u="none" strike="noStrike">
                          <a:effectLst/>
                          <a:latin typeface="Arial" panose="020B0604020202020204" pitchFamily="34" charset="0"/>
                        </a:rPr>
                        <a:t>Customer Pay</a:t>
                      </a:r>
                    </a:p>
                  </a:txBody>
                  <a:tcPr marL="5958" marR="5958" marT="595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              137,191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          111,075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effectLst/>
                          <a:latin typeface="Arial" panose="020B0604020202020204" pitchFamily="34" charset="0"/>
                        </a:rPr>
                        <a:t>80.96%</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200" b="0" i="0" u="none" strike="noStrike">
                          <a:effectLst/>
                          <a:latin typeface="Arial" panose="020B0604020202020204" pitchFamily="34" charset="0"/>
                        </a:rPr>
                        <a:t>41.86%</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470899096"/>
                  </a:ext>
                </a:extLst>
              </a:tr>
              <a:tr h="315138">
                <a:tc>
                  <a:txBody>
                    <a:bodyPr/>
                    <a:lstStyle/>
                    <a:p>
                      <a:pPr algn="l" fontAlgn="b"/>
                      <a:r>
                        <a:rPr lang="en-US" sz="1200" b="0" i="0" u="none" strike="noStrike">
                          <a:effectLst/>
                          <a:latin typeface="Arial" panose="020B0604020202020204" pitchFamily="34" charset="0"/>
                        </a:rPr>
                        <a:t> </a:t>
                      </a:r>
                    </a:p>
                  </a:txBody>
                  <a:tcPr marL="5958" marR="5958" marT="5958" marB="0" anchor="b">
                    <a:lnL>
                      <a:noFill/>
                    </a:lnL>
                    <a:lnR>
                      <a:noFill/>
                    </a:lnR>
                    <a:lnT>
                      <a:noFill/>
                    </a:lnT>
                    <a:lnB>
                      <a:noFill/>
                    </a:lnB>
                    <a:solidFill>
                      <a:srgbClr val="C00000"/>
                    </a:solidFill>
                  </a:tcPr>
                </a:tc>
                <a:tc>
                  <a:txBody>
                    <a:bodyPr/>
                    <a:lstStyle/>
                    <a:p>
                      <a:pPr algn="l" fontAlgn="b"/>
                      <a:r>
                        <a:rPr lang="en-US" sz="1200" b="0" i="0" u="none" strike="noStrike">
                          <a:effectLst/>
                          <a:latin typeface="Arial" panose="020B0604020202020204" pitchFamily="34" charset="0"/>
                        </a:rPr>
                        <a:t>Customer  </a:t>
                      </a:r>
                    </a:p>
                  </a:txBody>
                  <a:tcPr marL="5958" marR="5958" marT="595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                18,834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            14,361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effectLst/>
                          <a:latin typeface="Arial" panose="020B0604020202020204" pitchFamily="34" charset="0"/>
                        </a:rPr>
                        <a:t>76.25%</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200" b="0" i="0" u="none" strike="noStrike">
                          <a:effectLst/>
                          <a:latin typeface="Arial" panose="020B0604020202020204" pitchFamily="34" charset="0"/>
                        </a:rPr>
                        <a:t>5.75%</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03172173"/>
                  </a:ext>
                </a:extLst>
              </a:tr>
              <a:tr h="315138">
                <a:tc>
                  <a:txBody>
                    <a:bodyPr/>
                    <a:lstStyle/>
                    <a:p>
                      <a:pPr algn="l" fontAlgn="b"/>
                      <a:r>
                        <a:rPr lang="en-US" sz="1200" b="0" i="0" u="none" strike="noStrike">
                          <a:effectLst/>
                          <a:latin typeface="Arial" panose="020B0604020202020204" pitchFamily="34" charset="0"/>
                        </a:rPr>
                        <a:t> </a:t>
                      </a:r>
                    </a:p>
                  </a:txBody>
                  <a:tcPr marL="5958" marR="5958" marT="5958" marB="0" anchor="b">
                    <a:lnL>
                      <a:noFill/>
                    </a:lnL>
                    <a:lnR>
                      <a:noFill/>
                    </a:lnR>
                    <a:lnT>
                      <a:noFill/>
                    </a:lnT>
                    <a:lnB>
                      <a:noFill/>
                    </a:lnB>
                    <a:solidFill>
                      <a:srgbClr val="C00000"/>
                    </a:solidFill>
                  </a:tcPr>
                </a:tc>
                <a:tc>
                  <a:txBody>
                    <a:bodyPr/>
                    <a:lstStyle/>
                    <a:p>
                      <a:pPr algn="l" fontAlgn="b"/>
                      <a:r>
                        <a:rPr lang="en-US" sz="1200" b="0" i="0" u="none" strike="noStrike">
                          <a:effectLst/>
                          <a:latin typeface="Arial" panose="020B0604020202020204" pitchFamily="34" charset="0"/>
                        </a:rPr>
                        <a:t>Customer Other</a:t>
                      </a:r>
                    </a:p>
                  </a:txBody>
                  <a:tcPr marL="5958" marR="5958" marT="595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effectLst/>
                          <a:latin typeface="Arial" panose="020B0604020202020204" pitchFamily="34" charset="0"/>
                        </a:rPr>
                        <a:t>0%</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200" b="0" i="0" u="none" strike="noStrike">
                          <a:effectLst/>
                          <a:latin typeface="Arial" panose="020B0604020202020204" pitchFamily="34" charset="0"/>
                        </a:rPr>
                        <a:t>0.00%</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798784078"/>
                  </a:ext>
                </a:extLst>
              </a:tr>
              <a:tr h="315138">
                <a:tc>
                  <a:txBody>
                    <a:bodyPr/>
                    <a:lstStyle/>
                    <a:p>
                      <a:pPr algn="l" fontAlgn="b"/>
                      <a:r>
                        <a:rPr lang="en-US" sz="1200" b="0" i="0" u="none" strike="noStrike">
                          <a:effectLst/>
                          <a:latin typeface="Arial" panose="020B0604020202020204" pitchFamily="34" charset="0"/>
                        </a:rPr>
                        <a:t> </a:t>
                      </a:r>
                    </a:p>
                  </a:txBody>
                  <a:tcPr marL="5958" marR="5958" marT="5958" marB="0" anchor="b">
                    <a:lnL>
                      <a:noFill/>
                    </a:lnL>
                    <a:lnR>
                      <a:noFill/>
                    </a:lnR>
                    <a:lnT>
                      <a:noFill/>
                    </a:lnT>
                    <a:lnB>
                      <a:noFill/>
                    </a:lnB>
                    <a:solidFill>
                      <a:srgbClr val="C00000"/>
                    </a:solidFill>
                  </a:tcPr>
                </a:tc>
                <a:tc>
                  <a:txBody>
                    <a:bodyPr/>
                    <a:lstStyle/>
                    <a:p>
                      <a:pPr algn="l" fontAlgn="b"/>
                      <a:r>
                        <a:rPr lang="en-US" sz="1200" b="0" i="0" u="none" strike="noStrike">
                          <a:effectLst/>
                          <a:latin typeface="Arial" panose="020B0604020202020204" pitchFamily="34" charset="0"/>
                        </a:rPr>
                        <a:t>Warranty</a:t>
                      </a:r>
                    </a:p>
                  </a:txBody>
                  <a:tcPr marL="5958" marR="5958" marT="595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              112,200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            97,873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effectLst/>
                          <a:latin typeface="Arial" panose="020B0604020202020204" pitchFamily="34" charset="0"/>
                        </a:rPr>
                        <a:t>87.23%</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200" b="0" i="0" u="none" strike="noStrike">
                          <a:effectLst/>
                          <a:latin typeface="Arial" panose="020B0604020202020204" pitchFamily="34" charset="0"/>
                        </a:rPr>
                        <a:t>34.23%</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3193553436"/>
                  </a:ext>
                </a:extLst>
              </a:tr>
              <a:tr h="315138">
                <a:tc>
                  <a:txBody>
                    <a:bodyPr/>
                    <a:lstStyle/>
                    <a:p>
                      <a:pPr algn="l" fontAlgn="b"/>
                      <a:r>
                        <a:rPr lang="en-US" sz="1200" b="0" i="0" u="none" strike="noStrike">
                          <a:effectLst/>
                          <a:latin typeface="Arial" panose="020B0604020202020204" pitchFamily="34" charset="0"/>
                        </a:rPr>
                        <a:t> </a:t>
                      </a:r>
                    </a:p>
                  </a:txBody>
                  <a:tcPr marL="5958" marR="5958" marT="5958" marB="0" anchor="b">
                    <a:lnL>
                      <a:noFill/>
                    </a:lnL>
                    <a:lnR>
                      <a:noFill/>
                    </a:lnR>
                    <a:lnT>
                      <a:noFill/>
                    </a:lnT>
                    <a:lnB>
                      <a:noFill/>
                    </a:lnB>
                    <a:solidFill>
                      <a:srgbClr val="C00000"/>
                    </a:solidFill>
                  </a:tcPr>
                </a:tc>
                <a:tc>
                  <a:txBody>
                    <a:bodyPr/>
                    <a:lstStyle/>
                    <a:p>
                      <a:pPr algn="l" fontAlgn="b"/>
                      <a:r>
                        <a:rPr lang="en-US" sz="1200" b="0" i="0" u="none" strike="noStrike">
                          <a:effectLst/>
                          <a:latin typeface="Arial" panose="020B0604020202020204" pitchFamily="34" charset="0"/>
                        </a:rPr>
                        <a:t>Warranty Other</a:t>
                      </a:r>
                    </a:p>
                  </a:txBody>
                  <a:tcPr marL="5958" marR="5958" marT="595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effectLst/>
                          <a:latin typeface="Arial" panose="020B0604020202020204" pitchFamily="34" charset="0"/>
                        </a:rPr>
                        <a:t>0%</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200" b="0" i="0" u="none" strike="noStrike">
                          <a:effectLst/>
                          <a:latin typeface="Arial" panose="020B0604020202020204" pitchFamily="34" charset="0"/>
                        </a:rPr>
                        <a:t>0.00%</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246552962"/>
                  </a:ext>
                </a:extLst>
              </a:tr>
              <a:tr h="315138">
                <a:tc>
                  <a:txBody>
                    <a:bodyPr/>
                    <a:lstStyle/>
                    <a:p>
                      <a:pPr algn="l" fontAlgn="b"/>
                      <a:r>
                        <a:rPr lang="en-US" sz="1200" b="0" i="0" u="none" strike="noStrike">
                          <a:effectLst/>
                          <a:latin typeface="Arial" panose="020B0604020202020204" pitchFamily="34" charset="0"/>
                        </a:rPr>
                        <a:t> </a:t>
                      </a:r>
                    </a:p>
                  </a:txBody>
                  <a:tcPr marL="5958" marR="5958" marT="5958" marB="0" anchor="b">
                    <a:lnL>
                      <a:noFill/>
                    </a:lnL>
                    <a:lnR>
                      <a:noFill/>
                    </a:lnR>
                    <a:lnT>
                      <a:noFill/>
                    </a:lnT>
                    <a:lnB>
                      <a:noFill/>
                    </a:lnB>
                    <a:solidFill>
                      <a:srgbClr val="C00000"/>
                    </a:solidFill>
                  </a:tcPr>
                </a:tc>
                <a:tc>
                  <a:txBody>
                    <a:bodyPr/>
                    <a:lstStyle/>
                    <a:p>
                      <a:pPr algn="l" fontAlgn="b"/>
                      <a:r>
                        <a:rPr lang="en-US" sz="1200" b="0" i="0" u="none" strike="noStrike">
                          <a:effectLst/>
                          <a:latin typeface="Arial" panose="020B0604020202020204" pitchFamily="34" charset="0"/>
                        </a:rPr>
                        <a:t>Internal</a:t>
                      </a:r>
                    </a:p>
                  </a:txBody>
                  <a:tcPr marL="5958" marR="5958" marT="595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                59,531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            50,383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effectLst/>
                          <a:latin typeface="Arial" panose="020B0604020202020204" pitchFamily="34" charset="0"/>
                        </a:rPr>
                        <a:t>84.63%</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200" b="0" i="0" u="none" strike="noStrike">
                          <a:effectLst/>
                          <a:latin typeface="Arial" panose="020B0604020202020204" pitchFamily="34" charset="0"/>
                        </a:rPr>
                        <a:t>18.16%</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131028531"/>
                  </a:ext>
                </a:extLst>
              </a:tr>
              <a:tr h="339378">
                <a:tc>
                  <a:txBody>
                    <a:bodyPr/>
                    <a:lstStyle/>
                    <a:p>
                      <a:pPr algn="l" fontAlgn="b"/>
                      <a:r>
                        <a:rPr lang="en-US" sz="1200" b="0" i="0" u="none" strike="noStrike">
                          <a:effectLst/>
                          <a:latin typeface="Arial" panose="020B0604020202020204" pitchFamily="34" charset="0"/>
                        </a:rPr>
                        <a:t> </a:t>
                      </a:r>
                    </a:p>
                  </a:txBody>
                  <a:tcPr marL="5958" marR="5958" marT="5958" marB="0" anchor="b">
                    <a:lnL>
                      <a:noFill/>
                    </a:lnL>
                    <a:lnR>
                      <a:noFill/>
                    </a:lnR>
                    <a:lnT>
                      <a:noFill/>
                    </a:lnT>
                    <a:lnB>
                      <a:noFill/>
                    </a:lnB>
                    <a:solidFill>
                      <a:srgbClr val="C00000"/>
                    </a:solidFill>
                  </a:tcPr>
                </a:tc>
                <a:tc>
                  <a:txBody>
                    <a:bodyPr/>
                    <a:lstStyle/>
                    <a:p>
                      <a:pPr algn="l" fontAlgn="b"/>
                      <a:r>
                        <a:rPr lang="en-US" sz="1200" b="0" i="0" u="none" strike="noStrike">
                          <a:effectLst/>
                          <a:latin typeface="Arial" panose="020B0604020202020204" pitchFamily="34" charset="0"/>
                        </a:rPr>
                        <a:t>NVI/PDI/Road Ready</a:t>
                      </a:r>
                    </a:p>
                  </a:txBody>
                  <a:tcPr marL="5958" marR="5958" marT="595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effectLst/>
                          <a:latin typeface="Arial" panose="020B0604020202020204" pitchFamily="34" charset="0"/>
                        </a:rPr>
                        <a:t>0%</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200" b="0" i="0" u="none" strike="noStrike">
                          <a:effectLst/>
                          <a:latin typeface="Arial" panose="020B0604020202020204" pitchFamily="34" charset="0"/>
                        </a:rPr>
                        <a:t>0.00%</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870751663"/>
                  </a:ext>
                </a:extLst>
              </a:tr>
              <a:tr h="315138">
                <a:tc>
                  <a:txBody>
                    <a:bodyPr/>
                    <a:lstStyle/>
                    <a:p>
                      <a:pPr algn="l" fontAlgn="b"/>
                      <a:r>
                        <a:rPr lang="en-US" sz="1200" b="0" i="0" u="none" strike="noStrike">
                          <a:effectLst/>
                          <a:latin typeface="Arial" panose="020B0604020202020204" pitchFamily="34" charset="0"/>
                        </a:rPr>
                        <a:t> </a:t>
                      </a:r>
                    </a:p>
                  </a:txBody>
                  <a:tcPr marL="5958" marR="5958" marT="5958" marB="0" anchor="b">
                    <a:lnL>
                      <a:noFill/>
                    </a:lnL>
                    <a:lnR>
                      <a:noFill/>
                    </a:lnR>
                    <a:lnT>
                      <a:noFill/>
                    </a:lnT>
                    <a:lnB>
                      <a:noFill/>
                    </a:lnB>
                    <a:solidFill>
                      <a:srgbClr val="C00000"/>
                    </a:solidFill>
                  </a:tcPr>
                </a:tc>
                <a:tc>
                  <a:txBody>
                    <a:bodyPr/>
                    <a:lstStyle/>
                    <a:p>
                      <a:pPr algn="l" fontAlgn="b"/>
                      <a:r>
                        <a:rPr lang="en-US" sz="1200" b="0" i="0" u="none" strike="noStrike">
                          <a:effectLst/>
                          <a:latin typeface="Arial" panose="020B0604020202020204" pitchFamily="34" charset="0"/>
                        </a:rPr>
                        <a:t>Unapplied Time/Adj. Cost Of Labor</a:t>
                      </a:r>
                    </a:p>
                  </a:txBody>
                  <a:tcPr marL="5958" marR="5958" marT="595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l" fontAlgn="b"/>
                      <a:r>
                        <a:rPr lang="en-US" sz="1200" b="0" i="0" u="none" strike="noStrike">
                          <a:effectLst/>
                          <a:latin typeface="Arial" panose="020B0604020202020204" pitchFamily="34" charset="0"/>
                        </a:rPr>
                        <a:t> $           (16,986)</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effectLst/>
                          <a:latin typeface="Arial" panose="020B0604020202020204" pitchFamily="34" charset="0"/>
                        </a:rPr>
                        <a:t>0%</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200" b="0" i="0" u="none" strike="noStrike">
                          <a:effectLst/>
                          <a:latin typeface="Arial" panose="020B0604020202020204" pitchFamily="34" charset="0"/>
                        </a:rPr>
                        <a:t>0.00%</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236629763"/>
                  </a:ext>
                </a:extLst>
              </a:tr>
              <a:tr h="339378">
                <a:tc>
                  <a:txBody>
                    <a:bodyPr/>
                    <a:lstStyle/>
                    <a:p>
                      <a:pPr algn="l" fontAlgn="b"/>
                      <a:r>
                        <a:rPr lang="en-US" sz="1200" b="0" i="0" u="none" strike="noStrike">
                          <a:effectLst/>
                          <a:latin typeface="Arial" panose="020B0604020202020204" pitchFamily="34" charset="0"/>
                        </a:rPr>
                        <a:t> </a:t>
                      </a:r>
                    </a:p>
                  </a:txBody>
                  <a:tcPr marL="5958" marR="5958" marT="5958" marB="0" anchor="b">
                    <a:lnL>
                      <a:noFill/>
                    </a:lnL>
                    <a:lnR>
                      <a:noFill/>
                    </a:lnR>
                    <a:lnT>
                      <a:noFill/>
                    </a:lnT>
                    <a:lnB w="12700" cap="flat" cmpd="sng" algn="ctr">
                      <a:solidFill>
                        <a:srgbClr val="000000"/>
                      </a:solidFill>
                      <a:prstDash val="solid"/>
                      <a:round/>
                      <a:headEnd type="none" w="med" len="med"/>
                      <a:tailEnd type="none" w="med" len="med"/>
                    </a:lnB>
                    <a:solidFill>
                      <a:srgbClr val="C00000"/>
                    </a:solidFill>
                  </a:tcPr>
                </a:tc>
                <a:tc>
                  <a:txBody>
                    <a:bodyPr/>
                    <a:lstStyle/>
                    <a:p>
                      <a:pPr algn="r" fontAlgn="b"/>
                      <a:r>
                        <a:rPr lang="en-US" sz="1200" b="1" i="0" u="none" strike="noStrike">
                          <a:effectLst/>
                          <a:latin typeface="Arial" panose="020B0604020202020204" pitchFamily="34" charset="0"/>
                        </a:rPr>
                        <a:t>Total</a:t>
                      </a:r>
                    </a:p>
                  </a:txBody>
                  <a:tcPr marL="5958" marR="5958" marT="595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              327,756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200" b="0" i="0" u="none" strike="noStrike">
                          <a:effectLst/>
                          <a:latin typeface="Arial" panose="020B0604020202020204" pitchFamily="34" charset="0"/>
                        </a:rPr>
                        <a:t> $          256,706 </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200" b="0" i="0" u="none" strike="noStrike">
                          <a:effectLst/>
                          <a:latin typeface="Arial" panose="020B0604020202020204" pitchFamily="34" charset="0"/>
                        </a:rPr>
                        <a:t>78.32%</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200" b="0" i="0" u="none" strike="noStrike" dirty="0">
                          <a:effectLst/>
                          <a:latin typeface="Arial" panose="020B0604020202020204" pitchFamily="34" charset="0"/>
                        </a:rPr>
                        <a:t>100.00%</a:t>
                      </a:r>
                    </a:p>
                  </a:txBody>
                  <a:tcPr marL="5958" marR="5958" marT="595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03914975"/>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endParaRPr lang="en-US" dirty="0">
              <a:solidFill>
                <a:srgbClr val="221E1F"/>
              </a:solidFill>
              <a:latin typeface="Calibri" panose="020F0502020204030204" pitchFamily="34" charset="0"/>
            </a:endParaRPr>
          </a:p>
          <a:p>
            <a:pPr lvl="1"/>
            <a:r>
              <a:rPr lang="en-US" dirty="0">
                <a:solidFill>
                  <a:srgbClr val="221E1F"/>
                </a:solidFill>
                <a:latin typeface="Calibri" panose="020F0502020204030204" pitchFamily="34" charset="0"/>
              </a:rPr>
              <a:t>R</a:t>
            </a:r>
            <a:r>
              <a:rPr lang="en-US" b="0" i="0" u="none" strike="noStrike" baseline="0" dirty="0">
                <a:solidFill>
                  <a:srgbClr val="221E1F"/>
                </a:solidFill>
                <a:latin typeface="Calibri" panose="020F0502020204030204" pitchFamily="34" charset="0"/>
              </a:rPr>
              <a:t>eview expenses monthly </a:t>
            </a:r>
          </a:p>
          <a:p>
            <a:pPr lvl="1"/>
            <a:r>
              <a:rPr lang="en-US" dirty="0">
                <a:solidFill>
                  <a:srgbClr val="221E1F"/>
                </a:solidFill>
                <a:latin typeface="Calibri" panose="020F0502020204030204" pitchFamily="34" charset="0"/>
              </a:rPr>
              <a:t>Review ROI from marketing efforts monthly</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Streamline personnel </a:t>
            </a:r>
          </a:p>
          <a:p>
            <a:pPr lvl="1"/>
            <a:r>
              <a:rPr lang="en-US" dirty="0">
                <a:solidFill>
                  <a:srgbClr val="221E1F"/>
                </a:solidFill>
                <a:latin typeface="Calibri" panose="020F0502020204030204" pitchFamily="34" charset="0"/>
              </a:rPr>
              <a:t>Review expenses 2x per month</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Work with GM, Service Manager and CFO</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Monitor expenses weekly or biweekly. </a:t>
            </a:r>
            <a:endParaRPr lang="en-US"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0062A566-536C-6876-1745-8496F93B7EE0}"/>
              </a:ext>
            </a:extLst>
          </p:cNvPr>
          <p:cNvGraphicFramePr>
            <a:graphicFrameLocks noGrp="1"/>
          </p:cNvGraphicFramePr>
          <p:nvPr>
            <p:ph sz="half" idx="2"/>
            <p:extLst>
              <p:ext uri="{D42A27DB-BD31-4B8C-83A1-F6EECF244321}">
                <p14:modId xmlns:p14="http://schemas.microsoft.com/office/powerpoint/2010/main" val="2510771984"/>
              </p:ext>
            </p:extLst>
          </p:nvPr>
        </p:nvGraphicFramePr>
        <p:xfrm>
          <a:off x="5539455" y="2420356"/>
          <a:ext cx="6275917" cy="3361238"/>
        </p:xfrm>
        <a:graphic>
          <a:graphicData uri="http://schemas.openxmlformats.org/drawingml/2006/table">
            <a:tbl>
              <a:tblPr/>
              <a:tblGrid>
                <a:gridCol w="2812635">
                  <a:extLst>
                    <a:ext uri="{9D8B030D-6E8A-4147-A177-3AD203B41FA5}">
                      <a16:colId xmlns:a16="http://schemas.microsoft.com/office/drawing/2014/main" val="2405677920"/>
                    </a:ext>
                  </a:extLst>
                </a:gridCol>
                <a:gridCol w="2028787">
                  <a:extLst>
                    <a:ext uri="{9D8B030D-6E8A-4147-A177-3AD203B41FA5}">
                      <a16:colId xmlns:a16="http://schemas.microsoft.com/office/drawing/2014/main" val="1507700895"/>
                    </a:ext>
                  </a:extLst>
                </a:gridCol>
                <a:gridCol w="1434495">
                  <a:extLst>
                    <a:ext uri="{9D8B030D-6E8A-4147-A177-3AD203B41FA5}">
                      <a16:colId xmlns:a16="http://schemas.microsoft.com/office/drawing/2014/main" val="1003214464"/>
                    </a:ext>
                  </a:extLst>
                </a:gridCol>
              </a:tblGrid>
              <a:tr h="554050">
                <a:tc>
                  <a:txBody>
                    <a:bodyPr/>
                    <a:lstStyle/>
                    <a:p>
                      <a:pPr algn="l" fontAlgn="b"/>
                      <a:r>
                        <a:rPr lang="en-US" sz="1200" b="0" i="0" u="none" strike="noStrike">
                          <a:solidFill>
                            <a:srgbClr val="FFFFFF"/>
                          </a:solidFill>
                          <a:effectLst/>
                          <a:latin typeface="Arial" panose="020B0604020202020204" pitchFamily="34" charset="0"/>
                        </a:rPr>
                        <a:t>Expense Category</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b"/>
                      <a:r>
                        <a:rPr lang="en-US" sz="1200" b="0" i="0" u="none" strike="noStrike">
                          <a:solidFill>
                            <a:srgbClr val="FFFFFF"/>
                          </a:solidFill>
                          <a:effectLst/>
                          <a:latin typeface="Arial" panose="020B0604020202020204" pitchFamily="34" charset="0"/>
                        </a:rPr>
                        <a:t>Dollar Amount</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l" fontAlgn="b"/>
                      <a:r>
                        <a:rPr lang="en-US" sz="1200" b="0" i="0" u="none" strike="noStrike">
                          <a:effectLst/>
                          <a:latin typeface="Arial" panose="020B0604020202020204" pitchFamily="34" charset="0"/>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C00000"/>
                    </a:solidFill>
                  </a:tcPr>
                </a:tc>
                <a:extLst>
                  <a:ext uri="{0D108BD9-81ED-4DB2-BD59-A6C34878D82A}">
                    <a16:rowId xmlns:a16="http://schemas.microsoft.com/office/drawing/2014/main" val="2980701283"/>
                  </a:ext>
                </a:extLst>
              </a:tr>
              <a:tr h="274387">
                <a:tc>
                  <a:txBody>
                    <a:bodyPr/>
                    <a:lstStyle/>
                    <a:p>
                      <a:pPr algn="l" fontAlgn="b"/>
                      <a:r>
                        <a:rPr lang="en-US" sz="1200" b="0" i="0" u="none" strike="noStrike">
                          <a:effectLst/>
                          <a:latin typeface="Arial" panose="020B0604020202020204" pitchFamily="34" charset="0"/>
                        </a:rPr>
                        <a:t>Department Gross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              256,706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200" b="0" i="0" u="none" strike="noStrike">
                          <a:solidFill>
                            <a:srgbClr val="FFFFFF"/>
                          </a:solidFill>
                          <a:effectLst/>
                          <a:latin typeface="Arial" panose="020B0604020202020204" pitchFamily="34" charset="0"/>
                        </a:rPr>
                        <a:t>% of Gross</a:t>
                      </a:r>
                    </a:p>
                  </a:txBody>
                  <a:tcPr marL="9525" marR="9525" marT="9525"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1097213713"/>
                  </a:ext>
                </a:extLst>
              </a:tr>
              <a:tr h="274387">
                <a:tc>
                  <a:txBody>
                    <a:bodyPr/>
                    <a:lstStyle/>
                    <a:p>
                      <a:pPr algn="l" fontAlgn="b"/>
                      <a:r>
                        <a:rPr lang="en-US" sz="1200" b="0" i="0" u="none" strike="noStrike">
                          <a:effectLst/>
                          <a:latin typeface="Arial" panose="020B0604020202020204" pitchFamily="34" charset="0"/>
                        </a:rPr>
                        <a:t>Variable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effectLst/>
                          <a:latin typeface="Arial" panose="020B060402020202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504149199"/>
                  </a:ext>
                </a:extLst>
              </a:tr>
              <a:tr h="274387">
                <a:tc>
                  <a:txBody>
                    <a:bodyPr/>
                    <a:lstStyle/>
                    <a:p>
                      <a:pPr algn="l" fontAlgn="b"/>
                      <a:r>
                        <a:rPr lang="en-US" sz="1200" b="0" i="0" u="none" strike="noStrike">
                          <a:effectLst/>
                          <a:latin typeface="Arial" panose="020B0604020202020204" pitchFamily="34" charset="0"/>
                        </a:rPr>
                        <a:t>Selling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              124,111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effectLst/>
                          <a:latin typeface="Arial" panose="020B0604020202020204" pitchFamily="34" charset="0"/>
                        </a:rPr>
                        <a:t>48.35%</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369870066"/>
                  </a:ext>
                </a:extLst>
              </a:tr>
              <a:tr h="274387">
                <a:tc>
                  <a:txBody>
                    <a:bodyPr/>
                    <a:lstStyle/>
                    <a:p>
                      <a:pPr algn="l" fontAlgn="b"/>
                      <a:r>
                        <a:rPr lang="en-US" sz="1200" b="0" i="0" u="none" strike="noStrike" dirty="0">
                          <a:effectLst/>
                          <a:latin typeface="Arial" panose="020B0604020202020204" pitchFamily="34" charset="0"/>
                        </a:rPr>
                        <a:t>Personnel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effectLst/>
                          <a:latin typeface="Arial" panose="020B060402020202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3764730935"/>
                  </a:ext>
                </a:extLst>
              </a:tr>
              <a:tr h="274387">
                <a:tc>
                  <a:txBody>
                    <a:bodyPr/>
                    <a:lstStyle/>
                    <a:p>
                      <a:pPr algn="l" fontAlgn="b"/>
                      <a:r>
                        <a:rPr lang="en-US" sz="1200" b="0" i="0" u="none" strike="noStrike">
                          <a:effectLst/>
                          <a:latin typeface="Arial" panose="020B0604020202020204" pitchFamily="34" charset="0"/>
                        </a:rPr>
                        <a:t>Semi-Fixed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effectLst/>
                          <a:latin typeface="Arial" panose="020B060402020202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993188788"/>
                  </a:ext>
                </a:extLst>
              </a:tr>
              <a:tr h="274387">
                <a:tc>
                  <a:txBody>
                    <a:bodyPr/>
                    <a:lstStyle/>
                    <a:p>
                      <a:pPr algn="l" fontAlgn="b"/>
                      <a:r>
                        <a:rPr lang="en-US" sz="1200" b="0" i="0" u="none" strike="noStrike">
                          <a:effectLst/>
                          <a:latin typeface="Arial" panose="020B0604020202020204" pitchFamily="34" charset="0"/>
                        </a:rPr>
                        <a:t>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                85,598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effectLst/>
                          <a:latin typeface="Arial" panose="020B0604020202020204" pitchFamily="34" charset="0"/>
                        </a:rPr>
                        <a:t>33.34%</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776769824"/>
                  </a:ext>
                </a:extLst>
              </a:tr>
              <a:tr h="295493">
                <a:tc>
                  <a:txBody>
                    <a:bodyPr/>
                    <a:lstStyle/>
                    <a:p>
                      <a:pPr algn="l" fontAlgn="b"/>
                      <a:r>
                        <a:rPr lang="en-US" sz="1200" b="0" i="0" u="none" strike="noStrike">
                          <a:effectLst/>
                          <a:latin typeface="Arial" panose="020B0604020202020204" pitchFamily="34" charset="0"/>
                        </a:rPr>
                        <a:t>Unallocated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effectLst/>
                          <a:latin typeface="Arial" panose="020B0604020202020204" pitchFamily="34" charset="0"/>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715848935"/>
                  </a:ext>
                </a:extLst>
              </a:tr>
              <a:tr h="274387">
                <a:tc>
                  <a:txBody>
                    <a:bodyPr/>
                    <a:lstStyle/>
                    <a:p>
                      <a:pPr algn="l" fontAlgn="b"/>
                      <a:r>
                        <a:rPr lang="en-US" sz="1200" b="0" i="0" u="none" strike="noStrike">
                          <a:effectLst/>
                          <a:latin typeface="Arial" panose="020B0604020202020204" pitchFamily="34" charset="0"/>
                        </a:rPr>
                        <a:t>Dealer's Salary</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                  3,640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effectLst/>
                          <a:latin typeface="Arial" panose="020B0604020202020204" pitchFamily="34" charset="0"/>
                        </a:rPr>
                        <a:t>1.42%</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569250160"/>
                  </a:ext>
                </a:extLst>
              </a:tr>
              <a:tr h="295493">
                <a:tc>
                  <a:txBody>
                    <a:bodyPr/>
                    <a:lstStyle/>
                    <a:p>
                      <a:pPr algn="l" fontAlgn="b"/>
                      <a:r>
                        <a:rPr lang="en-US" sz="1200" b="0" i="0" u="none" strike="noStrike">
                          <a:effectLst/>
                          <a:latin typeface="Arial" panose="020B0604020202020204" pitchFamily="34" charset="0"/>
                        </a:rPr>
                        <a:t>Total Expenses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              213,349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200" b="0" i="0" u="none" strike="noStrike">
                          <a:effectLst/>
                          <a:latin typeface="Arial" panose="020B0604020202020204" pitchFamily="34" charset="0"/>
                        </a:rPr>
                        <a:t>83.11%</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487992682"/>
                  </a:ext>
                </a:extLst>
              </a:tr>
              <a:tr h="295493">
                <a:tc>
                  <a:txBody>
                    <a:bodyPr/>
                    <a:lstStyle/>
                    <a:p>
                      <a:pPr algn="l" fontAlgn="b"/>
                      <a:r>
                        <a:rPr lang="en-US" sz="1200" b="0" i="0" u="none" strike="noStrike">
                          <a:effectLst/>
                          <a:latin typeface="Arial" panose="020B0604020202020204" pitchFamily="34" charset="0"/>
                        </a:rPr>
                        <a:t>Net Profit</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effectLst/>
                          <a:latin typeface="Arial" panose="020B0604020202020204" pitchFamily="34" charset="0"/>
                        </a:rPr>
                        <a:t> $                43,357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r" fontAlgn="b"/>
                      <a:r>
                        <a:rPr lang="en-US" sz="1200" b="0" i="0" u="none" strike="noStrike" dirty="0">
                          <a:effectLst/>
                          <a:latin typeface="Arial" panose="020B0604020202020204" pitchFamily="34" charset="0"/>
                        </a:rPr>
                        <a:t>16.89%</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3905825607"/>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endParaRPr lang="en-US" dirty="0">
              <a:solidFill>
                <a:srgbClr val="221E1F"/>
              </a:solidFill>
              <a:latin typeface="Calibri" panose="020F0502020204030204" pitchFamily="34" charset="0"/>
            </a:endParaRPr>
          </a:p>
          <a:p>
            <a:pPr lvl="1"/>
            <a:r>
              <a:rPr lang="en-US" b="0" i="0" u="none" strike="noStrike" baseline="0" dirty="0">
                <a:solidFill>
                  <a:srgbClr val="221E1F"/>
                </a:solidFill>
                <a:latin typeface="Calibri" panose="020F0502020204030204" pitchFamily="34" charset="0"/>
              </a:rPr>
              <a:t>We focus on tech &amp; shop proficiency </a:t>
            </a: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Monitor tech time more closely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Monitor schedules</a:t>
            </a:r>
          </a:p>
          <a:p>
            <a:pPr lvl="1"/>
            <a:r>
              <a:rPr lang="en-US" b="0" i="0" u="none" strike="noStrike" baseline="0" dirty="0">
                <a:solidFill>
                  <a:srgbClr val="221E1F"/>
                </a:solidFill>
                <a:latin typeface="Calibri" panose="020F0502020204030204" pitchFamily="34" charset="0"/>
              </a:rPr>
              <a:t>Look into software that might help</a:t>
            </a:r>
          </a:p>
          <a:p>
            <a:pPr lvl="1"/>
            <a:r>
              <a:rPr lang="en-US" dirty="0">
                <a:solidFill>
                  <a:srgbClr val="221E1F"/>
                </a:solidFill>
                <a:latin typeface="Calibri" panose="020F0502020204030204" pitchFamily="34" charset="0"/>
              </a:rPr>
              <a:t>Encourage better communication</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Review performance weekly rather then monthly</a:t>
            </a:r>
            <a:endParaRPr lang="en-US"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3448AD9B-EC6D-9583-261E-111566924F58}"/>
              </a:ext>
            </a:extLst>
          </p:cNvPr>
          <p:cNvGraphicFramePr>
            <a:graphicFrameLocks noGrp="1"/>
          </p:cNvGraphicFramePr>
          <p:nvPr>
            <p:ph sz="half" idx="2"/>
            <p:extLst>
              <p:ext uri="{D42A27DB-BD31-4B8C-83A1-F6EECF244321}">
                <p14:modId xmlns:p14="http://schemas.microsoft.com/office/powerpoint/2010/main" val="3715595785"/>
              </p:ext>
            </p:extLst>
          </p:nvPr>
        </p:nvGraphicFramePr>
        <p:xfrm>
          <a:off x="5100677" y="161808"/>
          <a:ext cx="6937160" cy="6534384"/>
        </p:xfrm>
        <a:graphic>
          <a:graphicData uri="http://schemas.openxmlformats.org/drawingml/2006/table">
            <a:tbl>
              <a:tblPr/>
              <a:tblGrid>
                <a:gridCol w="1455591">
                  <a:extLst>
                    <a:ext uri="{9D8B030D-6E8A-4147-A177-3AD203B41FA5}">
                      <a16:colId xmlns:a16="http://schemas.microsoft.com/office/drawing/2014/main" val="974807398"/>
                    </a:ext>
                  </a:extLst>
                </a:gridCol>
                <a:gridCol w="1412269">
                  <a:extLst>
                    <a:ext uri="{9D8B030D-6E8A-4147-A177-3AD203B41FA5}">
                      <a16:colId xmlns:a16="http://schemas.microsoft.com/office/drawing/2014/main" val="2686842703"/>
                    </a:ext>
                  </a:extLst>
                </a:gridCol>
                <a:gridCol w="415883">
                  <a:extLst>
                    <a:ext uri="{9D8B030D-6E8A-4147-A177-3AD203B41FA5}">
                      <a16:colId xmlns:a16="http://schemas.microsoft.com/office/drawing/2014/main" val="147597109"/>
                    </a:ext>
                  </a:extLst>
                </a:gridCol>
                <a:gridCol w="788444">
                  <a:extLst>
                    <a:ext uri="{9D8B030D-6E8A-4147-A177-3AD203B41FA5}">
                      <a16:colId xmlns:a16="http://schemas.microsoft.com/office/drawing/2014/main" val="1588819624"/>
                    </a:ext>
                  </a:extLst>
                </a:gridCol>
                <a:gridCol w="381226">
                  <a:extLst>
                    <a:ext uri="{9D8B030D-6E8A-4147-A177-3AD203B41FA5}">
                      <a16:colId xmlns:a16="http://schemas.microsoft.com/office/drawing/2014/main" val="3752886636"/>
                    </a:ext>
                  </a:extLst>
                </a:gridCol>
                <a:gridCol w="1074365">
                  <a:extLst>
                    <a:ext uri="{9D8B030D-6E8A-4147-A177-3AD203B41FA5}">
                      <a16:colId xmlns:a16="http://schemas.microsoft.com/office/drawing/2014/main" val="2437338091"/>
                    </a:ext>
                  </a:extLst>
                </a:gridCol>
                <a:gridCol w="323465">
                  <a:extLst>
                    <a:ext uri="{9D8B030D-6E8A-4147-A177-3AD203B41FA5}">
                      <a16:colId xmlns:a16="http://schemas.microsoft.com/office/drawing/2014/main" val="2709581686"/>
                    </a:ext>
                  </a:extLst>
                </a:gridCol>
                <a:gridCol w="1085917">
                  <a:extLst>
                    <a:ext uri="{9D8B030D-6E8A-4147-A177-3AD203B41FA5}">
                      <a16:colId xmlns:a16="http://schemas.microsoft.com/office/drawing/2014/main" val="1909717364"/>
                    </a:ext>
                  </a:extLst>
                </a:gridCol>
              </a:tblGrid>
              <a:tr h="323406">
                <a:tc>
                  <a:txBody>
                    <a:bodyPr/>
                    <a:lstStyle/>
                    <a:p>
                      <a:pPr algn="ctr" fontAlgn="b"/>
                      <a:r>
                        <a:rPr lang="en-US" sz="1100" b="1" i="1" u="none" strike="noStrike">
                          <a:solidFill>
                            <a:srgbClr val="FFFFFF"/>
                          </a:solidFill>
                          <a:effectLst/>
                          <a:latin typeface="Arial" panose="020B0604020202020204" pitchFamily="34" charset="0"/>
                        </a:rPr>
                        <a:t> </a:t>
                      </a:r>
                    </a:p>
                  </a:txBody>
                  <a:tcPr marL="5231" marR="5231" marT="5231" marB="0" anchor="b">
                    <a:lnL>
                      <a:noFill/>
                    </a:lnL>
                    <a:lnR>
                      <a:noFill/>
                    </a:lnR>
                    <a:lnT>
                      <a:noFill/>
                    </a:lnT>
                    <a:lnB w="6350" cap="flat" cmpd="sng" algn="ctr">
                      <a:solidFill>
                        <a:srgbClr val="00FFFF"/>
                      </a:solidFill>
                      <a:prstDash val="solid"/>
                      <a:round/>
                      <a:headEnd type="none" w="med" len="med"/>
                      <a:tailEnd type="none" w="med" len="med"/>
                    </a:lnB>
                    <a:solidFill>
                      <a:srgbClr val="B21E28"/>
                    </a:solidFill>
                  </a:tcPr>
                </a:tc>
                <a:tc>
                  <a:txBody>
                    <a:bodyPr/>
                    <a:lstStyle/>
                    <a:p>
                      <a:pPr algn="ctr" fontAlgn="b"/>
                      <a:r>
                        <a:rPr lang="en-US" sz="1100" b="1" i="1" u="none" strike="noStrike" dirty="0">
                          <a:solidFill>
                            <a:srgbClr val="FFFFFF"/>
                          </a:solidFill>
                          <a:effectLst/>
                          <a:latin typeface="Arial" panose="020B0604020202020204" pitchFamily="34" charset="0"/>
                        </a:rPr>
                        <a:t>Labor Sales / Month</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B21E28"/>
                    </a:solidFill>
                  </a:tcPr>
                </a:tc>
                <a:tc>
                  <a:txBody>
                    <a:bodyPr/>
                    <a:lstStyle/>
                    <a:p>
                      <a:pPr algn="ctr" fontAlgn="b"/>
                      <a:r>
                        <a:rPr lang="en-US" sz="1100" b="1" i="1" u="none" strike="noStrike">
                          <a:solidFill>
                            <a:srgbClr val="FFFFFF"/>
                          </a:solidFill>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ctr" fontAlgn="b"/>
                      <a:r>
                        <a:rPr lang="en-US" sz="1100" b="1" i="1" u="none" strike="noStrike">
                          <a:solidFill>
                            <a:srgbClr val="FFFFFF"/>
                          </a:solidFill>
                          <a:effectLst/>
                          <a:latin typeface="Arial" panose="020B0604020202020204" pitchFamily="34" charset="0"/>
                        </a:rPr>
                        <a:t>Effective Labor Rates</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B21E28"/>
                    </a:solidFill>
                  </a:tcPr>
                </a:tc>
                <a:tc>
                  <a:txBody>
                    <a:bodyPr/>
                    <a:lstStyle/>
                    <a:p>
                      <a:pPr algn="ctr" fontAlgn="b"/>
                      <a:r>
                        <a:rPr lang="en-US" sz="1100" b="1" i="1" u="none" strike="noStrike">
                          <a:solidFill>
                            <a:srgbClr val="FFFFFF"/>
                          </a:solidFill>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B21E28"/>
                    </a:solidFill>
                  </a:tcPr>
                </a:tc>
                <a:tc>
                  <a:txBody>
                    <a:bodyPr/>
                    <a:lstStyle/>
                    <a:p>
                      <a:pPr algn="ctr" fontAlgn="b"/>
                      <a:r>
                        <a:rPr lang="en-US" sz="1100" b="1" i="1" u="none" strike="noStrike">
                          <a:solidFill>
                            <a:srgbClr val="FFFFFF"/>
                          </a:solidFill>
                          <a:effectLst/>
                          <a:latin typeface="Arial" panose="020B0604020202020204" pitchFamily="34" charset="0"/>
                        </a:rPr>
                        <a:t>Hours Billed</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B21E28"/>
                    </a:solidFill>
                  </a:tcPr>
                </a:tc>
                <a:tc>
                  <a:txBody>
                    <a:bodyPr/>
                    <a:lstStyle/>
                    <a:p>
                      <a:pPr algn="ctr" fontAlgn="b"/>
                      <a:r>
                        <a:rPr lang="en-US" sz="1100" b="1" i="1" u="none" strike="noStrike">
                          <a:solidFill>
                            <a:srgbClr val="FFFFFF"/>
                          </a:solidFill>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B21E28"/>
                    </a:solid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extLst>
                  <a:ext uri="{0D108BD9-81ED-4DB2-BD59-A6C34878D82A}">
                    <a16:rowId xmlns:a16="http://schemas.microsoft.com/office/drawing/2014/main" val="546470050"/>
                  </a:ext>
                </a:extLst>
              </a:tr>
              <a:tr h="216622">
                <a:tc>
                  <a:txBody>
                    <a:bodyPr/>
                    <a:lstStyle/>
                    <a:p>
                      <a:pPr algn="l" fontAlgn="b"/>
                      <a:r>
                        <a:rPr lang="en-US" sz="1100" b="0" i="0" u="none" strike="noStrike">
                          <a:effectLst/>
                          <a:latin typeface="Arial" panose="020B0604020202020204" pitchFamily="34" charset="0"/>
                        </a:rPr>
                        <a:t>Customer Pay</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effectLst/>
                          <a:latin typeface="Arial" panose="020B0604020202020204" pitchFamily="34" charset="0"/>
                        </a:rPr>
                        <a:t> $                      137,191 </a:t>
                      </a:r>
                    </a:p>
                  </a:txBody>
                  <a:tcPr marL="5231" marR="5231" marT="5231"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100" b="0" i="0" u="none" strike="noStrike">
                          <a:effectLst/>
                          <a:latin typeface="Arial" panose="020B0604020202020204" pitchFamily="34" charset="0"/>
                        </a:rPr>
                        <a:t>÷</a:t>
                      </a:r>
                    </a:p>
                  </a:txBody>
                  <a:tcPr marL="5231" marR="5231" marT="5231" marB="0" anchor="b">
                    <a:lnL>
                      <a:noFill/>
                    </a:lnL>
                    <a:lnR>
                      <a:noFill/>
                    </a:lnR>
                    <a:lnT>
                      <a:noFill/>
                    </a:lnT>
                    <a:lnB>
                      <a:noFill/>
                    </a:lnB>
                    <a:noFill/>
                  </a:tcPr>
                </a:tc>
                <a:tc>
                  <a:txBody>
                    <a:bodyPr/>
                    <a:lstStyle/>
                    <a:p>
                      <a:pPr algn="r" fontAlgn="b"/>
                      <a:r>
                        <a:rPr lang="en-US" sz="1100" b="0" i="0" u="none" strike="noStrike">
                          <a:effectLst/>
                          <a:latin typeface="Arial" panose="020B0604020202020204" pitchFamily="34" charset="0"/>
                        </a:rPr>
                        <a:t>205.00 </a:t>
                      </a:r>
                    </a:p>
                  </a:txBody>
                  <a:tcPr marL="5231" marR="5231" marT="5231"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FFFFFF"/>
                          </a:solidFill>
                          <a:effectLst/>
                          <a:latin typeface="Arial" panose="020B0604020202020204" pitchFamily="34" charset="0"/>
                        </a:rPr>
                        <a:t>=</a:t>
                      </a:r>
                    </a:p>
                  </a:txBody>
                  <a:tcPr marL="5231" marR="5231" marT="5231"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r" fontAlgn="b"/>
                      <a:r>
                        <a:rPr lang="en-US" sz="1100" b="0" i="0" u="none" strike="noStrike">
                          <a:effectLst/>
                          <a:latin typeface="Arial" panose="020B0604020202020204" pitchFamily="34" charset="0"/>
                        </a:rPr>
                        <a:t>669.2</a:t>
                      </a:r>
                    </a:p>
                  </a:txBody>
                  <a:tcPr marL="5231" marR="5231" marT="5231"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5231" marR="5231" marT="5231"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extLst>
                  <a:ext uri="{0D108BD9-81ED-4DB2-BD59-A6C34878D82A}">
                    <a16:rowId xmlns:a16="http://schemas.microsoft.com/office/drawing/2014/main" val="3907161718"/>
                  </a:ext>
                </a:extLst>
              </a:tr>
              <a:tr h="216622">
                <a:tc>
                  <a:txBody>
                    <a:bodyPr/>
                    <a:lstStyle/>
                    <a:p>
                      <a:pPr algn="l" fontAlgn="b"/>
                      <a:r>
                        <a:rPr lang="en-US" sz="1100" b="0" i="0" u="none" strike="noStrike" dirty="0">
                          <a:effectLst/>
                          <a:latin typeface="Arial" panose="020B0604020202020204" pitchFamily="34" charset="0"/>
                        </a:rPr>
                        <a:t>Customer  </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dirty="0">
                          <a:effectLst/>
                          <a:latin typeface="Arial" panose="020B0604020202020204" pitchFamily="34" charset="0"/>
                        </a:rPr>
                        <a:t> $                        18,834 </a:t>
                      </a:r>
                    </a:p>
                  </a:txBody>
                  <a:tcPr marL="5231" marR="5231" marT="5231"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100" b="0" i="0" u="none" strike="noStrike">
                          <a:effectLst/>
                          <a:latin typeface="Arial" panose="020B0604020202020204" pitchFamily="34" charset="0"/>
                        </a:rPr>
                        <a:t>÷</a:t>
                      </a:r>
                    </a:p>
                  </a:txBody>
                  <a:tcPr marL="5231" marR="5231" marT="5231" marB="0" anchor="b">
                    <a:lnL>
                      <a:noFill/>
                    </a:lnL>
                    <a:lnR>
                      <a:noFill/>
                    </a:lnR>
                    <a:lnT>
                      <a:noFill/>
                    </a:lnT>
                    <a:lnB>
                      <a:noFill/>
                    </a:lnB>
                    <a:noFill/>
                  </a:tcPr>
                </a:tc>
                <a:tc>
                  <a:txBody>
                    <a:bodyPr/>
                    <a:lstStyle/>
                    <a:p>
                      <a:pPr algn="r" fontAlgn="b"/>
                      <a:r>
                        <a:rPr lang="en-US" sz="1100" b="0" i="0" u="none" strike="noStrike">
                          <a:effectLst/>
                          <a:latin typeface="Arial" panose="020B0604020202020204" pitchFamily="34" charset="0"/>
                        </a:rPr>
                        <a:t>205.00 </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FFFFFF"/>
                          </a:solidFill>
                          <a:effectLst/>
                          <a:latin typeface="Arial" panose="020B0604020202020204" pitchFamily="34" charset="0"/>
                        </a:rPr>
                        <a:t>=</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r" fontAlgn="b"/>
                      <a:r>
                        <a:rPr lang="en-US" sz="1100" b="0" i="0" u="none" strike="noStrike">
                          <a:effectLst/>
                          <a:latin typeface="Arial" panose="020B0604020202020204" pitchFamily="34" charset="0"/>
                        </a:rPr>
                        <a:t>91.9</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extLst>
                  <a:ext uri="{0D108BD9-81ED-4DB2-BD59-A6C34878D82A}">
                    <a16:rowId xmlns:a16="http://schemas.microsoft.com/office/drawing/2014/main" val="3943796836"/>
                  </a:ext>
                </a:extLst>
              </a:tr>
              <a:tr h="216622">
                <a:tc>
                  <a:txBody>
                    <a:bodyPr/>
                    <a:lstStyle/>
                    <a:p>
                      <a:pPr algn="l" fontAlgn="b"/>
                      <a:r>
                        <a:rPr lang="en-US" sz="1100" b="0" i="0" u="none" strike="noStrike">
                          <a:effectLst/>
                          <a:latin typeface="Arial" panose="020B0604020202020204" pitchFamily="34" charset="0"/>
                        </a:rPr>
                        <a:t>Customer Other</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effectLst/>
                          <a:latin typeface="Arial" panose="020B0604020202020204" pitchFamily="34" charset="0"/>
                        </a:rPr>
                        <a:t> $                                  - </a:t>
                      </a:r>
                    </a:p>
                  </a:txBody>
                  <a:tcPr marL="5231" marR="5231" marT="5231"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100" b="0" i="0" u="none" strike="noStrike">
                          <a:effectLst/>
                          <a:latin typeface="Arial" panose="020B0604020202020204" pitchFamily="34" charset="0"/>
                        </a:rPr>
                        <a:t>÷</a:t>
                      </a:r>
                    </a:p>
                  </a:txBody>
                  <a:tcPr marL="5231" marR="5231" marT="5231" marB="0" anchor="b">
                    <a:lnL>
                      <a:noFill/>
                    </a:lnL>
                    <a:lnR>
                      <a:noFill/>
                    </a:lnR>
                    <a:lnT>
                      <a:noFill/>
                    </a:lnT>
                    <a:lnB>
                      <a:noFill/>
                    </a:lnB>
                    <a:noFill/>
                  </a:tcPr>
                </a:tc>
                <a:tc>
                  <a:txBody>
                    <a:bodyPr/>
                    <a:lstStyle/>
                    <a:p>
                      <a:pPr algn="l" fontAlgn="b"/>
                      <a:r>
                        <a:rPr lang="en-US" sz="1100" b="0" i="0" u="none" strike="noStrike">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FFFFFF"/>
                          </a:solidFill>
                          <a:effectLst/>
                          <a:latin typeface="Arial" panose="020B0604020202020204" pitchFamily="34" charset="0"/>
                        </a:rPr>
                        <a:t>=</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r" fontAlgn="b"/>
                      <a:r>
                        <a:rPr lang="en-US" sz="1100" b="0" i="0" u="none" strike="noStrike">
                          <a:effectLst/>
                          <a:latin typeface="Arial" panose="020B0604020202020204" pitchFamily="34" charset="0"/>
                        </a:rPr>
                        <a:t>0.00</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extLst>
                  <a:ext uri="{0D108BD9-81ED-4DB2-BD59-A6C34878D82A}">
                    <a16:rowId xmlns:a16="http://schemas.microsoft.com/office/drawing/2014/main" val="1833316117"/>
                  </a:ext>
                </a:extLst>
              </a:tr>
              <a:tr h="216622">
                <a:tc>
                  <a:txBody>
                    <a:bodyPr/>
                    <a:lstStyle/>
                    <a:p>
                      <a:pPr algn="l" fontAlgn="b"/>
                      <a:r>
                        <a:rPr lang="en-US" sz="1100" b="0" i="0" u="none" strike="noStrike">
                          <a:effectLst/>
                          <a:latin typeface="Arial" panose="020B0604020202020204" pitchFamily="34" charset="0"/>
                        </a:rPr>
                        <a:t>Warranty</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effectLst/>
                          <a:latin typeface="Arial" panose="020B0604020202020204" pitchFamily="34" charset="0"/>
                        </a:rPr>
                        <a:t> $                      112,200 </a:t>
                      </a:r>
                    </a:p>
                  </a:txBody>
                  <a:tcPr marL="5231" marR="5231" marT="5231"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100" b="0" i="0" u="none" strike="noStrike">
                          <a:effectLst/>
                          <a:latin typeface="Arial" panose="020B0604020202020204" pitchFamily="34" charset="0"/>
                        </a:rPr>
                        <a:t>÷</a:t>
                      </a:r>
                    </a:p>
                  </a:txBody>
                  <a:tcPr marL="5231" marR="5231" marT="5231" marB="0" anchor="b">
                    <a:lnL>
                      <a:noFill/>
                    </a:lnL>
                    <a:lnR>
                      <a:noFill/>
                    </a:lnR>
                    <a:lnT>
                      <a:noFill/>
                    </a:lnT>
                    <a:lnB>
                      <a:noFill/>
                    </a:lnB>
                    <a:noFill/>
                  </a:tcPr>
                </a:tc>
                <a:tc>
                  <a:txBody>
                    <a:bodyPr/>
                    <a:lstStyle/>
                    <a:p>
                      <a:pPr algn="r" fontAlgn="b"/>
                      <a:r>
                        <a:rPr lang="en-US" sz="1100" b="0" i="0" u="none" strike="noStrike">
                          <a:effectLst/>
                          <a:latin typeface="Arial" panose="020B0604020202020204" pitchFamily="34" charset="0"/>
                        </a:rPr>
                        <a:t>198.36 </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FFFFFF"/>
                          </a:solidFill>
                          <a:effectLst/>
                          <a:latin typeface="Arial" panose="020B0604020202020204" pitchFamily="34" charset="0"/>
                        </a:rPr>
                        <a:t>=</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r" fontAlgn="b"/>
                      <a:r>
                        <a:rPr lang="en-US" sz="1100" b="0" i="0" u="none" strike="noStrike">
                          <a:effectLst/>
                          <a:latin typeface="Arial" panose="020B0604020202020204" pitchFamily="34" charset="0"/>
                        </a:rPr>
                        <a:t>565.6</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extLst>
                  <a:ext uri="{0D108BD9-81ED-4DB2-BD59-A6C34878D82A}">
                    <a16:rowId xmlns:a16="http://schemas.microsoft.com/office/drawing/2014/main" val="2374993593"/>
                  </a:ext>
                </a:extLst>
              </a:tr>
              <a:tr h="216622">
                <a:tc>
                  <a:txBody>
                    <a:bodyPr/>
                    <a:lstStyle/>
                    <a:p>
                      <a:pPr algn="l" fontAlgn="b"/>
                      <a:r>
                        <a:rPr lang="en-US" sz="1100" b="0" i="0" u="none" strike="noStrike">
                          <a:effectLst/>
                          <a:latin typeface="Arial" panose="020B0604020202020204" pitchFamily="34" charset="0"/>
                        </a:rPr>
                        <a:t>Internal</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effectLst/>
                          <a:latin typeface="Arial" panose="020B0604020202020204" pitchFamily="34" charset="0"/>
                        </a:rPr>
                        <a:t> $                        59,531 </a:t>
                      </a:r>
                    </a:p>
                  </a:txBody>
                  <a:tcPr marL="5231" marR="5231" marT="5231"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100" b="0" i="0" u="none" strike="noStrike">
                          <a:effectLst/>
                          <a:latin typeface="Arial" panose="020B0604020202020204" pitchFamily="34" charset="0"/>
                        </a:rPr>
                        <a:t>÷</a:t>
                      </a:r>
                    </a:p>
                  </a:txBody>
                  <a:tcPr marL="5231" marR="5231" marT="5231" marB="0" anchor="b">
                    <a:lnL>
                      <a:noFill/>
                    </a:lnL>
                    <a:lnR>
                      <a:noFill/>
                    </a:lnR>
                    <a:lnT>
                      <a:noFill/>
                    </a:lnT>
                    <a:lnB>
                      <a:noFill/>
                    </a:lnB>
                    <a:noFill/>
                  </a:tcPr>
                </a:tc>
                <a:tc>
                  <a:txBody>
                    <a:bodyPr/>
                    <a:lstStyle/>
                    <a:p>
                      <a:pPr algn="r" fontAlgn="b"/>
                      <a:r>
                        <a:rPr lang="en-US" sz="1100" b="0" i="0" u="none" strike="noStrike">
                          <a:effectLst/>
                          <a:latin typeface="Arial" panose="020B0604020202020204" pitchFamily="34" charset="0"/>
                        </a:rPr>
                        <a:t>205.00 </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FFFFFF"/>
                          </a:solidFill>
                          <a:effectLst/>
                          <a:latin typeface="Arial" panose="020B0604020202020204" pitchFamily="34" charset="0"/>
                        </a:rPr>
                        <a:t>=</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r" fontAlgn="b"/>
                      <a:r>
                        <a:rPr lang="en-US" sz="1100" b="0" i="0" u="none" strike="noStrike">
                          <a:effectLst/>
                          <a:latin typeface="Arial" panose="020B0604020202020204" pitchFamily="34" charset="0"/>
                        </a:rPr>
                        <a:t>290.4</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extLst>
                  <a:ext uri="{0D108BD9-81ED-4DB2-BD59-A6C34878D82A}">
                    <a16:rowId xmlns:a16="http://schemas.microsoft.com/office/drawing/2014/main" val="2266476283"/>
                  </a:ext>
                </a:extLst>
              </a:tr>
              <a:tr h="216622">
                <a:tc>
                  <a:txBody>
                    <a:bodyPr/>
                    <a:lstStyle/>
                    <a:p>
                      <a:pPr algn="l" fontAlgn="b"/>
                      <a:r>
                        <a:rPr lang="en-US" sz="1100" b="0" i="0" u="none" strike="noStrike">
                          <a:effectLst/>
                          <a:latin typeface="Arial" panose="020B0604020202020204" pitchFamily="34" charset="0"/>
                        </a:rPr>
                        <a:t>New Vehicle Prep</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effectLst/>
                          <a:latin typeface="Arial" panose="020B0604020202020204" pitchFamily="34" charset="0"/>
                        </a:rPr>
                        <a:t> $                                  - </a:t>
                      </a:r>
                    </a:p>
                  </a:txBody>
                  <a:tcPr marL="5231" marR="5231" marT="5231"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100" b="0" i="0" u="none" strike="noStrike">
                          <a:effectLst/>
                          <a:latin typeface="Arial" panose="020B0604020202020204" pitchFamily="34" charset="0"/>
                        </a:rPr>
                        <a:t>÷</a:t>
                      </a:r>
                    </a:p>
                  </a:txBody>
                  <a:tcPr marL="5231" marR="5231" marT="5231" marB="0" anchor="b">
                    <a:lnL>
                      <a:noFill/>
                    </a:lnL>
                    <a:lnR>
                      <a:noFill/>
                    </a:lnR>
                    <a:lnT>
                      <a:noFill/>
                    </a:lnT>
                    <a:lnB>
                      <a:noFill/>
                    </a:lnB>
                    <a:noFill/>
                  </a:tcPr>
                </a:tc>
                <a:tc>
                  <a:txBody>
                    <a:bodyPr/>
                    <a:lstStyle/>
                    <a:p>
                      <a:pPr algn="l" fontAlgn="b"/>
                      <a:r>
                        <a:rPr lang="en-US" sz="1100" b="0" i="0" u="none" strike="noStrike">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FFFFFF"/>
                          </a:solidFill>
                          <a:effectLst/>
                          <a:latin typeface="Arial" panose="020B0604020202020204" pitchFamily="34" charset="0"/>
                        </a:rPr>
                        <a:t>=</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r" fontAlgn="b"/>
                      <a:r>
                        <a:rPr lang="en-US" sz="1100" b="0" i="0" u="none" strike="noStrike">
                          <a:effectLst/>
                          <a:latin typeface="Arial" panose="020B0604020202020204" pitchFamily="34" charset="0"/>
                        </a:rPr>
                        <a:t>0.00</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extLst>
                  <a:ext uri="{0D108BD9-81ED-4DB2-BD59-A6C34878D82A}">
                    <a16:rowId xmlns:a16="http://schemas.microsoft.com/office/drawing/2014/main" val="3023338561"/>
                  </a:ext>
                </a:extLst>
              </a:tr>
              <a:tr h="216622">
                <a:tc>
                  <a:txBody>
                    <a:bodyPr/>
                    <a:lstStyle/>
                    <a:p>
                      <a:pPr algn="l" fontAlgn="b"/>
                      <a:r>
                        <a:rPr lang="en-US" sz="1100" b="0" i="0" u="none" strike="noStrike">
                          <a:effectLst/>
                          <a:latin typeface="Arial" panose="020B0604020202020204" pitchFamily="34" charset="0"/>
                        </a:rPr>
                        <a:t>Total</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effectLst/>
                          <a:latin typeface="Arial" panose="020B0604020202020204" pitchFamily="34" charset="0"/>
                        </a:rPr>
                        <a:t> $                      327,756 </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5231" marR="5231" marT="5231"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5231" marR="5231" marT="5231"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r" fontAlgn="b"/>
                      <a:r>
                        <a:rPr lang="en-US" sz="1100" b="0" i="0" u="none" strike="noStrike">
                          <a:effectLst/>
                          <a:latin typeface="Arial" panose="020B0604020202020204" pitchFamily="34" charset="0"/>
                        </a:rPr>
                        <a:t>1617.1</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5231" marR="5231" marT="523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extLst>
                  <a:ext uri="{0D108BD9-81ED-4DB2-BD59-A6C34878D82A}">
                    <a16:rowId xmlns:a16="http://schemas.microsoft.com/office/drawing/2014/main" val="648295102"/>
                  </a:ext>
                </a:extLst>
              </a:tr>
              <a:tr h="117488">
                <a:tc>
                  <a:txBody>
                    <a:bodyPr/>
                    <a:lstStyle/>
                    <a:p>
                      <a:pPr algn="l" fontAlgn="b"/>
                      <a:r>
                        <a:rPr lang="en-US" sz="1100" b="0" i="0" u="none" strike="noStrike">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100" b="0" i="0" u="none" strike="noStrike">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100" b="0" i="0" u="none" strike="noStrike">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100" b="0" i="0" u="none" strike="noStrike">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100" b="0" i="0" u="none" strike="noStrike">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100" b="0" i="0" u="none" strike="noStrike">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100" b="0" i="0" u="none" strike="noStrike">
                          <a:effectLst/>
                          <a:latin typeface="Arial" panose="020B0604020202020204" pitchFamily="34" charset="0"/>
                        </a:rPr>
                        <a:t> </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extLst>
                  <a:ext uri="{0D108BD9-81ED-4DB2-BD59-A6C34878D82A}">
                    <a16:rowId xmlns:a16="http://schemas.microsoft.com/office/drawing/2014/main" val="1784500084"/>
                  </a:ext>
                </a:extLst>
              </a:tr>
              <a:tr h="109838">
                <a:tc>
                  <a:txBody>
                    <a:bodyPr/>
                    <a:lstStyle/>
                    <a:p>
                      <a:pPr algn="l" fontAlgn="b"/>
                      <a:r>
                        <a:rPr lang="en-US" sz="1100" b="1" i="1" u="none" strike="noStrike">
                          <a:effectLst/>
                          <a:latin typeface="Arial" panose="020B0604020202020204" pitchFamily="34" charset="0"/>
                        </a:rPr>
                        <a:t>POTENTIAL</a:t>
                      </a:r>
                    </a:p>
                  </a:txBody>
                  <a:tcPr marL="5231" marR="5231" marT="5231" marB="0" anchor="b">
                    <a:lnL>
                      <a:noFill/>
                    </a:lnL>
                    <a:lnR>
                      <a:noFill/>
                    </a:lnR>
                    <a:lnT>
                      <a:noFill/>
                    </a:lnT>
                    <a:lnB>
                      <a:noFill/>
                    </a:lnB>
                    <a:solidFill>
                      <a:srgbClr val="FFFFFF"/>
                    </a:solid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extLst>
                  <a:ext uri="{0D108BD9-81ED-4DB2-BD59-A6C34878D82A}">
                    <a16:rowId xmlns:a16="http://schemas.microsoft.com/office/drawing/2014/main" val="1659106039"/>
                  </a:ext>
                </a:extLst>
              </a:tr>
              <a:tr h="216622">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1100" b="0" i="0" u="none" strike="noStrike">
                          <a:effectLst/>
                          <a:latin typeface="Arial" panose="020B0604020202020204" pitchFamily="34" charset="0"/>
                        </a:rPr>
                        <a:t> $                      327,756 </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100" b="0" i="0" u="none" strike="noStrike">
                          <a:effectLst/>
                          <a:latin typeface="Arial" panose="020B0604020202020204" pitchFamily="34" charset="0"/>
                        </a:rPr>
                        <a:t>÷</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effectLst/>
                          <a:latin typeface="Arial" panose="020B0604020202020204" pitchFamily="34" charset="0"/>
                        </a:rPr>
                        <a:t>1617.13 </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100" b="0" i="0" u="none" strike="noStrike">
                          <a:effectLst/>
                          <a:latin typeface="Arial" panose="020B0604020202020204" pitchFamily="34" charset="0"/>
                        </a:rPr>
                        <a:t>=</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effectLst/>
                          <a:latin typeface="Arial" panose="020B0604020202020204" pitchFamily="34" charset="0"/>
                        </a:rPr>
                        <a:t> $              202.68 </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extLst>
                  <a:ext uri="{0D108BD9-81ED-4DB2-BD59-A6C34878D82A}">
                    <a16:rowId xmlns:a16="http://schemas.microsoft.com/office/drawing/2014/main" val="1193153332"/>
                  </a:ext>
                </a:extLst>
              </a:tr>
              <a:tr h="216622">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r>
                        <a:rPr lang="en-US" sz="1100" b="0" i="0" u="none" strike="noStrike">
                          <a:effectLst/>
                          <a:latin typeface="Arial" panose="020B0604020202020204" pitchFamily="34" charset="0"/>
                        </a:rPr>
                        <a:t>Total labor sales for month</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r>
                        <a:rPr lang="en-US" sz="1100" b="0" i="0" u="none" strike="noStrike">
                          <a:effectLst/>
                          <a:latin typeface="Arial" panose="020B0604020202020204" pitchFamily="34" charset="0"/>
                        </a:rPr>
                        <a:t>Total hours billed</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r>
                        <a:rPr lang="en-US" sz="1100" b="0" i="0" u="none" strike="noStrike">
                          <a:effectLst/>
                          <a:latin typeface="Arial" panose="020B0604020202020204" pitchFamily="34" charset="0"/>
                        </a:rPr>
                        <a:t>Effective Labor Rate</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extLst>
                  <a:ext uri="{0D108BD9-81ED-4DB2-BD59-A6C34878D82A}">
                    <a16:rowId xmlns:a16="http://schemas.microsoft.com/office/drawing/2014/main" val="1116033552"/>
                  </a:ext>
                </a:extLst>
              </a:tr>
              <a:tr h="109838">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92374656"/>
                  </a:ext>
                </a:extLst>
              </a:tr>
              <a:tr h="109838">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effectLst/>
                          <a:latin typeface="Arial" panose="020B0604020202020204" pitchFamily="34" charset="0"/>
                        </a:rPr>
                        <a:t>19.00</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1" i="0" u="none" strike="noStrike">
                          <a:effectLst/>
                          <a:latin typeface="Arial" panose="020B0604020202020204" pitchFamily="34" charset="0"/>
                        </a:rPr>
                        <a:t>x</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effectLst/>
                          <a:latin typeface="Arial" panose="020B0604020202020204" pitchFamily="34" charset="0"/>
                        </a:rPr>
                        <a:t>7</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1" i="0" u="none" strike="noStrike">
                          <a:effectLst/>
                          <a:latin typeface="Arial" panose="020B0604020202020204" pitchFamily="34" charset="0"/>
                        </a:rPr>
                        <a:t>x</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effectLst/>
                          <a:latin typeface="Arial" panose="020B0604020202020204" pitchFamily="34" charset="0"/>
                        </a:rPr>
                        <a:t>20.0</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effectLst/>
                          <a:latin typeface="Arial" panose="020B0604020202020204" pitchFamily="34" charset="0"/>
                        </a:rPr>
                        <a:t>=</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effectLst/>
                          <a:latin typeface="Arial" panose="020B0604020202020204" pitchFamily="34" charset="0"/>
                        </a:rPr>
                        <a:t>2,660.0 </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599692465"/>
                  </a:ext>
                </a:extLst>
              </a:tr>
              <a:tr h="323406">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r>
                        <a:rPr lang="en-US" sz="1100" b="0" i="0" u="none" strike="noStrike">
                          <a:effectLst/>
                          <a:latin typeface="Arial" panose="020B0604020202020204" pitchFamily="34" charset="0"/>
                        </a:rPr>
                        <a:t># Service mechanical technicians</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r>
                        <a:rPr lang="en-US" sz="1100" b="0" i="0" u="none" strike="noStrike">
                          <a:effectLst/>
                          <a:latin typeface="Arial" panose="020B0604020202020204" pitchFamily="34" charset="0"/>
                        </a:rPr>
                        <a:t># Hours/Day</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r>
                        <a:rPr lang="en-US" sz="1100" b="0" i="0" u="none" strike="noStrike">
                          <a:effectLst/>
                          <a:latin typeface="Arial" panose="020B0604020202020204" pitchFamily="34" charset="0"/>
                        </a:rPr>
                        <a:t>Working Days/Month</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r>
                        <a:rPr lang="en-US" sz="1100" b="0" i="0" u="none" strike="noStrike">
                          <a:effectLst/>
                          <a:latin typeface="Arial" panose="020B0604020202020204" pitchFamily="34" charset="0"/>
                        </a:rPr>
                        <a:t>Hours Available to Sell</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32280838"/>
                  </a:ext>
                </a:extLst>
              </a:tr>
              <a:tr h="109838">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9398250"/>
                  </a:ext>
                </a:extLst>
              </a:tr>
              <a:tr h="216622">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effectLst/>
                          <a:latin typeface="Arial" panose="020B0604020202020204" pitchFamily="34" charset="0"/>
                        </a:rPr>
                        <a:t>2,660.0 </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100" b="1" i="0" u="none" strike="noStrike">
                          <a:effectLst/>
                          <a:latin typeface="Arial" panose="020B0604020202020204" pitchFamily="34" charset="0"/>
                        </a:rPr>
                        <a:t>x</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effectLst/>
                          <a:latin typeface="Arial" panose="020B0604020202020204" pitchFamily="34" charset="0"/>
                        </a:rPr>
                        <a:t> $      202.68 </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100" b="1" i="0" u="none" strike="noStrike">
                          <a:effectLst/>
                          <a:latin typeface="Arial" panose="020B0604020202020204" pitchFamily="34" charset="0"/>
                        </a:rPr>
                        <a:t>=</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1100" b="0" i="0" u="none" strike="noStrike">
                          <a:effectLst/>
                          <a:latin typeface="Arial" panose="020B0604020202020204" pitchFamily="34" charset="0"/>
                        </a:rPr>
                        <a:t> $            539,122 </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1100" b="0" i="0" u="none" strike="noStrike">
                          <a:effectLst/>
                          <a:latin typeface="Arial" panose="020B0604020202020204" pitchFamily="34" charset="0"/>
                        </a:rPr>
                        <a:t> $       673,902.58 </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184186303"/>
                  </a:ext>
                </a:extLst>
              </a:tr>
              <a:tr h="323406">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r>
                        <a:rPr lang="en-US" sz="1100" b="0" i="0" u="none" strike="noStrike">
                          <a:effectLst/>
                          <a:latin typeface="Arial" panose="020B0604020202020204" pitchFamily="34" charset="0"/>
                        </a:rPr>
                        <a:t>Hours Available to Sell</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gridSpan="2">
                  <a:txBody>
                    <a:bodyPr/>
                    <a:lstStyle/>
                    <a:p>
                      <a:pPr algn="l" fontAlgn="b"/>
                      <a:r>
                        <a:rPr lang="en-US" sz="1100" b="0" i="0" u="none" strike="noStrike">
                          <a:effectLst/>
                          <a:latin typeface="Arial" panose="020B0604020202020204" pitchFamily="34" charset="0"/>
                        </a:rPr>
                        <a:t>Effective Labor Rate</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1100" b="0" i="0" u="none" strike="noStrike">
                          <a:effectLst/>
                          <a:latin typeface="Arial" panose="020B0604020202020204" pitchFamily="34" charset="0"/>
                        </a:rPr>
                        <a:t>Labor sales potential @100%</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1100" b="0" i="0" u="none" strike="noStrike">
                          <a:effectLst/>
                          <a:latin typeface="Arial" panose="020B0604020202020204" pitchFamily="34" charset="0"/>
                        </a:rPr>
                        <a:t>Labor sales potential @ 125%</a:t>
                      </a:r>
                    </a:p>
                  </a:txBody>
                  <a:tcPr marL="5231" marR="5231" marT="5231" marB="0" anchor="b">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454268301"/>
                  </a:ext>
                </a:extLst>
              </a:tr>
              <a:tr h="109838">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64858343"/>
                  </a:ext>
                </a:extLst>
              </a:tr>
              <a:tr h="109838">
                <a:tc gridSpan="8">
                  <a:txBody>
                    <a:bodyPr/>
                    <a:lstStyle/>
                    <a:p>
                      <a:pPr algn="l" fontAlgn="b"/>
                      <a:r>
                        <a:rPr lang="en-US" sz="1100" b="0" i="0" u="none" strike="noStrike">
                          <a:effectLst/>
                          <a:latin typeface="Arial" panose="020B0604020202020204" pitchFamily="34" charset="0"/>
                        </a:rPr>
                        <a:t>How proficient are your technicians ?</a:t>
                      </a:r>
                    </a:p>
                  </a:txBody>
                  <a:tcPr marL="5231" marR="5231" marT="523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83450982"/>
                  </a:ext>
                </a:extLst>
              </a:tr>
              <a:tr h="109838">
                <a:tc>
                  <a:txBody>
                    <a:bodyPr/>
                    <a:lstStyle/>
                    <a:p>
                      <a:pPr algn="l" fontAlgn="b"/>
                      <a:r>
                        <a:rPr lang="en-US" sz="1100" b="0" i="0" u="none" strike="noStrike">
                          <a:effectLst/>
                          <a:latin typeface="Arial" panose="020B0604020202020204" pitchFamily="34" charset="0"/>
                        </a:rPr>
                        <a:t> </a:t>
                      </a:r>
                    </a:p>
                  </a:txBody>
                  <a:tcPr marL="5231" marR="5231" marT="5231"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a:noFill/>
                    </a:lnL>
                    <a:lnR>
                      <a:noFill/>
                    </a:lnR>
                    <a:lnT>
                      <a:noFill/>
                    </a:lnT>
                    <a:lnB>
                      <a:noFill/>
                    </a:lnB>
                    <a:noFill/>
                  </a:tcPr>
                </a:tc>
                <a:tc>
                  <a:txBody>
                    <a:bodyPr/>
                    <a:lstStyle/>
                    <a:p>
                      <a:pPr algn="l" fontAlgn="b"/>
                      <a:r>
                        <a:rPr lang="en-US" sz="1100" b="0" i="0" u="none" strike="noStrike">
                          <a:effectLst/>
                          <a:latin typeface="Arial" panose="020B0604020202020204" pitchFamily="34" charset="0"/>
                        </a:rPr>
                        <a:t> </a:t>
                      </a:r>
                    </a:p>
                  </a:txBody>
                  <a:tcPr marL="5231" marR="5231" marT="5231" marB="0"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03318708"/>
                  </a:ext>
                </a:extLst>
              </a:tr>
              <a:tr h="109838">
                <a:tc>
                  <a:txBody>
                    <a:bodyPr/>
                    <a:lstStyle/>
                    <a:p>
                      <a:pPr algn="l" fontAlgn="b"/>
                      <a:r>
                        <a:rPr lang="en-US" sz="1100" b="0" i="0" u="none" strike="noStrike">
                          <a:effectLst/>
                          <a:latin typeface="Arial" panose="020B0604020202020204" pitchFamily="34" charset="0"/>
                        </a:rPr>
                        <a:t> </a:t>
                      </a:r>
                    </a:p>
                  </a:txBody>
                  <a:tcPr marL="5231" marR="5231" marT="523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effectLst/>
                          <a:latin typeface="Arial" panose="020B0604020202020204" pitchFamily="34" charset="0"/>
                        </a:rPr>
                        <a:t>1,617.1 </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100" b="0" i="0" u="none" strike="noStrike">
                          <a:effectLst/>
                          <a:latin typeface="Arial" panose="020B0604020202020204" pitchFamily="34" charset="0"/>
                        </a:rPr>
                        <a:t>÷</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effectLst/>
                          <a:latin typeface="Arial" panose="020B0604020202020204" pitchFamily="34" charset="0"/>
                        </a:rPr>
                        <a:t>2,660.00 </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ctr" fontAlgn="b"/>
                      <a:r>
                        <a:rPr lang="en-US" sz="1100" b="0" i="0" u="none" strike="noStrike">
                          <a:effectLst/>
                          <a:latin typeface="Arial" panose="020B0604020202020204" pitchFamily="34" charset="0"/>
                        </a:rPr>
                        <a:t>=</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b="0" i="0" u="none" strike="noStrike">
                          <a:effectLst/>
                          <a:latin typeface="Arial" panose="020B0604020202020204" pitchFamily="34" charset="0"/>
                        </a:rPr>
                        <a:t>60.79%</a:t>
                      </a:r>
                    </a:p>
                  </a:txBody>
                  <a:tcPr marL="5231" marR="5231" marT="523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endParaRPr lang="en-US" sz="1100" b="0" i="0" u="none" strike="noStrike">
                        <a:effectLst/>
                        <a:latin typeface="Arial" panose="020B0604020202020204" pitchFamily="34" charset="0"/>
                      </a:endParaRPr>
                    </a:p>
                  </a:txBody>
                  <a:tcPr marL="5231" marR="5231" marT="5231"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1100" b="0" i="0" u="none" strike="noStrike">
                          <a:effectLst/>
                          <a:latin typeface="Arial" panose="020B0604020202020204" pitchFamily="34" charset="0"/>
                        </a:rPr>
                        <a:t> </a:t>
                      </a:r>
                    </a:p>
                  </a:txBody>
                  <a:tcPr marL="5231" marR="5231" marT="5231" marB="0"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44086426"/>
                  </a:ext>
                </a:extLst>
              </a:tr>
              <a:tr h="216622">
                <a:tc>
                  <a:txBody>
                    <a:bodyPr/>
                    <a:lstStyle/>
                    <a:p>
                      <a:pPr algn="l" fontAlgn="b"/>
                      <a:r>
                        <a:rPr lang="en-US" sz="1100" b="0" i="0" u="none" strike="noStrike">
                          <a:effectLst/>
                          <a:latin typeface="Arial" panose="020B0604020202020204" pitchFamily="34" charset="0"/>
                        </a:rPr>
                        <a:t> </a:t>
                      </a:r>
                    </a:p>
                  </a:txBody>
                  <a:tcPr marL="5231" marR="5231" marT="5231"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1100" b="0" i="0" u="none" strike="noStrike">
                          <a:effectLst/>
                          <a:latin typeface="Arial" panose="020B0604020202020204" pitchFamily="34" charset="0"/>
                        </a:rPr>
                        <a:t>Total Hours Billed</a:t>
                      </a:r>
                    </a:p>
                  </a:txBody>
                  <a:tcPr marL="5231" marR="5231" marT="5231"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ctr" fontAlgn="b"/>
                      <a:r>
                        <a:rPr lang="en-US" sz="1100" b="0" i="0" u="none" strike="noStrike">
                          <a:effectLst/>
                          <a:latin typeface="Arial" panose="020B0604020202020204" pitchFamily="34" charset="0"/>
                        </a:rPr>
                        <a:t>Hours Available to Sell</a:t>
                      </a:r>
                    </a:p>
                  </a:txBody>
                  <a:tcPr marL="5231" marR="5231" marT="5231"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a:txBody>
                    <a:bodyPr/>
                    <a:lstStyle/>
                    <a:p>
                      <a:pPr algn="ctr" fontAlgn="t"/>
                      <a:r>
                        <a:rPr lang="en-US" sz="1100" b="0" i="0" u="none" strike="noStrike">
                          <a:effectLst/>
                          <a:latin typeface="Arial" panose="020B0604020202020204" pitchFamily="34" charset="0"/>
                        </a:rPr>
                        <a:t>Tech Proficiency</a:t>
                      </a:r>
                    </a:p>
                  </a:txBody>
                  <a:tcPr marL="5231" marR="5231" marT="5231"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effectLst/>
                          <a:latin typeface="Arial" panose="020B0604020202020204" pitchFamily="34" charset="0"/>
                        </a:rPr>
                        <a:t> </a:t>
                      </a:r>
                    </a:p>
                  </a:txBody>
                  <a:tcPr marL="5231" marR="5231" marT="523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dirty="0">
                          <a:effectLst/>
                          <a:latin typeface="Arial" panose="020B0604020202020204" pitchFamily="34" charset="0"/>
                        </a:rPr>
                        <a:t> </a:t>
                      </a:r>
                    </a:p>
                  </a:txBody>
                  <a:tcPr marL="5231" marR="5231" marT="5231"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15521852"/>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4184035" cy="4452084"/>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Currently we are 2 weeks out but we are underutilizing the shop.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Tech proficiency</a:t>
            </a:r>
          </a:p>
          <a:p>
            <a:pPr lvl="1"/>
            <a:r>
              <a:rPr lang="en-US" dirty="0">
                <a:solidFill>
                  <a:srgbClr val="221E1F"/>
                </a:solidFill>
                <a:latin typeface="Calibri" panose="020F0502020204030204" pitchFamily="34" charset="0"/>
              </a:rPr>
              <a:t>Scheduling </a:t>
            </a:r>
          </a:p>
          <a:p>
            <a:pPr lvl="1"/>
            <a:r>
              <a:rPr lang="en-US" b="0" i="0" u="none" strike="noStrike" baseline="0" dirty="0">
                <a:solidFill>
                  <a:srgbClr val="221E1F"/>
                </a:solidFill>
                <a:latin typeface="Calibri" panose="020F0502020204030204" pitchFamily="34" charset="0"/>
              </a:rPr>
              <a:t>Up-Selling </a:t>
            </a: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Bi-weekly meetings looking at tech proficiency</a:t>
            </a:r>
          </a:p>
          <a:p>
            <a:pPr lvl="1"/>
            <a:r>
              <a:rPr lang="en-US" b="0" i="0" u="none" strike="noStrike" baseline="0" dirty="0">
                <a:solidFill>
                  <a:srgbClr val="221E1F"/>
                </a:solidFill>
                <a:latin typeface="Calibri" panose="020F0502020204030204" pitchFamily="34" charset="0"/>
              </a:rPr>
              <a:t>Monitor Scheduling Daily </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Monitor the changes and process </a:t>
            </a:r>
          </a:p>
          <a:p>
            <a:pPr lvl="1"/>
            <a:r>
              <a:rPr lang="en-US" b="0" i="0" u="none" strike="noStrike" baseline="0" dirty="0">
                <a:solidFill>
                  <a:srgbClr val="221E1F"/>
                </a:solidFill>
                <a:latin typeface="Calibri" panose="020F0502020204030204" pitchFamily="34" charset="0"/>
              </a:rPr>
              <a:t>Monitor KPIs &amp; ROI</a:t>
            </a:r>
          </a:p>
          <a:p>
            <a:endParaRPr lang="en-US" dirty="0"/>
          </a:p>
        </p:txBody>
      </p:sp>
      <p:graphicFrame>
        <p:nvGraphicFramePr>
          <p:cNvPr id="10" name="Content Placeholder 9">
            <a:extLst>
              <a:ext uri="{FF2B5EF4-FFF2-40B4-BE49-F238E27FC236}">
                <a16:creationId xmlns:a16="http://schemas.microsoft.com/office/drawing/2014/main" id="{54164525-08D3-D945-8210-FBB5FAC6AAE6}"/>
              </a:ext>
            </a:extLst>
          </p:cNvPr>
          <p:cNvGraphicFramePr>
            <a:graphicFrameLocks noGrp="1"/>
          </p:cNvGraphicFramePr>
          <p:nvPr>
            <p:ph sz="half" idx="2"/>
            <p:extLst>
              <p:ext uri="{D42A27DB-BD31-4B8C-83A1-F6EECF244321}">
                <p14:modId xmlns:p14="http://schemas.microsoft.com/office/powerpoint/2010/main" val="2912951997"/>
              </p:ext>
            </p:extLst>
          </p:nvPr>
        </p:nvGraphicFramePr>
        <p:xfrm>
          <a:off x="6096000" y="1035429"/>
          <a:ext cx="4184649" cy="4787141"/>
        </p:xfrm>
        <a:graphic>
          <a:graphicData uri="http://schemas.openxmlformats.org/drawingml/2006/table">
            <a:tbl>
              <a:tblPr/>
              <a:tblGrid>
                <a:gridCol w="1314254">
                  <a:extLst>
                    <a:ext uri="{9D8B030D-6E8A-4147-A177-3AD203B41FA5}">
                      <a16:colId xmlns:a16="http://schemas.microsoft.com/office/drawing/2014/main" val="2690243718"/>
                    </a:ext>
                  </a:extLst>
                </a:gridCol>
                <a:gridCol w="1032052">
                  <a:extLst>
                    <a:ext uri="{9D8B030D-6E8A-4147-A177-3AD203B41FA5}">
                      <a16:colId xmlns:a16="http://schemas.microsoft.com/office/drawing/2014/main" val="3201799588"/>
                    </a:ext>
                  </a:extLst>
                </a:gridCol>
                <a:gridCol w="935297">
                  <a:extLst>
                    <a:ext uri="{9D8B030D-6E8A-4147-A177-3AD203B41FA5}">
                      <a16:colId xmlns:a16="http://schemas.microsoft.com/office/drawing/2014/main" val="3679589209"/>
                    </a:ext>
                  </a:extLst>
                </a:gridCol>
                <a:gridCol w="572467">
                  <a:extLst>
                    <a:ext uri="{9D8B030D-6E8A-4147-A177-3AD203B41FA5}">
                      <a16:colId xmlns:a16="http://schemas.microsoft.com/office/drawing/2014/main" val="2718687269"/>
                    </a:ext>
                  </a:extLst>
                </a:gridCol>
                <a:gridCol w="161258">
                  <a:extLst>
                    <a:ext uri="{9D8B030D-6E8A-4147-A177-3AD203B41FA5}">
                      <a16:colId xmlns:a16="http://schemas.microsoft.com/office/drawing/2014/main" val="2721981957"/>
                    </a:ext>
                  </a:extLst>
                </a:gridCol>
                <a:gridCol w="169321">
                  <a:extLst>
                    <a:ext uri="{9D8B030D-6E8A-4147-A177-3AD203B41FA5}">
                      <a16:colId xmlns:a16="http://schemas.microsoft.com/office/drawing/2014/main" val="1093311855"/>
                    </a:ext>
                  </a:extLst>
                </a:gridCol>
              </a:tblGrid>
              <a:tr h="161362">
                <a:tc gridSpan="6">
                  <a:txBody>
                    <a:bodyPr/>
                    <a:lstStyle/>
                    <a:p>
                      <a:pPr algn="ctr" fontAlgn="b"/>
                      <a:r>
                        <a:rPr lang="en-US" sz="1200" b="1" i="0" u="none" strike="noStrike">
                          <a:solidFill>
                            <a:srgbClr val="FFFFFF"/>
                          </a:solidFill>
                          <a:effectLst/>
                          <a:latin typeface="Arial" panose="020B0604020202020204" pitchFamily="34" charset="0"/>
                        </a:rPr>
                        <a:t>FACILITY POTENTIAL</a:t>
                      </a:r>
                    </a:p>
                  </a:txBody>
                  <a:tcPr marL="8068" marR="8068" marT="806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B21E2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47823860"/>
                  </a:ext>
                </a:extLst>
              </a:tr>
              <a:tr h="150604">
                <a:tc>
                  <a:txBody>
                    <a:bodyPr/>
                    <a:lstStyle/>
                    <a:p>
                      <a:pPr algn="l" fontAlgn="b"/>
                      <a:r>
                        <a:rPr lang="en-US" sz="1200" b="0" i="0" u="none" strike="noStrike">
                          <a:solidFill>
                            <a:srgbClr val="FFFFFF"/>
                          </a:solidFill>
                          <a:effectLst/>
                          <a:latin typeface="Arial" panose="020B0604020202020204" pitchFamily="34" charset="0"/>
                        </a:rPr>
                        <a:t>Number of Bays</a:t>
                      </a:r>
                    </a:p>
                  </a:txBody>
                  <a:tcPr marL="8068" marR="8068" marT="8068"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1200" b="0" i="0" u="none" strike="noStrike">
                          <a:effectLst/>
                          <a:latin typeface="Arial" panose="020B0604020202020204" pitchFamily="34" charset="0"/>
                        </a:rPr>
                        <a:t>16</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365139949"/>
                  </a:ext>
                </a:extLst>
              </a:tr>
              <a:tr h="172119">
                <a:tc>
                  <a:txBody>
                    <a:bodyPr/>
                    <a:lstStyle/>
                    <a:p>
                      <a:pPr algn="l" fontAlgn="b"/>
                      <a:r>
                        <a:rPr lang="en-US" sz="1200" b="0" i="0" u="none" strike="noStrike">
                          <a:effectLst/>
                          <a:latin typeface="Arial" panose="020B0604020202020204" pitchFamily="34" charset="0"/>
                        </a:rPr>
                        <a:t> </a:t>
                      </a:r>
                    </a:p>
                  </a:txBody>
                  <a:tcPr marL="8068" marR="8068" marT="8068"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b"/>
                      <a:r>
                        <a:rPr lang="en-US" sz="1200" b="1" i="0" u="none" strike="noStrike">
                          <a:solidFill>
                            <a:srgbClr val="FFFFFF"/>
                          </a:solidFill>
                          <a:effectLst/>
                          <a:latin typeface="Arial" panose="020B0604020202020204" pitchFamily="34" charset="0"/>
                        </a:rPr>
                        <a:t>x</a:t>
                      </a:r>
                    </a:p>
                  </a:txBody>
                  <a:tcPr marL="8068" marR="8068" marT="80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970649192"/>
                  </a:ext>
                </a:extLst>
              </a:tr>
              <a:tr h="172119">
                <a:tc>
                  <a:txBody>
                    <a:bodyPr/>
                    <a:lstStyle/>
                    <a:p>
                      <a:pPr algn="l" fontAlgn="b"/>
                      <a:r>
                        <a:rPr lang="en-US" sz="1200" b="0" i="0" u="none" strike="noStrike">
                          <a:solidFill>
                            <a:srgbClr val="FFFFFF"/>
                          </a:solidFill>
                          <a:effectLst/>
                          <a:latin typeface="Arial" panose="020B0604020202020204" pitchFamily="34" charset="0"/>
                        </a:rPr>
                        <a:t>Number of Days</a:t>
                      </a:r>
                    </a:p>
                  </a:txBody>
                  <a:tcPr marL="8068" marR="8068" marT="8068"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1200" b="0" i="0" u="none" strike="noStrike">
                          <a:effectLst/>
                          <a:latin typeface="Arial" panose="020B0604020202020204" pitchFamily="34" charset="0"/>
                        </a:rPr>
                        <a:t>24</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734614178"/>
                  </a:ext>
                </a:extLst>
              </a:tr>
              <a:tr h="172119">
                <a:tc>
                  <a:txBody>
                    <a:bodyPr/>
                    <a:lstStyle/>
                    <a:p>
                      <a:pPr algn="l" fontAlgn="b"/>
                      <a:r>
                        <a:rPr lang="en-US" sz="1200" b="0" i="0" u="none" strike="noStrike">
                          <a:effectLst/>
                          <a:latin typeface="Arial" panose="020B0604020202020204" pitchFamily="34" charset="0"/>
                        </a:rPr>
                        <a:t> </a:t>
                      </a:r>
                    </a:p>
                  </a:txBody>
                  <a:tcPr marL="8068" marR="8068" marT="8068"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b"/>
                      <a:r>
                        <a:rPr lang="en-US" sz="1200" b="1" i="0" u="none" strike="noStrike">
                          <a:solidFill>
                            <a:srgbClr val="FFFFFF"/>
                          </a:solidFill>
                          <a:effectLst/>
                          <a:latin typeface="Arial" panose="020B0604020202020204" pitchFamily="34" charset="0"/>
                        </a:rPr>
                        <a:t>x</a:t>
                      </a:r>
                    </a:p>
                  </a:txBody>
                  <a:tcPr marL="8068" marR="8068" marT="80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243730460"/>
                  </a:ext>
                </a:extLst>
              </a:tr>
              <a:tr h="172119">
                <a:tc>
                  <a:txBody>
                    <a:bodyPr/>
                    <a:lstStyle/>
                    <a:p>
                      <a:pPr algn="l" fontAlgn="b"/>
                      <a:r>
                        <a:rPr lang="en-US" sz="1200" b="0" i="0" u="none" strike="noStrike">
                          <a:solidFill>
                            <a:srgbClr val="FFFFFF"/>
                          </a:solidFill>
                          <a:effectLst/>
                          <a:latin typeface="Arial" panose="020B0604020202020204" pitchFamily="34" charset="0"/>
                        </a:rPr>
                        <a:t>Number of Hours</a:t>
                      </a:r>
                    </a:p>
                  </a:txBody>
                  <a:tcPr marL="8068" marR="8068" marT="8068"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1200" b="0" i="0" u="none" strike="noStrike">
                          <a:effectLst/>
                          <a:latin typeface="Arial" panose="020B0604020202020204" pitchFamily="34" charset="0"/>
                        </a:rPr>
                        <a:t>8</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726457553"/>
                  </a:ext>
                </a:extLst>
              </a:tr>
              <a:tr h="242043">
                <a:tc>
                  <a:txBody>
                    <a:bodyPr/>
                    <a:lstStyle/>
                    <a:p>
                      <a:pPr algn="l" fontAlgn="b"/>
                      <a:r>
                        <a:rPr lang="en-US" sz="1200" b="0" i="0" u="none" strike="noStrike">
                          <a:effectLst/>
                          <a:latin typeface="Arial" panose="020B0604020202020204" pitchFamily="34" charset="0"/>
                        </a:rPr>
                        <a:t> </a:t>
                      </a:r>
                    </a:p>
                  </a:txBody>
                  <a:tcPr marL="8068" marR="8068" marT="8068"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b"/>
                      <a:r>
                        <a:rPr lang="en-US" sz="1200" b="1" i="0" u="none" strike="noStrike">
                          <a:solidFill>
                            <a:srgbClr val="FFFFFF"/>
                          </a:solidFill>
                          <a:effectLst/>
                          <a:latin typeface="Arial" panose="020B0604020202020204" pitchFamily="34" charset="0"/>
                        </a:rPr>
                        <a:t>x</a:t>
                      </a:r>
                    </a:p>
                  </a:txBody>
                  <a:tcPr marL="8068" marR="8068" marT="80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457066939"/>
                  </a:ext>
                </a:extLst>
              </a:tr>
              <a:tr h="172119">
                <a:tc>
                  <a:txBody>
                    <a:bodyPr/>
                    <a:lstStyle/>
                    <a:p>
                      <a:pPr algn="l" fontAlgn="b"/>
                      <a:r>
                        <a:rPr lang="en-US" sz="1200" b="0" i="0" u="none" strike="noStrike">
                          <a:solidFill>
                            <a:srgbClr val="FFFFFF"/>
                          </a:solidFill>
                          <a:effectLst/>
                          <a:latin typeface="Arial" panose="020B0604020202020204" pitchFamily="34" charset="0"/>
                        </a:rPr>
                        <a:t>Effective Labor Rate</a:t>
                      </a:r>
                    </a:p>
                  </a:txBody>
                  <a:tcPr marL="8068" marR="8068" marT="8068"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               202.68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095662851"/>
                  </a:ext>
                </a:extLst>
              </a:tr>
              <a:tr h="172119">
                <a:tc>
                  <a:txBody>
                    <a:bodyPr/>
                    <a:lstStyle/>
                    <a:p>
                      <a:pPr algn="l" fontAlgn="b"/>
                      <a:r>
                        <a:rPr lang="en-US" sz="1200" b="0" i="0" u="none" strike="noStrike">
                          <a:effectLst/>
                          <a:latin typeface="Arial" panose="020B0604020202020204" pitchFamily="34" charset="0"/>
                        </a:rPr>
                        <a:t> </a:t>
                      </a:r>
                    </a:p>
                  </a:txBody>
                  <a:tcPr marL="8068" marR="8068" marT="8068"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r" fontAlgn="b"/>
                      <a:r>
                        <a:rPr lang="en-US" sz="1200" b="0" i="1" u="none" strike="noStrike">
                          <a:solidFill>
                            <a:srgbClr val="FFFFFF"/>
                          </a:solidFill>
                          <a:effectLst/>
                          <a:latin typeface="Arial" panose="020B0604020202020204" pitchFamily="34" charset="0"/>
                        </a:rPr>
                        <a:t>equals</a:t>
                      </a:r>
                    </a:p>
                  </a:txBody>
                  <a:tcPr marL="8068" marR="8068" marT="8068" marB="0" anchor="b">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4283505626"/>
                  </a:ext>
                </a:extLst>
              </a:tr>
              <a:tr h="268936">
                <a:tc>
                  <a:txBody>
                    <a:bodyPr/>
                    <a:lstStyle/>
                    <a:p>
                      <a:pPr algn="l" fontAlgn="b"/>
                      <a:r>
                        <a:rPr lang="en-US" sz="1200" b="0" i="0" u="none" strike="noStrike">
                          <a:solidFill>
                            <a:srgbClr val="FFFFFF"/>
                          </a:solidFill>
                          <a:effectLst/>
                          <a:latin typeface="Arial" panose="020B0604020202020204" pitchFamily="34" charset="0"/>
                        </a:rPr>
                        <a:t>FACILITY POTENTIAL</a:t>
                      </a:r>
                    </a:p>
                  </a:txBody>
                  <a:tcPr marL="8068" marR="8068" marT="8068"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          622,625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489076896"/>
                  </a:ext>
                </a:extLst>
              </a:tr>
              <a:tr h="161362">
                <a:tc>
                  <a:txBody>
                    <a:bodyPr/>
                    <a:lstStyle/>
                    <a:p>
                      <a:pPr algn="l" fontAlgn="b"/>
                      <a:r>
                        <a:rPr lang="en-US" sz="1200" b="0" i="0" u="none" strike="noStrike">
                          <a:effectLst/>
                          <a:latin typeface="Arial" panose="020B0604020202020204" pitchFamily="34" charset="0"/>
                        </a:rPr>
                        <a:t> </a:t>
                      </a:r>
                    </a:p>
                  </a:txBody>
                  <a:tcPr marL="8068" marR="8068" marT="8068"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B21E28"/>
                    </a:solidFill>
                  </a:tcPr>
                </a:tc>
                <a:extLst>
                  <a:ext uri="{0D108BD9-81ED-4DB2-BD59-A6C34878D82A}">
                    <a16:rowId xmlns:a16="http://schemas.microsoft.com/office/drawing/2014/main" val="2330784870"/>
                  </a:ext>
                </a:extLst>
              </a:tr>
              <a:tr h="193634">
                <a:tc>
                  <a:txBody>
                    <a:bodyPr/>
                    <a:lstStyle/>
                    <a:p>
                      <a:pPr algn="l" fontAlgn="b"/>
                      <a:endParaRPr lang="en-US" sz="1200" b="0" i="0" u="none" strike="noStrike">
                        <a:effectLst/>
                        <a:latin typeface="Arial" panose="020B0604020202020204" pitchFamily="34" charset="0"/>
                      </a:endParaRPr>
                    </a:p>
                  </a:txBody>
                  <a:tcPr marL="8068" marR="8068" marT="8068"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200" b="0" i="0" u="none" strike="noStrike">
                        <a:effectLst/>
                        <a:latin typeface="Arial" panose="020B0604020202020204" pitchFamily="34" charset="0"/>
                      </a:endParaRPr>
                    </a:p>
                  </a:txBody>
                  <a:tcPr marL="8068" marR="8068" marT="8068"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200" b="0" i="0" u="none" strike="noStrike">
                        <a:effectLst/>
                        <a:latin typeface="Arial" panose="020B0604020202020204" pitchFamily="34" charset="0"/>
                      </a:endParaRPr>
                    </a:p>
                  </a:txBody>
                  <a:tcPr marL="8068" marR="8068" marT="8068"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200" b="0" i="0" u="none" strike="noStrike">
                        <a:effectLst/>
                        <a:latin typeface="Arial" panose="020B0604020202020204" pitchFamily="34" charset="0"/>
                      </a:endParaRPr>
                    </a:p>
                  </a:txBody>
                  <a:tcPr marL="8068" marR="8068" marT="8068"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200" b="0" i="0" u="none" strike="noStrike">
                        <a:effectLst/>
                        <a:latin typeface="Arial" panose="020B0604020202020204" pitchFamily="34" charset="0"/>
                      </a:endParaRPr>
                    </a:p>
                  </a:txBody>
                  <a:tcPr marL="8068" marR="8068" marT="8068"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200" b="0" i="0" u="none" strike="noStrike">
                        <a:effectLst/>
                        <a:latin typeface="Arial" panose="020B0604020202020204" pitchFamily="34" charset="0"/>
                      </a:endParaRPr>
                    </a:p>
                  </a:txBody>
                  <a:tcPr marL="8068" marR="8068" marT="8068"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63735862"/>
                  </a:ext>
                </a:extLst>
              </a:tr>
              <a:tr h="150604">
                <a:tc gridSpan="6">
                  <a:txBody>
                    <a:bodyPr/>
                    <a:lstStyle/>
                    <a:p>
                      <a:pPr algn="ctr" fontAlgn="b"/>
                      <a:r>
                        <a:rPr lang="en-US" sz="1200" b="1" i="0" u="none" strike="noStrike">
                          <a:solidFill>
                            <a:srgbClr val="FFFFFF"/>
                          </a:solidFill>
                          <a:effectLst/>
                          <a:latin typeface="Arial" panose="020B0604020202020204" pitchFamily="34" charset="0"/>
                        </a:rPr>
                        <a:t>FACILITY UTILIZATION</a:t>
                      </a:r>
                    </a:p>
                  </a:txBody>
                  <a:tcPr marL="8068" marR="8068" marT="806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B21E2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73529500"/>
                  </a:ext>
                </a:extLst>
              </a:tr>
              <a:tr h="139847">
                <a:tc>
                  <a:txBody>
                    <a:bodyPr/>
                    <a:lstStyle/>
                    <a:p>
                      <a:pPr algn="l" fontAlgn="b"/>
                      <a:r>
                        <a:rPr lang="en-US" sz="1200" b="0" i="0" u="none" strike="noStrike">
                          <a:solidFill>
                            <a:srgbClr val="FFFFFF"/>
                          </a:solidFill>
                          <a:effectLst/>
                          <a:latin typeface="Arial" panose="020B0604020202020204" pitchFamily="34" charset="0"/>
                        </a:rPr>
                        <a:t>Total Labor Sales</a:t>
                      </a:r>
                    </a:p>
                  </a:txBody>
                  <a:tcPr marL="8068" marR="8068" marT="8068"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             327,756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24850232"/>
                  </a:ext>
                </a:extLst>
              </a:tr>
              <a:tr h="182877">
                <a:tc>
                  <a:txBody>
                    <a:bodyPr/>
                    <a:lstStyle/>
                    <a:p>
                      <a:pPr algn="l" fontAlgn="b"/>
                      <a:r>
                        <a:rPr lang="en-US" sz="1200" b="0" i="0" u="none" strike="noStrike">
                          <a:effectLst/>
                          <a:latin typeface="Arial" panose="020B0604020202020204" pitchFamily="34" charset="0"/>
                        </a:rPr>
                        <a:t> </a:t>
                      </a:r>
                    </a:p>
                  </a:txBody>
                  <a:tcPr marL="8068" marR="8068" marT="8068"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ctr" fontAlgn="b"/>
                      <a:r>
                        <a:rPr lang="en-US" sz="1200" b="0" i="0" u="none" strike="noStrike">
                          <a:solidFill>
                            <a:srgbClr val="FFFFFF"/>
                          </a:solidFill>
                          <a:effectLst/>
                          <a:latin typeface="Arial" panose="020B0604020202020204" pitchFamily="34" charset="0"/>
                        </a:rPr>
                        <a:t>÷</a:t>
                      </a:r>
                    </a:p>
                  </a:txBody>
                  <a:tcPr marL="8068" marR="8068" marT="80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79872168"/>
                  </a:ext>
                </a:extLst>
              </a:tr>
              <a:tr h="150604">
                <a:tc>
                  <a:txBody>
                    <a:bodyPr/>
                    <a:lstStyle/>
                    <a:p>
                      <a:pPr algn="l" fontAlgn="b"/>
                      <a:r>
                        <a:rPr lang="en-US" sz="1200" b="0" i="0" u="none" strike="noStrike">
                          <a:solidFill>
                            <a:srgbClr val="FFFFFF"/>
                          </a:solidFill>
                          <a:effectLst/>
                          <a:latin typeface="Arial" panose="020B0604020202020204" pitchFamily="34" charset="0"/>
                        </a:rPr>
                        <a:t>Facility Potential</a:t>
                      </a:r>
                    </a:p>
                  </a:txBody>
                  <a:tcPr marL="8068" marR="8068" marT="8068"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             622,625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667743065"/>
                  </a:ext>
                </a:extLst>
              </a:tr>
              <a:tr h="139847">
                <a:tc>
                  <a:txBody>
                    <a:bodyPr/>
                    <a:lstStyle/>
                    <a:p>
                      <a:pPr algn="l" fontAlgn="b"/>
                      <a:r>
                        <a:rPr lang="en-US" sz="1200" b="0" i="0" u="none" strike="noStrike">
                          <a:effectLst/>
                          <a:latin typeface="Arial" panose="020B0604020202020204" pitchFamily="34" charset="0"/>
                        </a:rPr>
                        <a:t> </a:t>
                      </a:r>
                    </a:p>
                  </a:txBody>
                  <a:tcPr marL="8068" marR="8068" marT="8068"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r" fontAlgn="b"/>
                      <a:r>
                        <a:rPr lang="en-US" sz="1200" b="0" i="1" u="none" strike="noStrike">
                          <a:solidFill>
                            <a:srgbClr val="FFFFFF"/>
                          </a:solidFill>
                          <a:effectLst/>
                          <a:latin typeface="Arial" panose="020B0604020202020204" pitchFamily="34" charset="0"/>
                        </a:rPr>
                        <a:t>equals</a:t>
                      </a:r>
                    </a:p>
                  </a:txBody>
                  <a:tcPr marL="8068" marR="8068" marT="8068" marB="0" anchor="b">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w="63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2689046538"/>
                  </a:ext>
                </a:extLst>
              </a:tr>
              <a:tr h="139847">
                <a:tc>
                  <a:txBody>
                    <a:bodyPr/>
                    <a:lstStyle/>
                    <a:p>
                      <a:pPr algn="l" fontAlgn="b"/>
                      <a:r>
                        <a:rPr lang="en-US" sz="1200" b="0" i="0" u="none" strike="noStrike">
                          <a:solidFill>
                            <a:srgbClr val="FFFFFF"/>
                          </a:solidFill>
                          <a:effectLst/>
                          <a:latin typeface="Arial" panose="020B0604020202020204" pitchFamily="34" charset="0"/>
                        </a:rPr>
                        <a:t>FACILITY UTILIZATION</a:t>
                      </a:r>
                    </a:p>
                  </a:txBody>
                  <a:tcPr marL="8068" marR="8068" marT="8068"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6350" cap="flat" cmpd="sng" algn="ctr">
                      <a:solidFill>
                        <a:srgbClr val="000000"/>
                      </a:solidFill>
                      <a:prstDash val="solid"/>
                      <a:round/>
                      <a:headEnd type="none" w="med" len="med"/>
                      <a:tailEnd type="none" w="med" len="med"/>
                    </a:lnR>
                    <a:lnT>
                      <a:noFill/>
                    </a:lnT>
                    <a:lnB>
                      <a:noFill/>
                    </a:lnB>
                    <a:solidFill>
                      <a:srgbClr val="B21E28"/>
                    </a:solidFill>
                  </a:tcPr>
                </a:tc>
                <a:tc>
                  <a:txBody>
                    <a:bodyPr/>
                    <a:lstStyle/>
                    <a:p>
                      <a:pPr algn="r" fontAlgn="b"/>
                      <a:r>
                        <a:rPr lang="en-US" sz="1200" b="0" i="0" u="none" strike="noStrike">
                          <a:effectLst/>
                          <a:latin typeface="Arial" panose="020B0604020202020204" pitchFamily="34" charset="0"/>
                        </a:rPr>
                        <a:t>52.64%</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w="63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1347368108"/>
                  </a:ext>
                </a:extLst>
              </a:tr>
              <a:tr h="139847">
                <a:tc>
                  <a:txBody>
                    <a:bodyPr/>
                    <a:lstStyle/>
                    <a:p>
                      <a:pPr algn="l" fontAlgn="b"/>
                      <a:r>
                        <a:rPr lang="en-US" sz="1200" b="0" i="0" u="none" strike="noStrike">
                          <a:effectLst/>
                          <a:latin typeface="Arial" panose="020B0604020202020204" pitchFamily="34" charset="0"/>
                        </a:rPr>
                        <a:t> </a:t>
                      </a:r>
                    </a:p>
                  </a:txBody>
                  <a:tcPr marL="8068" marR="8068" marT="8068" marB="0" anchor="b">
                    <a:lnL w="19050" cap="flat" cmpd="sng" algn="ctr">
                      <a:solidFill>
                        <a:srgbClr val="000000"/>
                      </a:solidFill>
                      <a:prstDash val="solid"/>
                      <a:round/>
                      <a:headEnd type="none" w="med" len="med"/>
                      <a:tailEnd type="none" w="med" len="med"/>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w="6350" cap="flat" cmpd="sng" algn="ctr">
                      <a:solidFill>
                        <a:srgbClr val="000000"/>
                      </a:solidFill>
                      <a:prstDash val="solid"/>
                      <a:round/>
                      <a:headEnd type="none" w="med" len="med"/>
                      <a:tailEnd type="none" w="med" len="med"/>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a:noFill/>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a:noFill/>
                    </a:lnB>
                    <a:solidFill>
                      <a:srgbClr val="B21E28"/>
                    </a:solidFill>
                  </a:tcPr>
                </a:tc>
                <a:extLst>
                  <a:ext uri="{0D108BD9-81ED-4DB2-BD59-A6C34878D82A}">
                    <a16:rowId xmlns:a16="http://schemas.microsoft.com/office/drawing/2014/main" val="362262091"/>
                  </a:ext>
                </a:extLst>
              </a:tr>
              <a:tr h="150604">
                <a:tc>
                  <a:txBody>
                    <a:bodyPr/>
                    <a:lstStyle/>
                    <a:p>
                      <a:pPr algn="l" fontAlgn="b"/>
                      <a:r>
                        <a:rPr lang="en-US" sz="1200" b="0" i="0" u="none" strike="noStrike">
                          <a:effectLst/>
                          <a:latin typeface="Arial" panose="020B0604020202020204" pitchFamily="34" charset="0"/>
                        </a:rPr>
                        <a:t> </a:t>
                      </a:r>
                    </a:p>
                  </a:txBody>
                  <a:tcPr marL="8068" marR="8068" marT="8068"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200" b="0" i="0" u="none" strike="noStrike">
                          <a:effectLst/>
                          <a:latin typeface="Arial" panose="020B0604020202020204" pitchFamily="34" charset="0"/>
                        </a:rPr>
                        <a:t> </a:t>
                      </a:r>
                    </a:p>
                  </a:txBody>
                  <a:tcPr marL="8068" marR="8068" marT="8068" marB="0" anchor="b">
                    <a:lnL>
                      <a:noFill/>
                    </a:lnL>
                    <a:lnR>
                      <a:noFill/>
                    </a:lnR>
                    <a:lnT>
                      <a:noFill/>
                    </a:lnT>
                    <a:lnB w="19050" cap="flat" cmpd="sng" algn="ctr">
                      <a:solidFill>
                        <a:srgbClr val="000000"/>
                      </a:solidFill>
                      <a:prstDash val="solid"/>
                      <a:round/>
                      <a:headEnd type="none" w="med" len="med"/>
                      <a:tailEnd type="none" w="med" len="med"/>
                    </a:lnB>
                    <a:solidFill>
                      <a:srgbClr val="B21E28"/>
                    </a:solidFill>
                  </a:tcPr>
                </a:tc>
                <a:tc>
                  <a:txBody>
                    <a:bodyPr/>
                    <a:lstStyle/>
                    <a:p>
                      <a:pPr algn="l" fontAlgn="b"/>
                      <a:r>
                        <a:rPr lang="en-US" sz="1200" b="0" i="0" u="none" strike="noStrike" dirty="0">
                          <a:effectLst/>
                          <a:latin typeface="Arial" panose="020B0604020202020204" pitchFamily="34" charset="0"/>
                        </a:rPr>
                        <a:t> </a:t>
                      </a:r>
                    </a:p>
                  </a:txBody>
                  <a:tcPr marL="8068" marR="8068" marT="8068"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B21E28"/>
                    </a:solidFill>
                  </a:tcPr>
                </a:tc>
                <a:extLst>
                  <a:ext uri="{0D108BD9-81ED-4DB2-BD59-A6C34878D82A}">
                    <a16:rowId xmlns:a16="http://schemas.microsoft.com/office/drawing/2014/main" val="3669971332"/>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In going thru the 100 ROs that were printed off for me, it came to my attention that we do a ton of service contract work and internals. </a:t>
            </a:r>
          </a:p>
          <a:p>
            <a:r>
              <a:rPr lang="en-US" dirty="0"/>
              <a:t>After talking to my service manager, we identified that we need to look at increasing our lines per RO and regular maintenance. This can be done thru training and increased marketing efforts targeting customers due for 30/60/90 services, etc. </a:t>
            </a:r>
          </a:p>
        </p:txBody>
      </p:sp>
      <p:graphicFrame>
        <p:nvGraphicFramePr>
          <p:cNvPr id="7" name="Content Placeholder 6">
            <a:extLst>
              <a:ext uri="{FF2B5EF4-FFF2-40B4-BE49-F238E27FC236}">
                <a16:creationId xmlns:a16="http://schemas.microsoft.com/office/drawing/2014/main" id="{B8D82BD7-72D3-E73B-A81B-7BACB53AEC7E}"/>
              </a:ext>
            </a:extLst>
          </p:cNvPr>
          <p:cNvGraphicFramePr>
            <a:graphicFrameLocks noGrp="1"/>
          </p:cNvGraphicFramePr>
          <p:nvPr>
            <p:ph sz="half" idx="2"/>
            <p:extLst>
              <p:ext uri="{D42A27DB-BD31-4B8C-83A1-F6EECF244321}">
                <p14:modId xmlns:p14="http://schemas.microsoft.com/office/powerpoint/2010/main" val="652910476"/>
              </p:ext>
            </p:extLst>
          </p:nvPr>
        </p:nvGraphicFramePr>
        <p:xfrm>
          <a:off x="5257607" y="379376"/>
          <a:ext cx="6741105" cy="6099247"/>
        </p:xfrm>
        <a:graphic>
          <a:graphicData uri="http://schemas.openxmlformats.org/drawingml/2006/table">
            <a:tbl>
              <a:tblPr/>
              <a:tblGrid>
                <a:gridCol w="686089">
                  <a:extLst>
                    <a:ext uri="{9D8B030D-6E8A-4147-A177-3AD203B41FA5}">
                      <a16:colId xmlns:a16="http://schemas.microsoft.com/office/drawing/2014/main" val="1989556473"/>
                    </a:ext>
                  </a:extLst>
                </a:gridCol>
                <a:gridCol w="743264">
                  <a:extLst>
                    <a:ext uri="{9D8B030D-6E8A-4147-A177-3AD203B41FA5}">
                      <a16:colId xmlns:a16="http://schemas.microsoft.com/office/drawing/2014/main" val="84668625"/>
                    </a:ext>
                  </a:extLst>
                </a:gridCol>
                <a:gridCol w="841277">
                  <a:extLst>
                    <a:ext uri="{9D8B030D-6E8A-4147-A177-3AD203B41FA5}">
                      <a16:colId xmlns:a16="http://schemas.microsoft.com/office/drawing/2014/main" val="1003946432"/>
                    </a:ext>
                  </a:extLst>
                </a:gridCol>
                <a:gridCol w="220529">
                  <a:extLst>
                    <a:ext uri="{9D8B030D-6E8A-4147-A177-3AD203B41FA5}">
                      <a16:colId xmlns:a16="http://schemas.microsoft.com/office/drawing/2014/main" val="3462830989"/>
                    </a:ext>
                  </a:extLst>
                </a:gridCol>
                <a:gridCol w="827664">
                  <a:extLst>
                    <a:ext uri="{9D8B030D-6E8A-4147-A177-3AD203B41FA5}">
                      <a16:colId xmlns:a16="http://schemas.microsoft.com/office/drawing/2014/main" val="1730603938"/>
                    </a:ext>
                  </a:extLst>
                </a:gridCol>
                <a:gridCol w="220529">
                  <a:extLst>
                    <a:ext uri="{9D8B030D-6E8A-4147-A177-3AD203B41FA5}">
                      <a16:colId xmlns:a16="http://schemas.microsoft.com/office/drawing/2014/main" val="2242257342"/>
                    </a:ext>
                  </a:extLst>
                </a:gridCol>
                <a:gridCol w="718760">
                  <a:extLst>
                    <a:ext uri="{9D8B030D-6E8A-4147-A177-3AD203B41FA5}">
                      <a16:colId xmlns:a16="http://schemas.microsoft.com/office/drawing/2014/main" val="1966839434"/>
                    </a:ext>
                  </a:extLst>
                </a:gridCol>
                <a:gridCol w="849445">
                  <a:extLst>
                    <a:ext uri="{9D8B030D-6E8A-4147-A177-3AD203B41FA5}">
                      <a16:colId xmlns:a16="http://schemas.microsoft.com/office/drawing/2014/main" val="3904357222"/>
                    </a:ext>
                  </a:extLst>
                </a:gridCol>
                <a:gridCol w="792271">
                  <a:extLst>
                    <a:ext uri="{9D8B030D-6E8A-4147-A177-3AD203B41FA5}">
                      <a16:colId xmlns:a16="http://schemas.microsoft.com/office/drawing/2014/main" val="3106910807"/>
                    </a:ext>
                  </a:extLst>
                </a:gridCol>
                <a:gridCol w="841277">
                  <a:extLst>
                    <a:ext uri="{9D8B030D-6E8A-4147-A177-3AD203B41FA5}">
                      <a16:colId xmlns:a16="http://schemas.microsoft.com/office/drawing/2014/main" val="4292457332"/>
                    </a:ext>
                  </a:extLst>
                </a:gridCol>
              </a:tblGrid>
              <a:tr h="178507">
                <a:tc gridSpan="9">
                  <a:txBody>
                    <a:bodyPr/>
                    <a:lstStyle/>
                    <a:p>
                      <a:pPr algn="ctr" fontAlgn="b"/>
                      <a:r>
                        <a:rPr lang="en-US" sz="1050" b="1" i="0" u="none" strike="noStrike" dirty="0">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469207377"/>
                  </a:ext>
                </a:extLst>
              </a:tr>
              <a:tr h="120258">
                <a:tc gridSpan="9">
                  <a:txBody>
                    <a:bodyPr/>
                    <a:lstStyle/>
                    <a:p>
                      <a:pPr algn="ctr" fontAlgn="b"/>
                      <a:r>
                        <a:rPr lang="en-US" sz="105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03578222"/>
                  </a:ext>
                </a:extLst>
              </a:tr>
              <a:tr h="106478">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105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105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105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105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22357109"/>
                  </a:ext>
                </a:extLst>
              </a:tr>
              <a:tr h="100215">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5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105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80228567"/>
                  </a:ext>
                </a:extLst>
              </a:tr>
              <a:tr h="180386">
                <a:tc>
                  <a:txBody>
                    <a:bodyPr/>
                    <a:lstStyle/>
                    <a:p>
                      <a:pPr algn="l" fontAlgn="b"/>
                      <a:r>
                        <a:rPr lang="en-US" sz="105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         2,211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50" b="0" i="0" u="none" strike="noStrike">
                          <a:effectLst/>
                          <a:latin typeface="Arial" panose="020B0604020202020204" pitchFamily="34" charset="0"/>
                        </a:rPr>
                        <a:t>28.60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50" b="0" i="0" u="none" strike="noStrike">
                          <a:effectLst/>
                          <a:latin typeface="Arial" panose="020B0604020202020204" pitchFamily="34" charset="0"/>
                        </a:rPr>
                        <a:t>77.30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5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71592608"/>
                  </a:ext>
                </a:extLst>
              </a:tr>
              <a:tr h="180386">
                <a:tc>
                  <a:txBody>
                    <a:bodyPr/>
                    <a:lstStyle/>
                    <a:p>
                      <a:pPr algn="l" fontAlgn="b"/>
                      <a:r>
                        <a:rPr lang="en-US" sz="105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         2,606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50" b="0" i="0" u="none" strike="noStrike">
                          <a:effectLst/>
                          <a:latin typeface="Arial" panose="020B0604020202020204" pitchFamily="34" charset="0"/>
                        </a:rPr>
                        <a:t>10.30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50" b="0" i="0" u="none" strike="noStrike">
                          <a:effectLst/>
                          <a:latin typeface="Arial" panose="020B0604020202020204" pitchFamily="34" charset="0"/>
                        </a:rPr>
                        <a:t>253.04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5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02560826"/>
                  </a:ext>
                </a:extLst>
              </a:tr>
              <a:tr h="100215">
                <a:tc>
                  <a:txBody>
                    <a:bodyPr/>
                    <a:lstStyle/>
                    <a:p>
                      <a:pPr algn="l" fontAlgn="b"/>
                      <a:r>
                        <a:rPr lang="en-US" sz="105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         6,817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50" b="0" i="0" u="none" strike="noStrike">
                          <a:effectLst/>
                          <a:latin typeface="Arial" panose="020B0604020202020204" pitchFamily="34" charset="0"/>
                        </a:rPr>
                        <a:t>14.10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50" b="0" i="0" u="none" strike="noStrike">
                          <a:effectLst/>
                          <a:latin typeface="Arial" panose="020B0604020202020204" pitchFamily="34" charset="0"/>
                        </a:rPr>
                        <a:t>483.48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5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51574479"/>
                  </a:ext>
                </a:extLst>
              </a:tr>
              <a:tr h="180386">
                <a:tc>
                  <a:txBody>
                    <a:bodyPr/>
                    <a:lstStyle/>
                    <a:p>
                      <a:pPr algn="l" fontAlgn="b"/>
                      <a:r>
                        <a:rPr lang="en-US" sz="105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       11,634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50" b="0" i="0" u="none" strike="noStrike">
                          <a:effectLst/>
                          <a:latin typeface="Arial" panose="020B0604020202020204" pitchFamily="34" charset="0"/>
                        </a:rPr>
                        <a:t>53.00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50" b="0" i="0" u="none" strike="noStrike">
                          <a:effectLst/>
                          <a:latin typeface="Arial" panose="020B0604020202020204" pitchFamily="34" charset="0"/>
                        </a:rPr>
                        <a:t>219.51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5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76195431"/>
                  </a:ext>
                </a:extLst>
              </a:tr>
              <a:tr h="541159">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5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50" b="0" i="0" u="none" strike="noStrike">
                          <a:effectLst/>
                          <a:latin typeface="Arial" panose="020B0604020202020204" pitchFamily="34" charset="0"/>
                        </a:rPr>
                        <a:t>258.33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92012841"/>
                  </a:ext>
                </a:extLst>
              </a:tr>
              <a:tr h="270579">
                <a:tc gridSpan="2">
                  <a:txBody>
                    <a:bodyPr/>
                    <a:lstStyle/>
                    <a:p>
                      <a:pPr algn="ctr" fontAlgn="b"/>
                      <a:r>
                        <a:rPr lang="en-US" sz="1050" b="0" i="0" u="none" strike="noStrike">
                          <a:effectLs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1050" b="0" i="0" u="none" strike="noStrike">
                          <a:effectLst/>
                          <a:latin typeface="Arial" panose="020B0604020202020204" pitchFamily="34" charset="0"/>
                        </a:rPr>
                        <a:t>55</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5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50" b="0" i="0" u="none" strike="noStrike">
                          <a:effectLst/>
                          <a:latin typeface="Arial" panose="020B0604020202020204" pitchFamily="34" charset="0"/>
                        </a:rPr>
                        <a:t>-38.82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5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551333963"/>
                  </a:ext>
                </a:extLst>
              </a:tr>
              <a:tr h="106478">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56287136"/>
                  </a:ext>
                </a:extLst>
              </a:tr>
              <a:tr h="119005">
                <a:tc gridSpan="8">
                  <a:txBody>
                    <a:bodyPr/>
                    <a:lstStyle/>
                    <a:p>
                      <a:pPr algn="l" fontAlgn="b"/>
                      <a:r>
                        <a:rPr lang="en-US" sz="105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50404997"/>
                  </a:ext>
                </a:extLst>
              </a:tr>
              <a:tr h="106478">
                <a:tc gridSpan="2">
                  <a:txBody>
                    <a:bodyPr/>
                    <a:lstStyle/>
                    <a:p>
                      <a:pPr algn="l" fontAlgn="b"/>
                      <a:r>
                        <a:rPr lang="en-US" sz="105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50" b="0" i="0" u="none" strike="noStrike">
                          <a:effectLst/>
                          <a:latin typeface="Arial" panose="020B0604020202020204" pitchFamily="34" charset="0"/>
                        </a:rPr>
                        <a:t>1358.10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5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1050" b="0" i="0" u="none" strike="noStrike">
                          <a:effectLst/>
                          <a:latin typeface="Arial" panose="020B0604020202020204" pitchFamily="34" charset="0"/>
                        </a:rPr>
                        <a:t>11.67%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5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88991797"/>
                  </a:ext>
                </a:extLst>
              </a:tr>
              <a:tr h="106478">
                <a:tc gridSpan="2">
                  <a:txBody>
                    <a:bodyPr/>
                    <a:lstStyle/>
                    <a:p>
                      <a:pPr algn="l" fontAlgn="b"/>
                      <a:r>
                        <a:rPr lang="en-US" sz="105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50" b="0" i="0" u="none" strike="noStrike">
                          <a:effectLst/>
                          <a:latin typeface="Arial" panose="020B0604020202020204" pitchFamily="34" charset="0"/>
                        </a:rPr>
                        <a:t>1358.10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5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1050" b="0" i="0" u="none" strike="noStrike">
                          <a:effectLst/>
                          <a:latin typeface="Arial" panose="020B0604020202020204" pitchFamily="34" charset="0"/>
                        </a:rPr>
                        <a:t>25.62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5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68201007"/>
                  </a:ext>
                </a:extLst>
              </a:tr>
              <a:tr h="106478">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47549855"/>
                  </a:ext>
                </a:extLst>
              </a:tr>
              <a:tr h="119005">
                <a:tc gridSpan="8">
                  <a:txBody>
                    <a:bodyPr/>
                    <a:lstStyle/>
                    <a:p>
                      <a:pPr algn="l" fontAlgn="b"/>
                      <a:r>
                        <a:rPr lang="en-US" sz="105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06943281"/>
                  </a:ext>
                </a:extLst>
              </a:tr>
              <a:tr h="106478">
                <a:tc gridSpan="2">
                  <a:txBody>
                    <a:bodyPr/>
                    <a:lstStyle/>
                    <a:p>
                      <a:pPr algn="l" fontAlgn="b"/>
                      <a:r>
                        <a:rPr lang="en-US" sz="105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50" b="0" i="0" u="none" strike="noStrike">
                          <a:effectLst/>
                          <a:latin typeface="Arial" panose="020B0604020202020204" pitchFamily="34" charset="0"/>
                        </a:rPr>
                        <a:t>11,633.97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5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50" b="0" i="0" u="none" strike="noStrike">
                          <a:effectLst/>
                          <a:latin typeface="Arial" panose="020B0604020202020204" pitchFamily="34" charset="0"/>
                        </a:rPr>
                        <a:t>211.53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5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49172080"/>
                  </a:ext>
                </a:extLst>
              </a:tr>
              <a:tr h="100215">
                <a:tc gridSpan="2">
                  <a:txBody>
                    <a:bodyPr/>
                    <a:lstStyle/>
                    <a:p>
                      <a:pPr algn="l" fontAlgn="b"/>
                      <a:r>
                        <a:rPr lang="en-US" sz="105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50" b="0" i="0" u="none" strike="noStrike">
                          <a:effectLst/>
                          <a:latin typeface="Arial" panose="020B0604020202020204" pitchFamily="34" charset="0"/>
                        </a:rPr>
                        <a:t>53.00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5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50" b="0" i="0" u="none" strike="noStrike">
                          <a:effectLst/>
                          <a:latin typeface="Arial" panose="020B0604020202020204" pitchFamily="34" charset="0"/>
                        </a:rPr>
                        <a:t>0.96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5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63561094"/>
                  </a:ext>
                </a:extLst>
              </a:tr>
              <a:tr h="100215">
                <a:tc gridSpan="2">
                  <a:txBody>
                    <a:bodyPr/>
                    <a:lstStyle/>
                    <a:p>
                      <a:pPr algn="l" fontAlgn="b"/>
                      <a:r>
                        <a:rPr lang="en-US" sz="105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5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5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105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42823811"/>
                  </a:ext>
                </a:extLst>
              </a:tr>
              <a:tr h="100215">
                <a:tc gridSpan="2">
                  <a:txBody>
                    <a:bodyPr/>
                    <a:lstStyle/>
                    <a:p>
                      <a:pPr algn="l" fontAlgn="b"/>
                      <a:r>
                        <a:rPr lang="en-US" sz="105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50" b="0" i="0" u="none" strike="noStrike">
                          <a:effectLst/>
                          <a:latin typeface="Arial" panose="020B0604020202020204" pitchFamily="34" charset="0"/>
                        </a:rPr>
                        <a:t>28.60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5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50" b="0" i="0" u="none" strike="noStrike">
                          <a:effectLst/>
                          <a:latin typeface="Arial" panose="020B0604020202020204" pitchFamily="34" charset="0"/>
                        </a:rPr>
                        <a:t>53.96%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5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3008616"/>
                  </a:ext>
                </a:extLst>
              </a:tr>
              <a:tr h="100215">
                <a:tc gridSpan="2">
                  <a:txBody>
                    <a:bodyPr/>
                    <a:lstStyle/>
                    <a:p>
                      <a:pPr algn="l" fontAlgn="b"/>
                      <a:r>
                        <a:rPr lang="en-US" sz="105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50" b="0" i="0" u="none" strike="noStrike">
                          <a:effectLst/>
                          <a:latin typeface="Arial" panose="020B0604020202020204" pitchFamily="34" charset="0"/>
                        </a:rPr>
                        <a:t>10.30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5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50" b="0" i="0" u="none" strike="noStrike">
                          <a:effectLst/>
                          <a:latin typeface="Arial" panose="020B0604020202020204" pitchFamily="34" charset="0"/>
                        </a:rPr>
                        <a:t>19.43%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5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06584761"/>
                  </a:ext>
                </a:extLst>
              </a:tr>
              <a:tr h="100215">
                <a:tc gridSpan="2">
                  <a:txBody>
                    <a:bodyPr/>
                    <a:lstStyle/>
                    <a:p>
                      <a:pPr algn="l" fontAlgn="b"/>
                      <a:r>
                        <a:rPr lang="en-US" sz="105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50" b="0" i="0" u="none" strike="noStrike">
                          <a:effectLst/>
                          <a:latin typeface="Arial" panose="020B0604020202020204" pitchFamily="34" charset="0"/>
                        </a:rPr>
                        <a:t>14.10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5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50" b="0" i="0" u="none" strike="noStrike">
                          <a:effectLst/>
                          <a:latin typeface="Arial" panose="020B0604020202020204" pitchFamily="34" charset="0"/>
                        </a:rPr>
                        <a:t>26.60%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5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921688242"/>
                  </a:ext>
                </a:extLst>
              </a:tr>
              <a:tr h="106478">
                <a:tc gridSpan="2">
                  <a:txBody>
                    <a:bodyPr/>
                    <a:lstStyle/>
                    <a:p>
                      <a:pPr algn="l" fontAlgn="b"/>
                      <a:r>
                        <a:rPr lang="en-US" sz="105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50" b="0" i="0" u="none" strike="noStrike">
                          <a:effectLst/>
                          <a:latin typeface="Arial" panose="020B0604020202020204" pitchFamily="34" charset="0"/>
                        </a:rPr>
                        <a:t>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5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50" b="0" i="0" u="none" strike="noStrike">
                          <a:effectLst/>
                          <a:latin typeface="Arial" panose="020B0604020202020204" pitchFamily="34" charset="0"/>
                        </a:rPr>
                        <a:t>63.64%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5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953542959"/>
                  </a:ext>
                </a:extLst>
              </a:tr>
              <a:tr h="106478">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66764506"/>
                  </a:ext>
                </a:extLst>
              </a:tr>
              <a:tr h="119005">
                <a:tc gridSpan="8">
                  <a:txBody>
                    <a:bodyPr/>
                    <a:lstStyle/>
                    <a:p>
                      <a:pPr algn="l" fontAlgn="b"/>
                      <a:r>
                        <a:rPr lang="en-US" sz="105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5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5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2160153404"/>
                  </a:ext>
                </a:extLst>
              </a:tr>
              <a:tr h="112741">
                <a:tc>
                  <a:txBody>
                    <a:bodyPr/>
                    <a:lstStyle/>
                    <a:p>
                      <a:pPr algn="ctr" fontAlgn="b"/>
                      <a:r>
                        <a:rPr lang="en-US" sz="105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105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105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105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105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105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105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5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4003177769"/>
                  </a:ext>
                </a:extLst>
              </a:tr>
              <a:tr h="100215">
                <a:tc>
                  <a:txBody>
                    <a:bodyPr/>
                    <a:lstStyle/>
                    <a:p>
                      <a:pPr algn="ctr" fontAlgn="b"/>
                      <a:r>
                        <a:rPr lang="en-US" sz="105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1"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050" b="1"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50" b="1" i="0" u="none" strike="noStrike">
                          <a:effectLst/>
                          <a:latin typeface="Arial" panose="020B0604020202020204" pitchFamily="34" charset="0"/>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050" b="1"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50" b="1" i="0" u="none" strike="noStrike">
                          <a:effectLst/>
                          <a:latin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1" i="0" u="none" strike="noStrike">
                          <a:effectLst/>
                          <a:latin typeface="Arial" panose="020B0604020202020204" pitchFamily="34" charset="0"/>
                        </a:rPr>
                        <a:t>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1050" b="1" i="0" u="none" strike="noStrike">
                          <a:effectLst/>
                          <a:latin typeface="Arial" panose="020B0604020202020204" pitchFamily="34" charset="0"/>
                        </a:rPr>
                        <a:t>55</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71312787"/>
                  </a:ext>
                </a:extLst>
              </a:tr>
              <a:tr h="106478">
                <a:tc>
                  <a:txBody>
                    <a:bodyPr/>
                    <a:lstStyle/>
                    <a:p>
                      <a:pPr algn="ctr" fontAlgn="b"/>
                      <a:r>
                        <a:rPr lang="en-US" sz="105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1" i="0" u="none" strike="noStrike">
                          <a:effectLst/>
                          <a:latin typeface="Arial" panose="020B0604020202020204" pitchFamily="34" charset="0"/>
                        </a:rPr>
                        <a:t>1.82%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050" b="1" i="0" u="none" strike="noStrike">
                          <a:effectLst/>
                          <a:latin typeface="Arial" panose="020B0604020202020204" pitchFamily="34" charset="0"/>
                        </a:rPr>
                        <a:t>1.82%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50" b="1" i="0" u="none" strike="noStrike">
                          <a:effectLst/>
                          <a:latin typeface="Arial" panose="020B0604020202020204" pitchFamily="34" charset="0"/>
                        </a:rPr>
                        <a:t>12.73%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050" b="1" i="0" u="none" strike="noStrike">
                          <a:effectLst/>
                          <a:latin typeface="Arial" panose="020B0604020202020204" pitchFamily="34" charset="0"/>
                        </a:rPr>
                        <a:t>14.55%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50" b="1" i="0" u="none" strike="noStrike">
                          <a:effectLst/>
                          <a:latin typeface="Arial" panose="020B0604020202020204" pitchFamily="34" charset="0"/>
                        </a:rPr>
                        <a:t>9.09%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1" i="0" u="none" strike="noStrike" dirty="0">
                          <a:effectLst/>
                          <a:latin typeface="Arial" panose="020B0604020202020204" pitchFamily="34" charset="0"/>
                        </a:rPr>
                        <a:t>60.00%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2452536790"/>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Experienced Staff</a:t>
            </a:r>
          </a:p>
          <a:p>
            <a:pPr lvl="1"/>
            <a:r>
              <a:rPr lang="en-US" dirty="0"/>
              <a:t>Dealership Awards </a:t>
            </a:r>
          </a:p>
          <a:p>
            <a:pPr lvl="1"/>
            <a:r>
              <a:rPr lang="en-US" dirty="0"/>
              <a:t>Competitive pricing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Small Shop </a:t>
            </a:r>
          </a:p>
          <a:p>
            <a:pPr lvl="2"/>
            <a:r>
              <a:rPr lang="en-US" dirty="0"/>
              <a:t>It’s 2 weeks out to get in for major service. </a:t>
            </a:r>
          </a:p>
          <a:p>
            <a:pPr lvl="2"/>
            <a:r>
              <a:rPr lang="en-US" dirty="0"/>
              <a:t>We don’t offer express service </a:t>
            </a:r>
          </a:p>
          <a:p>
            <a:pPr lvl="1"/>
            <a:r>
              <a:rPr lang="en-US" dirty="0"/>
              <a:t>Service Hours </a:t>
            </a:r>
          </a:p>
          <a:p>
            <a:pPr lvl="1"/>
            <a:r>
              <a:rPr lang="en-US" dirty="0"/>
              <a:t>Pay structure</a:t>
            </a:r>
          </a:p>
          <a:p>
            <a:pPr lvl="1"/>
            <a:endParaRPr lang="en-US" dirty="0"/>
          </a:p>
          <a:p>
            <a:pPr lvl="1"/>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144</TotalTime>
  <Words>1547</Words>
  <Application>Microsoft Macintosh PowerPoint</Application>
  <PresentationFormat>Widescreen</PresentationFormat>
  <Paragraphs>681</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courtney@brucetitus.com</cp:lastModifiedBy>
  <cp:revision>6</cp:revision>
  <dcterms:created xsi:type="dcterms:W3CDTF">2022-12-04T13:10:55Z</dcterms:created>
  <dcterms:modified xsi:type="dcterms:W3CDTF">2024-12-20T06:36:47Z</dcterms:modified>
</cp:coreProperties>
</file>