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6"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419883-4B46-43B4-91DC-836C3DD59B0D}" v="9" dt="2024-11-14T14:45:45.0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10" autoAdjust="0"/>
    <p:restoredTop sz="94660"/>
  </p:normalViewPr>
  <p:slideViewPr>
    <p:cSldViewPr snapToGrid="0">
      <p:cViewPr varScale="1">
        <p:scale>
          <a:sx n="83" d="100"/>
          <a:sy n="83" d="100"/>
        </p:scale>
        <p:origin x="619"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68232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07552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50128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559591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52550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08417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42348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000685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5126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83869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830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70824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2806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8129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65990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2A54C80-263E-416B-A8E0-580EDEADCBDC}" type="datetimeFigureOut">
              <a:rPr lang="en-US" smtClean="0"/>
              <a:t>11/14/2024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413105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719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11/14/2024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2422455"/>
      </p:ext>
    </p:extLst>
  </p:cSld>
  <p:clrMap bg1="dk1" tx1="lt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025646" y="1115291"/>
            <a:ext cx="8825658" cy="3329581"/>
          </a:xfrm>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Autofit/>
          </a:bodyPr>
          <a:lstStyle/>
          <a:p>
            <a:pPr algn="ctr"/>
            <a:r>
              <a:rPr lang="en-US" sz="2800" dirty="0"/>
              <a:t>Kyle Campbell- Midtown Ford</a:t>
            </a:r>
          </a:p>
          <a:p>
            <a:pPr algn="ctr"/>
            <a:r>
              <a:rPr lang="en-US" sz="2800" dirty="0"/>
              <a:t>N454</a:t>
            </a:r>
          </a:p>
          <a:p>
            <a:pPr algn="ctr"/>
            <a:r>
              <a:rPr lang="en-US" sz="2800" dirty="0"/>
              <a:t>Month of October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46111" y="1424845"/>
            <a:ext cx="8946541" cy="4195481"/>
          </a:xfrm>
        </p:spPr>
        <p:txBody>
          <a:bodyPr>
            <a:normAutofit lnSpcReduction="10000"/>
          </a:bodyPr>
          <a:lstStyle/>
          <a:p>
            <a:r>
              <a:rPr lang="en-US" sz="1400" dirty="0"/>
              <a:t>Opportunities for my service department:</a:t>
            </a:r>
          </a:p>
          <a:p>
            <a:pPr marL="0" indent="0">
              <a:buNone/>
            </a:pPr>
            <a:r>
              <a:rPr lang="en-US" sz="1400" dirty="0"/>
              <a:t>Proper dispatching, tower operator to insure tech’s get the proper jobs and the high paying techs get the proper work. </a:t>
            </a:r>
          </a:p>
          <a:p>
            <a:pPr marL="0" indent="0">
              <a:buNone/>
            </a:pPr>
            <a:endParaRPr lang="en-US" sz="1400" dirty="0"/>
          </a:p>
          <a:p>
            <a:pPr marL="0" indent="0">
              <a:buNone/>
            </a:pPr>
            <a:r>
              <a:rPr lang="en-US" sz="1400" dirty="0"/>
              <a:t>Detailing department bays, lots of room for growth with a proper detail manager, increase labor sales in those bays with retail cleans, and increase productivity and proficiency.</a:t>
            </a:r>
          </a:p>
          <a:p>
            <a:pPr marL="0" indent="0">
              <a:buNone/>
            </a:pPr>
            <a:endParaRPr lang="en-US" sz="1400" dirty="0"/>
          </a:p>
          <a:p>
            <a:pPr marL="0" indent="0">
              <a:buNone/>
            </a:pPr>
            <a:r>
              <a:rPr lang="en-US" sz="1400" dirty="0"/>
              <a:t>Increase door rates and Grid pricing. Get closer to it. Big opportunity.</a:t>
            </a:r>
          </a:p>
          <a:p>
            <a:pPr marL="0" indent="0">
              <a:buNone/>
            </a:pPr>
            <a:endParaRPr lang="en-US" sz="1400" dirty="0"/>
          </a:p>
          <a:p>
            <a:pPr marL="0" indent="0">
              <a:buNone/>
            </a:pPr>
            <a:r>
              <a:rPr lang="en-US" sz="1400" dirty="0"/>
              <a:t>Increase BDC usage to increase appointments which could increase sales and volume thru the service department.</a:t>
            </a:r>
          </a:p>
          <a:p>
            <a:pPr marL="0" indent="0">
              <a:buNone/>
            </a:pPr>
            <a:endParaRPr lang="en-US" sz="1400" dirty="0"/>
          </a:p>
          <a:p>
            <a:pPr marL="0" indent="0">
              <a:buNone/>
            </a:pPr>
            <a:r>
              <a:rPr lang="en-US" sz="1400" dirty="0"/>
              <a:t>Marketing for the service department. Better online presence, and usage of social media accounts. Make a video of the service department.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46111" y="1331259"/>
            <a:ext cx="8946541" cy="4195481"/>
          </a:xfrm>
        </p:spPr>
        <p:txBody>
          <a:bodyPr/>
          <a:lstStyle/>
          <a:p>
            <a:r>
              <a:rPr lang="en-US" sz="1400" dirty="0"/>
              <a:t>Threats for my service department: </a:t>
            </a:r>
          </a:p>
          <a:p>
            <a:pPr marL="0" indent="0">
              <a:buNone/>
            </a:pPr>
            <a:r>
              <a:rPr lang="en-US" sz="1400" dirty="0"/>
              <a:t>Lots of independent repair shops near me. Located in an auto mall, lots of competition, need to be correctly priced to ensure we keep customers and look at advertising off makes to keep volumes up.</a:t>
            </a:r>
          </a:p>
          <a:p>
            <a:pPr marL="0" indent="0">
              <a:buNone/>
            </a:pPr>
            <a:endParaRPr lang="en-US" sz="1400" dirty="0"/>
          </a:p>
          <a:p>
            <a:pPr marL="0" indent="0">
              <a:buNone/>
            </a:pPr>
            <a:r>
              <a:rPr lang="en-US" sz="1400" dirty="0"/>
              <a:t>Hours on Saturday are 8am to 12pm during summer months, were stores around us are longer days and hours which would be loss of business.</a:t>
            </a:r>
          </a:p>
          <a:p>
            <a:pPr marL="0" indent="0">
              <a:buNone/>
            </a:pPr>
            <a:endParaRPr lang="en-US" sz="1400" dirty="0"/>
          </a:p>
          <a:p>
            <a:pPr marL="0" indent="0">
              <a:buNone/>
            </a:pPr>
            <a:r>
              <a:rPr lang="en-US" sz="1400" dirty="0"/>
              <a:t>Grumpy service advisors, or angry service advisors due to potential pay plan changes which may transcend to customers and how the perceive my service department. </a:t>
            </a:r>
          </a:p>
          <a:p>
            <a:pPr marL="0" indent="0">
              <a:buNone/>
            </a:pPr>
            <a:endParaRPr lang="en-US" sz="1400" dirty="0"/>
          </a:p>
          <a:p>
            <a:pPr marL="0" indent="0">
              <a:buNone/>
            </a:pPr>
            <a:r>
              <a:rPr lang="en-US" sz="1400" dirty="0"/>
              <a:t>Increased in Mortgage rates in the area, Increase of grocery prices. Which could threaten customers ability to spend money for car repairs/Maintenance. Make sure to have financing available if needed.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89093" y="1507974"/>
            <a:ext cx="8946541" cy="4195481"/>
          </a:xfrm>
        </p:spPr>
        <p:txBody>
          <a:bodyPr>
            <a:normAutofit/>
          </a:bodyPr>
          <a:lstStyle/>
          <a:p>
            <a:r>
              <a:rPr lang="en-US" sz="1400" dirty="0"/>
              <a:t>Objectives for my service department:</a:t>
            </a:r>
          </a:p>
          <a:p>
            <a:pPr marL="0" indent="0">
              <a:buNone/>
            </a:pPr>
            <a:r>
              <a:rPr lang="en-US" sz="1400" dirty="0"/>
              <a:t>Increase labor door rates for CP, Internal and apply for warranty increase as well</a:t>
            </a:r>
          </a:p>
          <a:p>
            <a:pPr marL="0" indent="0">
              <a:buNone/>
            </a:pPr>
            <a:endParaRPr lang="en-US" sz="1400" dirty="0"/>
          </a:p>
          <a:p>
            <a:pPr marL="0" indent="0">
              <a:buNone/>
            </a:pPr>
            <a:r>
              <a:rPr lang="en-US" sz="1400" dirty="0"/>
              <a:t>Change advisors pay plan to match growth and current sales numbers</a:t>
            </a:r>
          </a:p>
          <a:p>
            <a:pPr marL="0" indent="0">
              <a:buNone/>
            </a:pPr>
            <a:endParaRPr lang="en-US" sz="1400" dirty="0"/>
          </a:p>
          <a:p>
            <a:pPr marL="0" indent="0">
              <a:buNone/>
            </a:pPr>
            <a:r>
              <a:rPr lang="en-US" sz="1400" dirty="0"/>
              <a:t>Increase traffic and RO’s by properly using BDC and appointment system</a:t>
            </a:r>
          </a:p>
          <a:p>
            <a:pPr marL="0" indent="0">
              <a:buNone/>
            </a:pPr>
            <a:endParaRPr lang="en-US" sz="1400" dirty="0"/>
          </a:p>
          <a:p>
            <a:pPr marL="0" indent="0">
              <a:buNone/>
            </a:pPr>
            <a:r>
              <a:rPr lang="en-US" sz="1400" dirty="0"/>
              <a:t>Proper dispatching set up electronically to ensure proper techs get jobs</a:t>
            </a:r>
          </a:p>
          <a:p>
            <a:pPr marL="0" indent="0">
              <a:buNone/>
            </a:pPr>
            <a:endParaRPr lang="en-US" sz="1400" dirty="0"/>
          </a:p>
          <a:p>
            <a:pPr marL="0" indent="0">
              <a:buNone/>
            </a:pPr>
            <a:r>
              <a:rPr lang="en-US" sz="1400" dirty="0"/>
              <a:t>Improve technician proficiency in quick lane, hourly techs change to flat rate and incentivize them to increase labor sales and gross</a:t>
            </a:r>
          </a:p>
          <a:p>
            <a:pPr marL="0" indent="0">
              <a:buNone/>
            </a:pPr>
            <a:endParaRPr lang="en-US" sz="1400" dirty="0"/>
          </a:p>
          <a:p>
            <a:pPr marL="0" indent="0">
              <a:buNone/>
            </a:pPr>
            <a:endParaRPr lang="en-US" sz="1400" dirty="0"/>
          </a:p>
          <a:p>
            <a:pPr marL="0" indent="0">
              <a:buNone/>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75239" y="1331259"/>
            <a:ext cx="8946541" cy="4820159"/>
          </a:xfrm>
        </p:spPr>
        <p:txBody>
          <a:bodyPr/>
          <a:lstStyle/>
          <a:p>
            <a:r>
              <a:rPr lang="en-US" sz="1400" dirty="0"/>
              <a:t>Strategies for my service department:</a:t>
            </a:r>
          </a:p>
          <a:p>
            <a:pPr marL="0" indent="0">
              <a:buNone/>
            </a:pPr>
            <a:endParaRPr lang="en-US" sz="1400" dirty="0"/>
          </a:p>
          <a:p>
            <a:pPr marL="0" indent="0">
              <a:buNone/>
            </a:pPr>
            <a:r>
              <a:rPr lang="en-US" sz="1400" dirty="0"/>
              <a:t>Eliminating discount function in PFC in CDK to ensure gross is there and discount ability isn’t easy and needs to be from manager approval</a:t>
            </a:r>
          </a:p>
          <a:p>
            <a:pPr marL="0" indent="0">
              <a:buNone/>
            </a:pPr>
            <a:endParaRPr lang="en-US" sz="1400" dirty="0"/>
          </a:p>
          <a:p>
            <a:pPr marL="0" indent="0">
              <a:buNone/>
            </a:pPr>
            <a:r>
              <a:rPr lang="en-US" sz="1400" dirty="0"/>
              <a:t>Shop pricing for menu priced items similar or cheaper then competitors to keep business and attract off makes and current customers to keep coming back to us </a:t>
            </a:r>
          </a:p>
          <a:p>
            <a:pPr marL="0" indent="0">
              <a:buNone/>
            </a:pPr>
            <a:endParaRPr lang="en-US" sz="1400" dirty="0"/>
          </a:p>
          <a:p>
            <a:pPr marL="0" indent="0">
              <a:buNone/>
            </a:pPr>
            <a:r>
              <a:rPr lang="en-US" sz="1400" dirty="0"/>
              <a:t>Hold daily meetings with tech’s to ensure proper cleanliness in shop and praise the guys with lots of hours to motivate and inspire current struggling or low hour techs</a:t>
            </a:r>
          </a:p>
          <a:p>
            <a:pPr marL="0" indent="0">
              <a:buNone/>
            </a:pPr>
            <a:endParaRPr lang="en-US" sz="1400" dirty="0"/>
          </a:p>
          <a:p>
            <a:pPr marL="0" indent="0">
              <a:buNone/>
            </a:pPr>
            <a:r>
              <a:rPr lang="en-US" sz="1400" dirty="0"/>
              <a:t>Keep sending young, up and coming techs to school to ensure top techs working on vehicles at all times, and certification to work on certain jobs is needed in Ford. So keep up to date on courses.</a:t>
            </a:r>
          </a:p>
          <a:p>
            <a:pPr marL="0" indent="0">
              <a:buNone/>
            </a:pPr>
            <a:endParaRPr lang="en-US" sz="1400" dirty="0"/>
          </a:p>
          <a:p>
            <a:pPr marL="0" indent="0">
              <a:buNone/>
            </a:pPr>
            <a:r>
              <a:rPr lang="en-US" sz="1400" dirty="0"/>
              <a:t>Marketing contests to attract customers to come into us for service, all makes all models advertising as well to get other business.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12185" y="1331259"/>
            <a:ext cx="8946541" cy="4195481"/>
          </a:xfrm>
        </p:spPr>
        <p:txBody>
          <a:bodyPr>
            <a:normAutofit lnSpcReduction="10000"/>
          </a:bodyPr>
          <a:lstStyle/>
          <a:p>
            <a:r>
              <a:rPr lang="en-US" sz="1400" dirty="0"/>
              <a:t>Tactics for my service department:</a:t>
            </a:r>
          </a:p>
          <a:p>
            <a:pPr marL="0" indent="0">
              <a:buNone/>
            </a:pPr>
            <a:endParaRPr lang="en-US" sz="1400" dirty="0"/>
          </a:p>
          <a:p>
            <a:pPr marL="0" indent="0">
              <a:buNone/>
            </a:pPr>
            <a:r>
              <a:rPr lang="en-US" sz="1400" dirty="0"/>
              <a:t>Changing tech’s schedules to balance out the hours were open but actually working on vehicles to increase sales/gross</a:t>
            </a:r>
          </a:p>
          <a:p>
            <a:pPr marL="0" indent="0">
              <a:buNone/>
            </a:pPr>
            <a:endParaRPr lang="en-US" sz="1400" dirty="0"/>
          </a:p>
          <a:p>
            <a:pPr marL="0" indent="0">
              <a:buNone/>
            </a:pPr>
            <a:r>
              <a:rPr lang="en-US" sz="1400" dirty="0"/>
              <a:t>Service manager only person able to discount labor/parts</a:t>
            </a:r>
          </a:p>
          <a:p>
            <a:pPr marL="0" indent="0">
              <a:buNone/>
            </a:pPr>
            <a:endParaRPr lang="en-US" sz="1400" dirty="0"/>
          </a:p>
          <a:p>
            <a:pPr marL="0" indent="0">
              <a:buNone/>
            </a:pPr>
            <a:r>
              <a:rPr lang="en-US" sz="1400" dirty="0"/>
              <a:t>Advertising discounted items for the season and attracting all customers to service with us.</a:t>
            </a:r>
          </a:p>
          <a:p>
            <a:pPr marL="0" indent="0">
              <a:buNone/>
            </a:pPr>
            <a:endParaRPr lang="en-US" sz="1400" dirty="0"/>
          </a:p>
          <a:p>
            <a:pPr marL="0" indent="0">
              <a:buNone/>
            </a:pPr>
            <a:r>
              <a:rPr lang="en-US" sz="1400" dirty="0"/>
              <a:t>Daily huddles with advisors to talk over there current sales number as well as where they want to end up. Find out the struggles and hurdles there having for the month and things they can work on to improve. Go over CSI scores as well to see where they match up to other advisors.</a:t>
            </a:r>
          </a:p>
          <a:p>
            <a:pPr marL="0" indent="0">
              <a:buNone/>
            </a:pPr>
            <a:endParaRPr lang="en-US" sz="1400" dirty="0"/>
          </a:p>
          <a:p>
            <a:pPr marL="0" indent="0">
              <a:buNone/>
            </a:pPr>
            <a:r>
              <a:rPr lang="en-US" sz="1400" dirty="0"/>
              <a:t>Have a working, active shop foreman bonus pay on hours, to help generate hours in the shop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373880" y="110813"/>
            <a:ext cx="9404723" cy="1400530"/>
          </a:xfrm>
        </p:spPr>
        <p:txBody>
          <a:bodyPr/>
          <a:lstStyle/>
          <a:p>
            <a:r>
              <a:rPr lang="en-US" dirty="0">
                <a:solidFill>
                  <a:schemeClr val="tx1"/>
                </a:solidFill>
              </a:rPr>
              <a:t>SWOT Analysis- Action Plan</a:t>
            </a:r>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911655529"/>
              </p:ext>
            </p:extLst>
          </p:nvPr>
        </p:nvGraphicFramePr>
        <p:xfrm>
          <a:off x="509995" y="931310"/>
          <a:ext cx="9132492" cy="566928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Adjust Pay Plan for Advisors</a:t>
                      </a:r>
                    </a:p>
                  </a:txBody>
                  <a:tcPr/>
                </a:tc>
                <a:tc>
                  <a:txBody>
                    <a:bodyPr/>
                    <a:lstStyle/>
                    <a:p>
                      <a:r>
                        <a:rPr lang="en-US" dirty="0"/>
                        <a:t>Service Manager</a:t>
                      </a:r>
                    </a:p>
                  </a:txBody>
                  <a:tcPr/>
                </a:tc>
                <a:tc>
                  <a:txBody>
                    <a:bodyPr/>
                    <a:lstStyle/>
                    <a:p>
                      <a:r>
                        <a:rPr lang="en-US" dirty="0"/>
                        <a:t>Jan 2024</a:t>
                      </a:r>
                    </a:p>
                  </a:txBody>
                  <a:tcPr/>
                </a:tc>
                <a:extLst>
                  <a:ext uri="{0D108BD9-81ED-4DB2-BD59-A6C34878D82A}">
                    <a16:rowId xmlns:a16="http://schemas.microsoft.com/office/drawing/2014/main" val="2400365483"/>
                  </a:ext>
                </a:extLst>
              </a:tr>
              <a:tr h="565004">
                <a:tc>
                  <a:txBody>
                    <a:bodyPr/>
                    <a:lstStyle/>
                    <a:p>
                      <a:r>
                        <a:rPr lang="en-US" dirty="0"/>
                        <a:t>Extend service hours of Saturdays</a:t>
                      </a:r>
                    </a:p>
                  </a:txBody>
                  <a:tcPr/>
                </a:tc>
                <a:tc>
                  <a:txBody>
                    <a:bodyPr/>
                    <a:lstStyle/>
                    <a:p>
                      <a:r>
                        <a:rPr lang="en-US" dirty="0"/>
                        <a:t>Service Manager</a:t>
                      </a:r>
                    </a:p>
                  </a:txBody>
                  <a:tcPr/>
                </a:tc>
                <a:tc>
                  <a:txBody>
                    <a:bodyPr/>
                    <a:lstStyle/>
                    <a:p>
                      <a:r>
                        <a:rPr lang="en-US" dirty="0"/>
                        <a:t>Dec 2024</a:t>
                      </a:r>
                    </a:p>
                  </a:txBody>
                  <a:tcPr/>
                </a:tc>
                <a:extLst>
                  <a:ext uri="{0D108BD9-81ED-4DB2-BD59-A6C34878D82A}">
                    <a16:rowId xmlns:a16="http://schemas.microsoft.com/office/drawing/2014/main" val="107845787"/>
                  </a:ext>
                </a:extLst>
              </a:tr>
              <a:tr h="565004">
                <a:tc>
                  <a:txBody>
                    <a:bodyPr/>
                    <a:lstStyle/>
                    <a:p>
                      <a:r>
                        <a:rPr lang="en-US" dirty="0"/>
                        <a:t>Marketing Meetings and Initiates </a:t>
                      </a:r>
                    </a:p>
                  </a:txBody>
                  <a:tcPr/>
                </a:tc>
                <a:tc>
                  <a:txBody>
                    <a:bodyPr/>
                    <a:lstStyle/>
                    <a:p>
                      <a:r>
                        <a:rPr lang="en-US" dirty="0"/>
                        <a:t>Service Manger/Marketing Manager/Advisors</a:t>
                      </a:r>
                    </a:p>
                  </a:txBody>
                  <a:tcPr/>
                </a:tc>
                <a:tc>
                  <a:txBody>
                    <a:bodyPr/>
                    <a:lstStyle/>
                    <a:p>
                      <a:r>
                        <a:rPr lang="en-US" dirty="0"/>
                        <a:t>Dec 2025 (ALL YEAR)</a:t>
                      </a:r>
                    </a:p>
                  </a:txBody>
                  <a:tcPr/>
                </a:tc>
                <a:extLst>
                  <a:ext uri="{0D108BD9-81ED-4DB2-BD59-A6C34878D82A}">
                    <a16:rowId xmlns:a16="http://schemas.microsoft.com/office/drawing/2014/main" val="1530126605"/>
                  </a:ext>
                </a:extLst>
              </a:tr>
              <a:tr h="565004">
                <a:tc>
                  <a:txBody>
                    <a:bodyPr/>
                    <a:lstStyle/>
                    <a:p>
                      <a:r>
                        <a:rPr lang="en-US" dirty="0"/>
                        <a:t>Change hourly techs to flat rate</a:t>
                      </a:r>
                    </a:p>
                  </a:txBody>
                  <a:tcPr/>
                </a:tc>
                <a:tc>
                  <a:txBody>
                    <a:bodyPr/>
                    <a:lstStyle/>
                    <a:p>
                      <a:r>
                        <a:rPr lang="en-US" dirty="0"/>
                        <a:t>Service Manager</a:t>
                      </a:r>
                    </a:p>
                  </a:txBody>
                  <a:tcPr/>
                </a:tc>
                <a:tc>
                  <a:txBody>
                    <a:bodyPr/>
                    <a:lstStyle/>
                    <a:p>
                      <a:r>
                        <a:rPr lang="en-US" dirty="0"/>
                        <a:t>Dec 2024</a:t>
                      </a:r>
                    </a:p>
                  </a:txBody>
                  <a:tcPr/>
                </a:tc>
                <a:extLst>
                  <a:ext uri="{0D108BD9-81ED-4DB2-BD59-A6C34878D82A}">
                    <a16:rowId xmlns:a16="http://schemas.microsoft.com/office/drawing/2014/main" val="1950345431"/>
                  </a:ext>
                </a:extLst>
              </a:tr>
              <a:tr h="565004">
                <a:tc>
                  <a:txBody>
                    <a:bodyPr/>
                    <a:lstStyle/>
                    <a:p>
                      <a:r>
                        <a:rPr lang="en-US" dirty="0"/>
                        <a:t>Turn off Discounting for Advisors</a:t>
                      </a:r>
                    </a:p>
                  </a:txBody>
                  <a:tcPr/>
                </a:tc>
                <a:tc>
                  <a:txBody>
                    <a:bodyPr/>
                    <a:lstStyle/>
                    <a:p>
                      <a:r>
                        <a:rPr lang="en-US" dirty="0"/>
                        <a:t>Service Manager</a:t>
                      </a:r>
                    </a:p>
                  </a:txBody>
                  <a:tcPr/>
                </a:tc>
                <a:tc>
                  <a:txBody>
                    <a:bodyPr/>
                    <a:lstStyle/>
                    <a:p>
                      <a:r>
                        <a:rPr lang="en-US" dirty="0"/>
                        <a:t>Dec 2024</a:t>
                      </a:r>
                    </a:p>
                  </a:txBody>
                  <a:tcPr/>
                </a:tc>
                <a:extLst>
                  <a:ext uri="{0D108BD9-81ED-4DB2-BD59-A6C34878D82A}">
                    <a16:rowId xmlns:a16="http://schemas.microsoft.com/office/drawing/2014/main" val="1960891333"/>
                  </a:ext>
                </a:extLst>
              </a:tr>
              <a:tr h="565004">
                <a:tc>
                  <a:txBody>
                    <a:bodyPr/>
                    <a:lstStyle/>
                    <a:p>
                      <a:r>
                        <a:rPr lang="en-US" dirty="0"/>
                        <a:t>Daily huddles with Advisors</a:t>
                      </a:r>
                    </a:p>
                  </a:txBody>
                  <a:tcPr/>
                </a:tc>
                <a:tc>
                  <a:txBody>
                    <a:bodyPr/>
                    <a:lstStyle/>
                    <a:p>
                      <a:r>
                        <a:rPr lang="en-US" dirty="0"/>
                        <a:t>Service Manager </a:t>
                      </a:r>
                    </a:p>
                  </a:txBody>
                  <a:tcPr/>
                </a:tc>
                <a:tc>
                  <a:txBody>
                    <a:bodyPr/>
                    <a:lstStyle/>
                    <a:p>
                      <a:r>
                        <a:rPr lang="en-US" dirty="0"/>
                        <a:t>Dec 2024, follow up into 2025 new year to Maintain</a:t>
                      </a:r>
                    </a:p>
                  </a:txBody>
                  <a:tcPr/>
                </a:tc>
                <a:extLst>
                  <a:ext uri="{0D108BD9-81ED-4DB2-BD59-A6C34878D82A}">
                    <a16:rowId xmlns:a16="http://schemas.microsoft.com/office/drawing/2014/main" val="4137224325"/>
                  </a:ext>
                </a:extLst>
              </a:tr>
              <a:tr h="565004">
                <a:tc>
                  <a:txBody>
                    <a:bodyPr/>
                    <a:lstStyle/>
                    <a:p>
                      <a:r>
                        <a:rPr lang="en-US" dirty="0"/>
                        <a:t>Adjust Labor grid pricing and Door rate</a:t>
                      </a:r>
                    </a:p>
                  </a:txBody>
                  <a:tcPr/>
                </a:tc>
                <a:tc>
                  <a:txBody>
                    <a:bodyPr/>
                    <a:lstStyle/>
                    <a:p>
                      <a:r>
                        <a:rPr lang="en-US" dirty="0"/>
                        <a:t>Service Manager</a:t>
                      </a:r>
                    </a:p>
                  </a:txBody>
                  <a:tcPr/>
                </a:tc>
                <a:tc>
                  <a:txBody>
                    <a:bodyPr/>
                    <a:lstStyle/>
                    <a:p>
                      <a:r>
                        <a:rPr lang="en-US" dirty="0"/>
                        <a:t>Jan 2025</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47531" y="1434082"/>
            <a:ext cx="8946541" cy="4440245"/>
          </a:xfrm>
        </p:spPr>
        <p:txBody>
          <a:bodyPr>
            <a:normAutofit fontScale="92500" lnSpcReduction="20000"/>
          </a:bodyPr>
          <a:lstStyle/>
          <a:p>
            <a:r>
              <a:rPr lang="en-US" sz="2800" dirty="0"/>
              <a:t>Synopsis:</a:t>
            </a:r>
          </a:p>
          <a:p>
            <a:pPr marL="0" indent="0">
              <a:buNone/>
            </a:pPr>
            <a:endParaRPr lang="en-US" sz="1400" dirty="0"/>
          </a:p>
          <a:p>
            <a:pPr marL="0" indent="0">
              <a:buNone/>
            </a:pPr>
            <a:r>
              <a:rPr lang="en-US" sz="1500" dirty="0"/>
              <a:t>With these changes in the action plan. Increase of Sales and Gross is the target. More marketing will make for more volume and increase traffic on social sites to generate buzz to acquire more customers. With the change in pay for mechanics, will make them more money and happier for the upcoming 2025 year. With change in hours, will give techs more scheduling opportunities as well as it’ll increase overall gross and sales. </a:t>
            </a:r>
          </a:p>
          <a:p>
            <a:pPr marL="0" indent="0">
              <a:buNone/>
            </a:pPr>
            <a:endParaRPr lang="en-US" sz="1500" dirty="0"/>
          </a:p>
          <a:p>
            <a:pPr marL="0" indent="0">
              <a:buNone/>
            </a:pPr>
            <a:r>
              <a:rPr lang="en-US" sz="1500" dirty="0"/>
              <a:t>With longer hours, it’ll act a domino effect and increase the service side of things, but also the parts sales as well.</a:t>
            </a:r>
          </a:p>
          <a:p>
            <a:pPr marL="0" indent="0">
              <a:buNone/>
            </a:pPr>
            <a:endParaRPr lang="en-US" sz="1500" dirty="0"/>
          </a:p>
          <a:p>
            <a:pPr marL="0" indent="0">
              <a:buNone/>
            </a:pPr>
            <a:r>
              <a:rPr lang="en-US" sz="1500" dirty="0"/>
              <a:t>Small changes, and some big ones with lots of opportunities, being able to see the threats, opportunities and also the things were doing good is a blessing because it gives you the ability to understand what your doing good and need to maintain as well as what could you be doing, or even doing better to grow. </a:t>
            </a:r>
          </a:p>
          <a:p>
            <a:pPr marL="0" indent="0">
              <a:buNone/>
            </a:pPr>
            <a:endParaRPr lang="en-US" sz="1500" dirty="0"/>
          </a:p>
          <a:p>
            <a:pPr marL="0" indent="0">
              <a:buNone/>
            </a:pPr>
            <a:r>
              <a:rPr lang="en-US" sz="1500" dirty="0"/>
              <a:t>With all these changes, we will be more profitable and be a better service department for are customers and make it easy for customers to do business with us.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104293" y="1683464"/>
            <a:ext cx="8946541" cy="4421772"/>
          </a:xfrm>
        </p:spPr>
        <p:txBody>
          <a:bodyPr/>
          <a:lstStyle/>
          <a:p>
            <a:pPr marL="0" indent="0" algn="l">
              <a:buNone/>
            </a:pPr>
            <a:endParaRPr lang="en-US" sz="1400" b="0" i="0" u="none" strike="noStrike" baseline="0" dirty="0">
              <a:solidFill>
                <a:srgbClr val="000000"/>
              </a:solidFill>
              <a:latin typeface="Calibri" panose="020F0502020204030204" pitchFamily="34" charset="0"/>
            </a:endParaRPr>
          </a:p>
          <a:p>
            <a:r>
              <a:rPr lang="en-US" sz="1400" dirty="0">
                <a:latin typeface="Calibri" panose="020F0502020204030204" pitchFamily="34" charset="0"/>
              </a:rPr>
              <a:t>Some current practices: We market on a system called </a:t>
            </a:r>
            <a:r>
              <a:rPr lang="en-US" sz="1400" dirty="0" err="1">
                <a:latin typeface="Calibri" panose="020F0502020204030204" pitchFamily="34" charset="0"/>
              </a:rPr>
              <a:t>DealerMine</a:t>
            </a:r>
            <a:r>
              <a:rPr lang="en-US" sz="1400" dirty="0">
                <a:latin typeface="Calibri" panose="020F0502020204030204" pitchFamily="34" charset="0"/>
              </a:rPr>
              <a:t> to customers that are due for Inspections/Oil changes. We send voice drops, which is a pre recorded voicemail to the customers phone and let them know there due for service.</a:t>
            </a:r>
          </a:p>
          <a:p>
            <a:r>
              <a:rPr lang="en-US" sz="1400" b="0" i="0" u="none" strike="noStrike" baseline="0" dirty="0">
                <a:solidFill>
                  <a:schemeClr val="tx1"/>
                </a:solidFill>
                <a:latin typeface="Calibri" panose="020F0502020204030204" pitchFamily="34" charset="0"/>
              </a:rPr>
              <a:t>We market a ton for winter months, with winter tire season where Midtown Ford is located we do lots of tire swaps. We store 800 sets on site, and we market to those 800 for early bird specials to get there tires switched faster.</a:t>
            </a:r>
          </a:p>
          <a:p>
            <a:r>
              <a:rPr lang="en-US" sz="1400" dirty="0">
                <a:latin typeface="Calibri" panose="020F0502020204030204" pitchFamily="34" charset="0"/>
              </a:rPr>
              <a:t>Goals to improve: Market more in the area with mail flyers, specials for the main service shop, social media accounts.</a:t>
            </a:r>
            <a:endParaRPr lang="en-US" sz="1400" b="0" i="0" u="none" strike="noStrike" baseline="0" dirty="0">
              <a:solidFill>
                <a:schemeClr val="tx1"/>
              </a:solidFill>
              <a:latin typeface="Calibri" panose="020F0502020204030204" pitchFamily="34" charset="0"/>
            </a:endParaRPr>
          </a:p>
          <a:p>
            <a:r>
              <a:rPr lang="en-US" sz="1400" b="0" i="0" u="none" strike="noStrike" baseline="0" dirty="0">
                <a:solidFill>
                  <a:schemeClr val="tx1"/>
                </a:solidFill>
                <a:latin typeface="Calibri" panose="020F0502020204030204" pitchFamily="34" charset="0"/>
              </a:rPr>
              <a:t>Plan to achieve goals: Work with marketing manager at store to do social media videos with technicians, and service advisor talking about the service department and getting the videos on the social media pages we have (Facebook, Instagram, and </a:t>
            </a:r>
            <a:r>
              <a:rPr lang="en-US" sz="1400" b="0" i="0" u="none" strike="noStrike" baseline="0" dirty="0" err="1">
                <a:solidFill>
                  <a:schemeClr val="tx1"/>
                </a:solidFill>
                <a:latin typeface="Calibri" panose="020F0502020204030204" pitchFamily="34" charset="0"/>
              </a:rPr>
              <a:t>Tiktok</a:t>
            </a:r>
            <a:r>
              <a:rPr lang="en-US" sz="1400" b="0" i="0" u="none" strike="noStrike" baseline="0" dirty="0">
                <a:solidFill>
                  <a:schemeClr val="tx1"/>
                </a:solidFill>
                <a:latin typeface="Calibri" panose="020F0502020204030204" pitchFamily="34" charset="0"/>
              </a:rPr>
              <a:t>), Work with marketing manager as well to create flyers and mai</a:t>
            </a:r>
            <a:r>
              <a:rPr lang="en-US" sz="1400" dirty="0">
                <a:latin typeface="Calibri" panose="020F0502020204030204" pitchFamily="34" charset="0"/>
              </a:rPr>
              <a:t>l out to customers in the marketing area with service specials, hours of operation, location, and a map of the where the service department is and where my Quick Lane department is.</a:t>
            </a:r>
            <a:endParaRPr lang="en-US" sz="1400" b="0" i="0" u="none" strike="noStrike" baseline="0" dirty="0">
              <a:solidFill>
                <a:schemeClr val="tx1"/>
              </a:solidFill>
              <a:latin typeface="Calibri" panose="020F0502020204030204" pitchFamily="34" charset="0"/>
            </a:endParaRPr>
          </a:p>
          <a:p>
            <a:r>
              <a:rPr lang="en-US" sz="1400" b="0" i="0" u="none" strike="noStrike" baseline="0" dirty="0">
                <a:solidFill>
                  <a:schemeClr val="tx1"/>
                </a:solidFill>
                <a:latin typeface="Calibri" panose="020F0502020204030204" pitchFamily="34" charset="0"/>
              </a:rPr>
              <a:t>Plans to evaluate your changes: Have weekly meetings with service manager, and marketing manager to calculate total spend, where and what were marketing, keep up to date on current specials and seasons and plan for execution. This is a weekly meeting.</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0" y="1302946"/>
            <a:ext cx="6315642" cy="4469782"/>
          </a:xfrm>
        </p:spPr>
        <p:txBody>
          <a:bodyPr>
            <a:noAutofit/>
          </a:bodyPr>
          <a:lstStyle/>
          <a:p>
            <a:pPr algn="l"/>
            <a:endParaRPr lang="en-US" sz="1400" b="0" i="0" u="none" strike="noStrike" baseline="0" dirty="0">
              <a:solidFill>
                <a:srgbClr val="000000"/>
              </a:solidFill>
              <a:latin typeface="Calibri" panose="020F0502020204030204" pitchFamily="34" charset="0"/>
            </a:endParaRPr>
          </a:p>
          <a:p>
            <a:r>
              <a:rPr lang="en-US" sz="1400" dirty="0">
                <a:latin typeface="Calibri" panose="020F0502020204030204" pitchFamily="34" charset="0"/>
              </a:rPr>
              <a:t>Current practices: We run each customer in the system for the day that has an appointment to try and obtain extra warranty work. We also try and sell a peace of mind inspection on every vehicle that comes thru to generate some CP labor as well as warranty work </a:t>
            </a:r>
            <a:endParaRPr lang="en-US" sz="1400" b="0" i="0" u="none" strike="noStrike" baseline="0" dirty="0">
              <a:latin typeface="Calibri" panose="020F0502020204030204" pitchFamily="34" charset="0"/>
            </a:endParaRPr>
          </a:p>
          <a:p>
            <a:r>
              <a:rPr lang="en-US" sz="1400" dirty="0">
                <a:latin typeface="Calibri" panose="020F0502020204030204" pitchFamily="34" charset="0"/>
              </a:rPr>
              <a:t>Goals for improvement: Get better at managing Unapplied time, Currently -66,283 YTD. Work more with hourly mechanics or develop a flat rate, bonus system for them to combat there unapplied time. Another goal would be to work with manufacturer to obtain a higher warranty labor rate, and Ford ESP approval amount. </a:t>
            </a:r>
            <a:endParaRPr lang="en-US" sz="1400" b="0" i="0" u="none" strike="noStrike" baseline="0" dirty="0">
              <a:latin typeface="Calibri" panose="020F0502020204030204" pitchFamily="34" charset="0"/>
            </a:endParaRPr>
          </a:p>
          <a:p>
            <a:r>
              <a:rPr lang="en-US" sz="1400" b="0" i="0" u="none" strike="noStrike" baseline="0" dirty="0">
                <a:latin typeface="Calibri" panose="020F0502020204030204" pitchFamily="34" charset="0"/>
              </a:rPr>
              <a:t>Plans to achieve your goals: Switch pay plans for hourly tech’s to a flat rate system </a:t>
            </a:r>
            <a:r>
              <a:rPr lang="en-US" sz="1400" dirty="0">
                <a:latin typeface="Calibri" panose="020F0502020204030204" pitchFamily="34" charset="0"/>
              </a:rPr>
              <a:t>with bonus, to combat unapplied time. Implement a strict warranty policy to be at a better standing with manufacturer to receive a higher warranty labor rate.</a:t>
            </a:r>
            <a:endParaRPr lang="en-US" sz="1400" b="0" i="0" u="none" strike="noStrike" baseline="0" dirty="0">
              <a:latin typeface="Calibri" panose="020F0502020204030204" pitchFamily="34" charset="0"/>
            </a:endParaRPr>
          </a:p>
          <a:p>
            <a:r>
              <a:rPr lang="en-US" sz="1400" b="0" i="0" u="none" strike="noStrike" baseline="0" dirty="0">
                <a:latin typeface="Calibri" panose="020F0502020204030204" pitchFamily="34" charset="0"/>
              </a:rPr>
              <a:t>Plans to evaluate your changes: Apply a proficiency bonus for the hourly tech’s that will be changed from hourly to flat rate to track there hours and effectiveness. Another plan for evaluating change is to sign all warranty copies, and mak</a:t>
            </a:r>
            <a:r>
              <a:rPr lang="en-US" sz="1400" dirty="0">
                <a:latin typeface="Calibri" panose="020F0502020204030204" pitchFamily="34" charset="0"/>
              </a:rPr>
              <a:t>e warranty RO’s have signatures, proper information, job aids to be in best standing in case of audit to help the cause of obtaining a better warranty labor rate</a:t>
            </a:r>
          </a:p>
          <a:p>
            <a:endParaRPr lang="en-US" sz="1400" b="0" i="0" u="none" strike="noStrike" baseline="0" dirty="0">
              <a:solidFill>
                <a:srgbClr val="221E1F"/>
              </a:solidFill>
              <a:latin typeface="Calibri" panose="020F0502020204030204" pitchFamily="34" charset="0"/>
            </a:endParaRPr>
          </a:p>
          <a:p>
            <a:endParaRPr lang="en-US" sz="1400" dirty="0"/>
          </a:p>
        </p:txBody>
      </p:sp>
      <p:pic>
        <p:nvPicPr>
          <p:cNvPr id="7" name="Content Placeholder 6">
            <a:extLst>
              <a:ext uri="{FF2B5EF4-FFF2-40B4-BE49-F238E27FC236}">
                <a16:creationId xmlns:a16="http://schemas.microsoft.com/office/drawing/2014/main" id="{2B4DBF43-201A-1914-67C8-3DD3BD715D5C}"/>
              </a:ext>
            </a:extLst>
          </p:cNvPr>
          <p:cNvPicPr>
            <a:picLocks noGrp="1" noChangeAspect="1"/>
          </p:cNvPicPr>
          <p:nvPr>
            <p:ph sz="quarter" idx="4"/>
          </p:nvPr>
        </p:nvPicPr>
        <p:blipFill>
          <a:blip r:embed="rId2"/>
          <a:stretch>
            <a:fillRect/>
          </a:stretch>
        </p:blipFill>
        <p:spPr>
          <a:xfrm>
            <a:off x="6345382" y="1473077"/>
            <a:ext cx="5733751" cy="330411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46111" y="249518"/>
            <a:ext cx="9404723" cy="140053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1035338"/>
            <a:ext cx="5966691" cy="455266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500" b="0" i="0" u="none" strike="noStrike" baseline="0" dirty="0">
                <a:latin typeface="Calibri" panose="020F0502020204030204" pitchFamily="34" charset="0"/>
              </a:rPr>
              <a:t>Current practices: Daily huddles of expense accounts, Breaking down financial statement accounts and seeing what get puts into that account example tools and supplies, service loaner, etc.</a:t>
            </a:r>
          </a:p>
          <a:p>
            <a:r>
              <a:rPr lang="en-US" sz="1500" b="0" i="0" u="none" strike="noStrike" baseline="0" dirty="0">
                <a:latin typeface="Calibri" panose="020F0502020204030204" pitchFamily="34" charset="0"/>
              </a:rPr>
              <a:t>Goals for improvement: Manage policy account better and hold the ones accountable for write off of diagnosis</a:t>
            </a:r>
            <a:r>
              <a:rPr lang="en-US" sz="1500" dirty="0">
                <a:latin typeface="Calibri" panose="020F0502020204030204" pitchFamily="34" charset="0"/>
              </a:rPr>
              <a:t> Ro’s as well as accidents in shop. Month of October was 13,601 which was 3.4%, guide for my auto group is 2.2%. Work on pay plans for service staff to make sure personnel expense doesn’t get out of hand. Proper pay plans. (Personnel Expense for Ford is calculated on my statement in Selling Expense)</a:t>
            </a:r>
            <a:endParaRPr lang="en-US" sz="1500" b="0" i="0" u="none" strike="noStrike" baseline="0" dirty="0">
              <a:latin typeface="Calibri" panose="020F0502020204030204" pitchFamily="34" charset="0"/>
            </a:endParaRPr>
          </a:p>
          <a:p>
            <a:r>
              <a:rPr lang="en-US" sz="1500" b="0" i="0" u="none" strike="noStrike" baseline="0" dirty="0">
                <a:latin typeface="Calibri" panose="020F0502020204030204" pitchFamily="34" charset="0"/>
              </a:rPr>
              <a:t>Plans to achieve your goals: Put a policy in place, Deductible policy for accidents, $200 first offence, $500 second, and third potential firing/leave. Hope is to limit accidents and make employees accountable which would help lower policy account. Change pay plans to make sure there up to dat</a:t>
            </a:r>
            <a:r>
              <a:rPr lang="en-US" sz="1500" dirty="0">
                <a:latin typeface="Calibri" panose="020F0502020204030204" pitchFamily="34" charset="0"/>
              </a:rPr>
              <a:t>e with current numbers to make sure the pay is the correct pay for the position.</a:t>
            </a:r>
            <a:endParaRPr lang="en-US" sz="1500" b="0" i="0" u="none" strike="noStrike" baseline="0" dirty="0">
              <a:latin typeface="Calibri" panose="020F0502020204030204" pitchFamily="34" charset="0"/>
            </a:endParaRPr>
          </a:p>
          <a:p>
            <a:r>
              <a:rPr lang="en-US" sz="1500" b="0" i="0" u="none" strike="noStrike" baseline="0" dirty="0">
                <a:latin typeface="Calibri" panose="020F0502020204030204" pitchFamily="34" charset="0"/>
              </a:rPr>
              <a:t>Plans to evaluate your changes: Continue breaking down expense accounts on statement to monitor the in’s and out’s of accounts. Create a spread sheet to track employees accidents. Put new pay plans in place with proper commission and bonuses. </a:t>
            </a:r>
          </a:p>
          <a:p>
            <a:endParaRPr lang="en-US" dirty="0"/>
          </a:p>
        </p:txBody>
      </p:sp>
      <p:pic>
        <p:nvPicPr>
          <p:cNvPr id="11" name="Content Placeholder 10">
            <a:extLst>
              <a:ext uri="{FF2B5EF4-FFF2-40B4-BE49-F238E27FC236}">
                <a16:creationId xmlns:a16="http://schemas.microsoft.com/office/drawing/2014/main" id="{B2AB7D00-E13B-E514-85BA-CA4D83E6B06E}"/>
              </a:ext>
            </a:extLst>
          </p:cNvPr>
          <p:cNvPicPr>
            <a:picLocks noGrp="1" noChangeAspect="1"/>
          </p:cNvPicPr>
          <p:nvPr>
            <p:ph sz="half" idx="2"/>
          </p:nvPr>
        </p:nvPicPr>
        <p:blipFill>
          <a:blip r:embed="rId2"/>
          <a:stretch>
            <a:fillRect/>
          </a:stretch>
        </p:blipFill>
        <p:spPr>
          <a:xfrm>
            <a:off x="6096000" y="1570845"/>
            <a:ext cx="5244704" cy="419576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79856" y="126390"/>
            <a:ext cx="9404723" cy="140053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8291" y="1020617"/>
            <a:ext cx="6031344" cy="5010728"/>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400" b="0" i="0" u="none" strike="noStrike" baseline="0" dirty="0">
                <a:latin typeface="Calibri" panose="020F0502020204030204" pitchFamily="34" charset="0"/>
              </a:rPr>
              <a:t>Current practices: We have a proficiency bonus in place for my main service techs. We track </a:t>
            </a:r>
            <a:r>
              <a:rPr lang="en-US" sz="1400" dirty="0">
                <a:latin typeface="Calibri" panose="020F0502020204030204" pitchFamily="34" charset="0"/>
              </a:rPr>
              <a:t>it each month and pay tech’s at the end of the month who get into the proficiency target’s. </a:t>
            </a:r>
            <a:r>
              <a:rPr lang="en-US" sz="1400" b="0" i="0" u="none" strike="noStrike" baseline="0" dirty="0">
                <a:latin typeface="Calibri" panose="020F0502020204030204" pitchFamily="34" charset="0"/>
              </a:rPr>
              <a:t> </a:t>
            </a:r>
          </a:p>
          <a:p>
            <a:r>
              <a:rPr lang="en-US" sz="1400" b="0" i="0" u="none" strike="noStrike" baseline="0" dirty="0">
                <a:latin typeface="Calibri" panose="020F0502020204030204" pitchFamily="34" charset="0"/>
              </a:rPr>
              <a:t>Goals for improvement: Increase customer pay labor to be closer to the door rate. </a:t>
            </a:r>
            <a:r>
              <a:rPr lang="en-US" sz="1400" dirty="0">
                <a:latin typeface="Calibri" panose="020F0502020204030204" pitchFamily="34" charset="0"/>
              </a:rPr>
              <a:t>Door rate is $172.95 on a matrix grid pricing, Fleet labor rate is $155.00 no grid pricing. Get closer to the $172.95. Increase internal labor rate as well to closer to $172.95. Another goal is sell more inspections on work orders to allow technicians for up sales to increase the hours billed for the month. Proper technician schedule and utilization. Make sure hours of operations we have techs here, ready to work. Monday to Saturday.</a:t>
            </a:r>
          </a:p>
          <a:p>
            <a:r>
              <a:rPr lang="en-US" sz="1400" b="0" i="0" u="none" strike="noStrike" baseline="0" dirty="0">
                <a:latin typeface="Calibri" panose="020F0502020204030204" pitchFamily="34" charset="0"/>
              </a:rPr>
              <a:t>Plans to achieve your goals: Manage discounting with internal vehicles, Manage discounting with Customer pay labor in main service and Quick Lane. Pull exception and deviation reports daily's to make sure managing all discounts.</a:t>
            </a:r>
          </a:p>
          <a:p>
            <a:r>
              <a:rPr lang="en-US" sz="1400" b="0" i="0" u="none" strike="noStrike" baseline="0" dirty="0">
                <a:latin typeface="Calibri" panose="020F0502020204030204" pitchFamily="34" charset="0"/>
              </a:rPr>
              <a:t>Plans to evaluate your changes: Showing mechanics there monthly proficiency to allow them to better understand how th</a:t>
            </a:r>
            <a:r>
              <a:rPr lang="en-US" sz="1400" dirty="0">
                <a:latin typeface="Calibri" panose="020F0502020204030204" pitchFamily="34" charset="0"/>
              </a:rPr>
              <a:t>e system works and how the bonus is applied. Make sure proper dispatching is set up to help with punch times for tracking. Sit down with advisors on discounting RO’s and figure out why discounting and policy in place in CDK PFC to stop discounting. Turning the discount ability off for CP labor as well as shop supplies.</a:t>
            </a:r>
            <a:endParaRPr lang="en-US" sz="1400" b="0" i="0" u="none" strike="noStrike" baseline="0" dirty="0">
              <a:latin typeface="Calibri" panose="020F0502020204030204" pitchFamily="34" charset="0"/>
            </a:endParaRPr>
          </a:p>
          <a:p>
            <a:endParaRPr lang="en-US" dirty="0"/>
          </a:p>
        </p:txBody>
      </p:sp>
      <p:pic>
        <p:nvPicPr>
          <p:cNvPr id="14" name="Content Placeholder 13">
            <a:extLst>
              <a:ext uri="{FF2B5EF4-FFF2-40B4-BE49-F238E27FC236}">
                <a16:creationId xmlns:a16="http://schemas.microsoft.com/office/drawing/2014/main" id="{EA07361B-95F5-1227-1EFA-A59BB65E9B6E}"/>
              </a:ext>
            </a:extLst>
          </p:cNvPr>
          <p:cNvPicPr>
            <a:picLocks noGrp="1" noChangeAspect="1"/>
          </p:cNvPicPr>
          <p:nvPr>
            <p:ph sz="half" idx="2"/>
          </p:nvPr>
        </p:nvPicPr>
        <p:blipFill>
          <a:blip r:embed="rId2"/>
          <a:stretch>
            <a:fillRect/>
          </a:stretch>
        </p:blipFill>
        <p:spPr>
          <a:xfrm>
            <a:off x="5973053" y="1218079"/>
            <a:ext cx="6154291" cy="461930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3127" y="1236545"/>
            <a:ext cx="6594763" cy="4195763"/>
          </a:xfrm>
        </p:spPr>
        <p:txBody>
          <a:bodyPr/>
          <a:lstStyle/>
          <a:p>
            <a:pPr algn="l"/>
            <a:endParaRPr lang="en-US" sz="1400" b="0" i="0" u="none" strike="noStrike" baseline="0" dirty="0">
              <a:latin typeface="Calibri" panose="020F0502020204030204" pitchFamily="34" charset="0"/>
            </a:endParaRPr>
          </a:p>
          <a:p>
            <a:r>
              <a:rPr lang="en-US" sz="1400" b="0" i="0" u="none" strike="noStrike" baseline="0" dirty="0">
                <a:latin typeface="Calibri" panose="020F0502020204030204" pitchFamily="34" charset="0"/>
              </a:rPr>
              <a:t>Current practices:</a:t>
            </a:r>
          </a:p>
          <a:p>
            <a:r>
              <a:rPr lang="en-US" sz="1400" b="0" i="0" u="none" strike="noStrike" baseline="0" dirty="0">
                <a:latin typeface="Calibri" panose="020F0502020204030204" pitchFamily="34" charset="0"/>
              </a:rPr>
              <a:t>Goals for improvement: Hours of operation. Currently Monday to Friday 7:30am to 6pm. Tech’s don’t start till 8am usually as well as finish at 5pm. </a:t>
            </a:r>
            <a:r>
              <a:rPr lang="en-US" sz="1400" dirty="0">
                <a:latin typeface="Calibri" panose="020F0502020204030204" pitchFamily="34" charset="0"/>
              </a:rPr>
              <a:t>Change schedule to have teams here 7:30am and till 6pm. Hire 4 more tech’s to help fill the tech’s that have 2 stalls to get better productivity and potential. </a:t>
            </a:r>
            <a:endParaRPr lang="en-US" sz="1400" b="0" i="0" u="none" strike="noStrike" baseline="0" dirty="0">
              <a:latin typeface="Calibri" panose="020F0502020204030204" pitchFamily="34" charset="0"/>
            </a:endParaRPr>
          </a:p>
          <a:p>
            <a:r>
              <a:rPr lang="en-US" sz="1400" b="0" i="0" u="none" strike="noStrike" baseline="0" dirty="0">
                <a:latin typeface="Calibri" panose="020F0502020204030204" pitchFamily="34" charset="0"/>
              </a:rPr>
              <a:t>Plans to achieve your goals: Hire more techs like stated above, Increase door rate for CP, Internal and Warranty to increase labor sales. Change technicians shifts to be here during the hours were open but not generating any sales to better increase labor sales to get closer to the facility potential. </a:t>
            </a:r>
          </a:p>
          <a:p>
            <a:r>
              <a:rPr lang="en-US" sz="1400" b="0" i="0" u="none" strike="noStrike" baseline="0" dirty="0">
                <a:latin typeface="Calibri" panose="020F0502020204030204" pitchFamily="34" charset="0"/>
              </a:rPr>
              <a:t>Plans to evaluate your changes</a:t>
            </a:r>
            <a:r>
              <a:rPr lang="en-US" sz="1400" dirty="0">
                <a:latin typeface="Calibri" panose="020F0502020204030204" pitchFamily="34" charset="0"/>
              </a:rPr>
              <a:t>: Make sure every empty stall or doubled up stall is in use with a certified technicians to make sure full potential of the shop is in use. Increase labor rates to increase labor sales, monitor market and make sure were on the same or similar scales. Change techs hours and schedule. Increase hours or days in week by opening later Saturdays and looking into Sunday service with a team. </a:t>
            </a:r>
            <a:endParaRPr lang="en-US" sz="1400" b="0" i="0" u="none" strike="noStrike" baseline="0" dirty="0">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D55B679F-C3F6-F452-C71A-563FAA6CD919}"/>
              </a:ext>
            </a:extLst>
          </p:cNvPr>
          <p:cNvPicPr>
            <a:picLocks noGrp="1" noChangeAspect="1"/>
          </p:cNvPicPr>
          <p:nvPr>
            <p:ph sz="half" idx="2"/>
          </p:nvPr>
        </p:nvPicPr>
        <p:blipFill>
          <a:blip r:embed="rId2"/>
          <a:stretch>
            <a:fillRect/>
          </a:stretch>
        </p:blipFill>
        <p:spPr>
          <a:xfrm>
            <a:off x="6872023" y="1236545"/>
            <a:ext cx="4396339" cy="5408883"/>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10836" y="1423791"/>
            <a:ext cx="5763491" cy="4195763"/>
          </a:xfrm>
        </p:spPr>
        <p:txBody>
          <a:bodyPr>
            <a:normAutofit/>
          </a:bodyPr>
          <a:lstStyle/>
          <a:p>
            <a:r>
              <a:rPr lang="en-US" sz="1400" dirty="0"/>
              <a:t>Analysis:</a:t>
            </a:r>
          </a:p>
          <a:p>
            <a:pPr marL="0" indent="0">
              <a:buNone/>
            </a:pPr>
            <a:r>
              <a:rPr lang="en-US" sz="1400" dirty="0"/>
              <a:t>After doing the 100 Ro’s. I noticed a few things. First, the amount of vehicles are Fords when we advertise and market “all makes all models” rarely any off makes. </a:t>
            </a:r>
          </a:p>
          <a:p>
            <a:pPr marL="0" indent="0">
              <a:buNone/>
            </a:pPr>
            <a:r>
              <a:rPr lang="en-US" sz="1400" dirty="0"/>
              <a:t>Lots of 1 line repair orders </a:t>
            </a:r>
          </a:p>
          <a:p>
            <a:pPr marL="0" indent="0">
              <a:buNone/>
            </a:pPr>
            <a:r>
              <a:rPr lang="en-US" sz="1400" dirty="0"/>
              <a:t>Lots of competitive services performed and not much maintenance items performed. Would suggest going thru the scheduled maintenance tool provided with Ford and start recommending Factory Do’s, rather then not even quoting them.</a:t>
            </a:r>
          </a:p>
          <a:p>
            <a:pPr marL="0" indent="0">
              <a:buNone/>
            </a:pPr>
            <a:r>
              <a:rPr lang="en-US" sz="1400" dirty="0"/>
              <a:t>Notice some jobs going to the wrong Mechanics, the high paying Red seal tech’s performing oil changes, cost of labor on that is high and have to look into giving it to journeyman or entry level Techs.</a:t>
            </a:r>
          </a:p>
          <a:p>
            <a:pPr marL="0" indent="0">
              <a:buNone/>
            </a:pPr>
            <a:r>
              <a:rPr lang="en-US" sz="1400" dirty="0"/>
              <a:t>Lots of repairs, which is nice to see. Fixing things for full labor grid pricing which helps sale and gross numbers.</a:t>
            </a:r>
          </a:p>
          <a:p>
            <a:pPr marL="0" indent="0">
              <a:buNone/>
            </a:pPr>
            <a:endParaRPr lang="en-US" sz="1400" dirty="0"/>
          </a:p>
          <a:p>
            <a:pPr marL="0" indent="0">
              <a:buNone/>
            </a:pPr>
            <a:endParaRPr lang="en-US" sz="1400" dirty="0"/>
          </a:p>
          <a:p>
            <a:pPr marL="0" indent="0">
              <a:buNone/>
            </a:pPr>
            <a:endParaRPr lang="en-US" dirty="0"/>
          </a:p>
          <a:p>
            <a:pPr marL="0" indent="0">
              <a:buNone/>
            </a:pPr>
            <a:endParaRPr lang="en-US" dirty="0"/>
          </a:p>
        </p:txBody>
      </p:sp>
      <p:pic>
        <p:nvPicPr>
          <p:cNvPr id="16" name="Content Placeholder 15">
            <a:extLst>
              <a:ext uri="{FF2B5EF4-FFF2-40B4-BE49-F238E27FC236}">
                <a16:creationId xmlns:a16="http://schemas.microsoft.com/office/drawing/2014/main" id="{6D4F908A-D3CA-06AB-05CC-64A783F30AF4}"/>
              </a:ext>
            </a:extLst>
          </p:cNvPr>
          <p:cNvPicPr>
            <a:picLocks noGrp="1" noChangeAspect="1"/>
          </p:cNvPicPr>
          <p:nvPr>
            <p:ph sz="half" idx="2"/>
          </p:nvPr>
        </p:nvPicPr>
        <p:blipFill>
          <a:blip r:embed="rId2"/>
          <a:stretch>
            <a:fillRect/>
          </a:stretch>
        </p:blipFill>
        <p:spPr>
          <a:xfrm>
            <a:off x="6182922" y="244135"/>
            <a:ext cx="5695476" cy="4339735"/>
          </a:xfrm>
        </p:spPr>
      </p:pic>
      <p:pic>
        <p:nvPicPr>
          <p:cNvPr id="18" name="Picture 17">
            <a:extLst>
              <a:ext uri="{FF2B5EF4-FFF2-40B4-BE49-F238E27FC236}">
                <a16:creationId xmlns:a16="http://schemas.microsoft.com/office/drawing/2014/main" id="{C0C2A0D9-F6BF-5591-FAA0-458EE324F430}"/>
              </a:ext>
            </a:extLst>
          </p:cNvPr>
          <p:cNvPicPr>
            <a:picLocks noChangeAspect="1"/>
          </p:cNvPicPr>
          <p:nvPr/>
        </p:nvPicPr>
        <p:blipFill>
          <a:blip r:embed="rId3"/>
          <a:stretch>
            <a:fillRect/>
          </a:stretch>
        </p:blipFill>
        <p:spPr>
          <a:xfrm>
            <a:off x="6182922" y="4631853"/>
            <a:ext cx="5695476" cy="211069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39894" y="1331259"/>
            <a:ext cx="8946541" cy="4727796"/>
          </a:xfrm>
        </p:spPr>
        <p:txBody>
          <a:bodyPr>
            <a:normAutofit/>
          </a:bodyPr>
          <a:lstStyle/>
          <a:p>
            <a:r>
              <a:rPr lang="en-US" sz="1400" dirty="0"/>
              <a:t>Strengths in my Service Department: </a:t>
            </a:r>
          </a:p>
          <a:p>
            <a:pPr marL="0" indent="0">
              <a:buNone/>
            </a:pPr>
            <a:r>
              <a:rPr lang="en-US" sz="1400" dirty="0"/>
              <a:t>Lots of Sales, $571,881 for month of October, but 5,264,457 YTD.</a:t>
            </a:r>
          </a:p>
          <a:p>
            <a:pPr marL="0" indent="0">
              <a:buNone/>
            </a:pPr>
            <a:r>
              <a:rPr lang="en-US" sz="1400" dirty="0"/>
              <a:t>Gross month to date Oct 70.8 % and YTD 71.4 %. Strong hold of gross, improvement from prior 66% 2 years ago.</a:t>
            </a:r>
          </a:p>
          <a:p>
            <a:pPr marL="0" indent="0">
              <a:buNone/>
            </a:pPr>
            <a:endParaRPr lang="en-US" sz="1400" dirty="0"/>
          </a:p>
          <a:p>
            <a:pPr marL="0" indent="0">
              <a:buNone/>
            </a:pPr>
            <a:r>
              <a:rPr lang="en-US" sz="1400" dirty="0"/>
              <a:t>Full staffing in each available position. Long standing employees, not much turn over. Good relationship with my advisors to my mechanics creates for a great work environment and respect/trust/communication.</a:t>
            </a:r>
          </a:p>
          <a:p>
            <a:pPr marL="0" indent="0">
              <a:buNone/>
            </a:pPr>
            <a:endParaRPr lang="en-US" sz="1400" dirty="0"/>
          </a:p>
          <a:p>
            <a:pPr marL="0" indent="0">
              <a:buNone/>
            </a:pPr>
            <a:r>
              <a:rPr lang="en-US" sz="1400" dirty="0"/>
              <a:t>Great fleet business, and fleet advisor. Weekly visits to fleet accounts to maintain relationship. Big part of the business in the service department. </a:t>
            </a:r>
          </a:p>
          <a:p>
            <a:pPr marL="0" indent="0">
              <a:buNone/>
            </a:pPr>
            <a:endParaRPr lang="en-US" sz="1400" dirty="0"/>
          </a:p>
          <a:p>
            <a:pPr marL="0" indent="0">
              <a:buNone/>
            </a:pPr>
            <a:r>
              <a:rPr lang="en-US" sz="1400" dirty="0"/>
              <a:t>Lots of technicians, couple with 2 days but lots of technicians occupying bays. </a:t>
            </a:r>
          </a:p>
          <a:p>
            <a:pPr marL="0" indent="0">
              <a:buNone/>
            </a:pPr>
            <a:endParaRPr lang="en-US" sz="1400" dirty="0"/>
          </a:p>
          <a:p>
            <a:pPr marL="0" indent="0">
              <a:buNone/>
            </a:pPr>
            <a:r>
              <a:rPr lang="en-US" sz="1400" dirty="0"/>
              <a:t>Consistent training and sending technicians to school to get there levels to be Red seal mechanics.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46111" y="1469804"/>
            <a:ext cx="8946541" cy="4195481"/>
          </a:xfrm>
        </p:spPr>
        <p:txBody>
          <a:bodyPr/>
          <a:lstStyle/>
          <a:p>
            <a:r>
              <a:rPr lang="en-US" sz="1400" dirty="0"/>
              <a:t>Weaknesses in my service department:</a:t>
            </a:r>
          </a:p>
          <a:p>
            <a:pPr marL="0" indent="0">
              <a:buNone/>
            </a:pPr>
            <a:r>
              <a:rPr lang="en-US" sz="1400" dirty="0"/>
              <a:t>Hours are long, but don’t have proper schedule for technicians. </a:t>
            </a:r>
          </a:p>
          <a:p>
            <a:pPr marL="0" indent="0">
              <a:buNone/>
            </a:pPr>
            <a:endParaRPr lang="en-US" sz="1400" dirty="0"/>
          </a:p>
          <a:p>
            <a:pPr marL="0" indent="0">
              <a:buNone/>
            </a:pPr>
            <a:r>
              <a:rPr lang="en-US" sz="1400" dirty="0"/>
              <a:t>Growth over the last few years has been exceptional, with that pay plans stayed the same. Which makes for a very expensive personal expense.</a:t>
            </a:r>
          </a:p>
          <a:p>
            <a:pPr marL="0" indent="0">
              <a:buNone/>
            </a:pPr>
            <a:endParaRPr lang="en-US" sz="1400" dirty="0"/>
          </a:p>
          <a:p>
            <a:pPr marL="0" indent="0">
              <a:buNone/>
            </a:pPr>
            <a:r>
              <a:rPr lang="en-US" sz="1400" dirty="0"/>
              <a:t>Low fleet rate, currently $155.00 when door rate is $172.95. Need to be closer to door rate on fleet.</a:t>
            </a:r>
          </a:p>
          <a:p>
            <a:pPr marL="0" indent="0">
              <a:buNone/>
            </a:pPr>
            <a:endParaRPr lang="en-US" sz="1400" dirty="0"/>
          </a:p>
          <a:p>
            <a:pPr marL="0" indent="0">
              <a:buNone/>
            </a:pPr>
            <a:r>
              <a:rPr lang="en-US" sz="1400" dirty="0"/>
              <a:t>Low warranty rate and ESP Approval rate due to Warranty audit. Need to get back in good warranty standing with Ford to increase ESP approval limit to expedite repairs, as well as increase warranty rate. </a:t>
            </a:r>
          </a:p>
          <a:p>
            <a:pPr marL="0" indent="0">
              <a:buNone/>
            </a:pPr>
            <a:endParaRPr lang="en-US" sz="1400" dirty="0"/>
          </a:p>
          <a:p>
            <a:pPr marL="0" indent="0">
              <a:buNone/>
            </a:pPr>
            <a:endParaRPr lang="en-US" sz="1400" dirty="0"/>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653</TotalTime>
  <Words>2535</Words>
  <Application>Microsoft Office PowerPoint</Application>
  <PresentationFormat>Widescreen</PresentationFormat>
  <Paragraphs>159</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Calibri</vt:lpstr>
      <vt:lpstr>Century Gothic</vt:lpstr>
      <vt:lpstr>Wingdings 3</vt:lpstr>
      <vt:lpstr>Ion</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id0006989@coaglicensing.com</cp:lastModifiedBy>
  <cp:revision>8</cp:revision>
  <dcterms:created xsi:type="dcterms:W3CDTF">2022-12-04T13:10:55Z</dcterms:created>
  <dcterms:modified xsi:type="dcterms:W3CDTF">2024-11-14T23:01:02Z</dcterms:modified>
</cp:coreProperties>
</file>