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11/27/2024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11/27/2024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Scott Charleson 454</a:t>
            </a:r>
          </a:p>
          <a:p>
            <a:pPr algn="ctr"/>
            <a:r>
              <a:rPr lang="en-US" sz="3200" dirty="0"/>
              <a:t>Bountiful Mazda</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Sales, we see many cars that are not attempted to be upsold. Lots of missed opportunities because we feel that we may know what's best for customers.</a:t>
            </a:r>
          </a:p>
          <a:p>
            <a:r>
              <a:rPr lang="en-US" dirty="0"/>
              <a:t>Improved communication, team work, and collaboration with the team!</a:t>
            </a:r>
          </a:p>
          <a:p>
            <a:r>
              <a:rPr lang="en-US" dirty="0"/>
              <a:t>Be more proactive, and taking on more work.</a:t>
            </a:r>
          </a:p>
          <a:p>
            <a:r>
              <a:rPr lang="en-US" dirty="0"/>
              <a:t>Trust process that are in place!</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Chaotic parking lot, opportunity for damage on vehicles</a:t>
            </a:r>
          </a:p>
          <a:p>
            <a:r>
              <a:rPr lang="en-US" dirty="0"/>
              <a:t>Miscommunication </a:t>
            </a:r>
          </a:p>
          <a:p>
            <a:r>
              <a:rPr lang="en-US" dirty="0"/>
              <a:t>Too many sick days</a:t>
            </a:r>
          </a:p>
          <a:p>
            <a:r>
              <a:rPr lang="en-US" dirty="0"/>
              <a:t>Employees wanting work, but not putting in effective work/time when there work is there.</a:t>
            </a:r>
          </a:p>
          <a:p>
            <a:r>
              <a:rPr lang="en-US" dirty="0"/>
              <a:t>Shop foreman is a threat</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Employees need to know that we have an open channel of communication, and that we are willing to hear concerns, and opportunities for improvements!</a:t>
            </a:r>
          </a:p>
          <a:p>
            <a:r>
              <a:rPr lang="en-US" dirty="0"/>
              <a:t>We want to cultivate an effective, team that we ensure the same standards within our team and we do to our customers. </a:t>
            </a:r>
          </a:p>
          <a:p>
            <a:r>
              <a:rPr lang="en-US" dirty="0"/>
              <a:t>Our employees should want to be here, as much as our customers do!</a:t>
            </a:r>
          </a:p>
          <a:p>
            <a:r>
              <a:rPr lang="en-US" dirty="0"/>
              <a:t>The happier the team, the move income we can make as a store, and individuals. Gross profit will improve, and we will have higher customer retention.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Our shop meetings need to evolve into more discussion based, rather than number reporting and issues. Employees need to be heard, and improvements with accountability need to be had. </a:t>
            </a:r>
          </a:p>
          <a:p>
            <a:r>
              <a:rPr lang="en-US" dirty="0"/>
              <a:t>We will have monthly meetings with our advisors, to account for ELR and why and how its so important to the store. Sometimes it helps to have background as to the why of things that are required from us.</a:t>
            </a:r>
          </a:p>
          <a:p>
            <a:r>
              <a:rPr lang="en-US" dirty="0"/>
              <a:t>The expense structure is something our service manager needs to pay better attention too. The expense will adjust with improved ELR.</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Having each service employee fill out the SWOT was very insightful. Allowing employees to share they honest opinions helped us to see underlying issues that we never knew were present. This will be added to a regular routine so employees know they are valued, and heard.</a:t>
            </a:r>
          </a:p>
          <a:p>
            <a:r>
              <a:rPr lang="en-US" dirty="0"/>
              <a:t>We need to improve our communication across the board. From managers to employees and customers alike. </a:t>
            </a:r>
          </a:p>
          <a:p>
            <a:r>
              <a:rPr lang="en-US" dirty="0"/>
              <a:t>With active goals in hand, and in front of advisors we will help the advisors to know they “why” of what we do, and our expectations.</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765283575"/>
              </p:ext>
            </p:extLst>
          </p:nvPr>
        </p:nvGraphicFramePr>
        <p:xfrm>
          <a:off x="677334" y="1818624"/>
          <a:ext cx="9132492" cy="47452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Monthly ELR review</a:t>
                      </a:r>
                    </a:p>
                  </a:txBody>
                  <a:tcPr/>
                </a:tc>
                <a:tc>
                  <a:txBody>
                    <a:bodyPr/>
                    <a:lstStyle/>
                    <a:p>
                      <a:r>
                        <a:rPr lang="en-US" dirty="0"/>
                        <a:t>Service Manager/Advisors</a:t>
                      </a:r>
                    </a:p>
                  </a:txBody>
                  <a:tcPr/>
                </a:tc>
                <a:tc>
                  <a:txBody>
                    <a:bodyPr/>
                    <a:lstStyle/>
                    <a:p>
                      <a:r>
                        <a:rPr lang="en-US" dirty="0"/>
                        <a:t>Monthly mandatory</a:t>
                      </a:r>
                    </a:p>
                  </a:txBody>
                  <a:tcPr/>
                </a:tc>
                <a:extLst>
                  <a:ext uri="{0D108BD9-81ED-4DB2-BD59-A6C34878D82A}">
                    <a16:rowId xmlns:a16="http://schemas.microsoft.com/office/drawing/2014/main" val="2400365483"/>
                  </a:ext>
                </a:extLst>
              </a:tr>
              <a:tr h="565004">
                <a:tc>
                  <a:txBody>
                    <a:bodyPr/>
                    <a:lstStyle/>
                    <a:p>
                      <a:r>
                        <a:rPr lang="en-US" dirty="0"/>
                        <a:t>Open discussion shop meetings</a:t>
                      </a:r>
                    </a:p>
                  </a:txBody>
                  <a:tcPr/>
                </a:tc>
                <a:tc>
                  <a:txBody>
                    <a:bodyPr/>
                    <a:lstStyle/>
                    <a:p>
                      <a:r>
                        <a:rPr lang="en-US" dirty="0"/>
                        <a:t>Employees/Service Manager</a:t>
                      </a:r>
                    </a:p>
                  </a:txBody>
                  <a:tcPr/>
                </a:tc>
                <a:tc>
                  <a:txBody>
                    <a:bodyPr/>
                    <a:lstStyle/>
                    <a:p>
                      <a:r>
                        <a:rPr lang="en-US" dirty="0"/>
                        <a:t>Monthly</a:t>
                      </a:r>
                    </a:p>
                  </a:txBody>
                  <a:tcPr/>
                </a:tc>
                <a:extLst>
                  <a:ext uri="{0D108BD9-81ED-4DB2-BD59-A6C34878D82A}">
                    <a16:rowId xmlns:a16="http://schemas.microsoft.com/office/drawing/2014/main" val="107845787"/>
                  </a:ext>
                </a:extLst>
              </a:tr>
              <a:tr h="565004">
                <a:tc>
                  <a:txBody>
                    <a:bodyPr/>
                    <a:lstStyle/>
                    <a:p>
                      <a:r>
                        <a:rPr lang="en-US" dirty="0"/>
                        <a:t>Expense Review</a:t>
                      </a:r>
                    </a:p>
                  </a:txBody>
                  <a:tcPr/>
                </a:tc>
                <a:tc>
                  <a:txBody>
                    <a:bodyPr/>
                    <a:lstStyle/>
                    <a:p>
                      <a:r>
                        <a:rPr lang="en-US" dirty="0"/>
                        <a:t>GM/Service Manager</a:t>
                      </a:r>
                    </a:p>
                  </a:txBody>
                  <a:tcPr/>
                </a:tc>
                <a:tc>
                  <a:txBody>
                    <a:bodyPr/>
                    <a:lstStyle/>
                    <a:p>
                      <a:r>
                        <a:rPr lang="en-US" dirty="0"/>
                        <a:t>Monthly </a:t>
                      </a:r>
                    </a:p>
                  </a:txBody>
                  <a:tcPr/>
                </a:tc>
                <a:extLst>
                  <a:ext uri="{0D108BD9-81ED-4DB2-BD59-A6C34878D82A}">
                    <a16:rowId xmlns:a16="http://schemas.microsoft.com/office/drawing/2014/main" val="1530126605"/>
                  </a:ext>
                </a:extLst>
              </a:tr>
              <a:tr h="565004">
                <a:tc>
                  <a:txBody>
                    <a:bodyPr/>
                    <a:lstStyle/>
                    <a:p>
                      <a:r>
                        <a:rPr lang="en-US" dirty="0"/>
                        <a:t>Team building activity </a:t>
                      </a:r>
                    </a:p>
                  </a:txBody>
                  <a:tcPr/>
                </a:tc>
                <a:tc>
                  <a:txBody>
                    <a:bodyPr/>
                    <a:lstStyle/>
                    <a:p>
                      <a:r>
                        <a:rPr lang="en-US" dirty="0"/>
                        <a:t>Employees/Service Manager</a:t>
                      </a:r>
                    </a:p>
                  </a:txBody>
                  <a:tcPr/>
                </a:tc>
                <a:tc>
                  <a:txBody>
                    <a:bodyPr/>
                    <a:lstStyle/>
                    <a:p>
                      <a:r>
                        <a:rPr lang="en-US" dirty="0"/>
                        <a:t>Quarterly</a:t>
                      </a:r>
                    </a:p>
                  </a:txBody>
                  <a:tcPr/>
                </a:tc>
                <a:extLst>
                  <a:ext uri="{0D108BD9-81ED-4DB2-BD59-A6C34878D82A}">
                    <a16:rowId xmlns:a16="http://schemas.microsoft.com/office/drawing/2014/main" val="1950345431"/>
                  </a:ext>
                </a:extLst>
              </a:tr>
              <a:tr h="565004">
                <a:tc>
                  <a:txBody>
                    <a:bodyPr/>
                    <a:lstStyle/>
                    <a:p>
                      <a:r>
                        <a:rPr lang="en-US" dirty="0"/>
                        <a:t>Efficiency Training</a:t>
                      </a:r>
                    </a:p>
                  </a:txBody>
                  <a:tcPr/>
                </a:tc>
                <a:tc>
                  <a:txBody>
                    <a:bodyPr/>
                    <a:lstStyle/>
                    <a:p>
                      <a:r>
                        <a:rPr lang="en-US" dirty="0"/>
                        <a:t>Service Manager/Foreman</a:t>
                      </a:r>
                    </a:p>
                  </a:txBody>
                  <a:tcPr/>
                </a:tc>
                <a:tc>
                  <a:txBody>
                    <a:bodyPr/>
                    <a:lstStyle/>
                    <a:p>
                      <a:r>
                        <a:rPr lang="en-US" dirty="0"/>
                        <a:t>Monthly</a:t>
                      </a:r>
                    </a:p>
                  </a:txBody>
                  <a:tcPr/>
                </a:tc>
                <a:extLst>
                  <a:ext uri="{0D108BD9-81ED-4DB2-BD59-A6C34878D82A}">
                    <a16:rowId xmlns:a16="http://schemas.microsoft.com/office/drawing/2014/main" val="1960891333"/>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 enjoyed the SWOT with the team most. Being able to see Employees feelings, honestly and open was big for me. There were issues that I was completely unaware of, and now that we know, we can work on addressing them! This will be a permanent activity in our store moving forward. </a:t>
            </a:r>
          </a:p>
          <a:p>
            <a:r>
              <a:rPr lang="en-US" dirty="0"/>
              <a:t>The RO analysis is good to see. Its better for the service manager, so see first hand what a random selection of RO’s actually shows. This is very effective an eye opening for all of us. </a:t>
            </a:r>
          </a:p>
          <a:p>
            <a:r>
              <a:rPr lang="en-US" dirty="0"/>
              <a:t>All of the metrics we measure, leads to success. Customer and employee satisfaction should go hand in hand, and it shows. We need to do both to be a successful effective dealership. I feel that we all get into routines, and stop thinking out of the box.</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a:bodyPr>
          <a:lstStyle/>
          <a:p>
            <a:pPr algn="l"/>
            <a:r>
              <a:rPr lang="en-US" sz="1800" b="0" i="0" u="none" strike="noStrike" baseline="0" dirty="0">
                <a:solidFill>
                  <a:srgbClr val="000000"/>
                </a:solidFill>
                <a:latin typeface="Calibri" panose="020F0502020204030204" pitchFamily="34" charset="0"/>
              </a:rPr>
              <a:t>Currently we use active mailings, </a:t>
            </a:r>
            <a:r>
              <a:rPr lang="en-US" sz="1800" b="0" i="0" u="none" strike="noStrike" baseline="0" dirty="0" err="1">
                <a:solidFill>
                  <a:srgbClr val="000000"/>
                </a:solidFill>
                <a:latin typeface="Calibri" panose="020F0502020204030204" pitchFamily="34" charset="0"/>
              </a:rPr>
              <a:t>Xtime</a:t>
            </a:r>
            <a:r>
              <a:rPr lang="en-US" sz="1800" b="0" i="0" u="none" strike="noStrike" baseline="0" dirty="0">
                <a:solidFill>
                  <a:srgbClr val="000000"/>
                </a:solidFill>
                <a:latin typeface="Calibri" panose="020F0502020204030204" pitchFamily="34" charset="0"/>
              </a:rPr>
              <a:t>, and Impel A.I for all our communication and advertisement needs. We have Auto emails that go out to customers that have Labor Op declined lines from previous visits. </a:t>
            </a:r>
          </a:p>
          <a:p>
            <a:pPr algn="l"/>
            <a:endParaRPr lang="en-US" dirty="0">
              <a:solidFill>
                <a:srgbClr val="000000"/>
              </a:solidFill>
              <a:latin typeface="Calibri" panose="020F0502020204030204" pitchFamily="34" charset="0"/>
            </a:endParaRPr>
          </a:p>
          <a:p>
            <a:pPr algn="l"/>
            <a:r>
              <a:rPr lang="en-US" sz="1800" b="0" i="0" u="none" strike="noStrike" baseline="0" dirty="0">
                <a:solidFill>
                  <a:srgbClr val="000000"/>
                </a:solidFill>
                <a:latin typeface="Calibri" panose="020F0502020204030204" pitchFamily="34" charset="0"/>
              </a:rPr>
              <a:t>We want to improve on our upsells from declined visits. We want to have better SEO reach, with active organics leads on google. We Strive to be #1 on all our searches and want to continue to maintain that.</a:t>
            </a:r>
          </a:p>
          <a:p>
            <a:pPr algn="l"/>
            <a:endParaRPr lang="en-US" sz="1800" b="0" i="0" u="none" strike="noStrike" baseline="0" dirty="0">
              <a:solidFill>
                <a:srgbClr val="000000"/>
              </a:solidFill>
              <a:latin typeface="Calibri" panose="020F0502020204030204" pitchFamily="34" charset="0"/>
            </a:endParaRPr>
          </a:p>
          <a:p>
            <a:pPr algn="l"/>
            <a:r>
              <a:rPr lang="en-US" sz="1800" b="0" i="0" u="none" strike="noStrike" baseline="0" dirty="0">
                <a:solidFill>
                  <a:srgbClr val="000000"/>
                </a:solidFill>
                <a:latin typeface="Calibri" panose="020F0502020204030204" pitchFamily="34" charset="0"/>
              </a:rPr>
              <a:t>We have been, and will continue to be the #1 Rated Mazda Store in the state of Utah, and will actively advertise this achievement as its something we are proud of, and want our customers to know it!</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77500" lnSpcReduction="20000"/>
          </a:bodyPr>
          <a:lstStyle/>
          <a:p>
            <a:pPr algn="l"/>
            <a:r>
              <a:rPr lang="en-US" sz="1800" b="0" i="0" u="none" strike="noStrike" baseline="0" dirty="0">
                <a:solidFill>
                  <a:srgbClr val="000000"/>
                </a:solidFill>
                <a:latin typeface="Calibri" panose="020F0502020204030204" pitchFamily="34" charset="0"/>
              </a:rPr>
              <a:t>Internal gross can be a huge contributor to the success of the store. In years past, the sales dept feels that service takes advantage of them, but if used correctly it can be a great selling tool. The team knows Service is strong, and it’s a great topic to talk to our sales customers about.</a:t>
            </a:r>
          </a:p>
          <a:p>
            <a:pPr algn="l"/>
            <a:r>
              <a:rPr lang="en-US" dirty="0">
                <a:solidFill>
                  <a:srgbClr val="000000"/>
                </a:solidFill>
                <a:latin typeface="Calibri" panose="020F0502020204030204" pitchFamily="34" charset="0"/>
              </a:rPr>
              <a:t>We will ensure that our advisors are holding our door rate, and not discounting labor without a valid coupon. Training will be key to the success of this goal.</a:t>
            </a:r>
          </a:p>
          <a:p>
            <a:pPr algn="l"/>
            <a:r>
              <a:rPr lang="en-US" dirty="0">
                <a:solidFill>
                  <a:srgbClr val="000000"/>
                </a:solidFill>
                <a:latin typeface="Calibri" panose="020F0502020204030204" pitchFamily="34" charset="0"/>
              </a:rPr>
              <a:t>Monthly review sessions with each advisor, by the service manager will help to have accountability with our Advisors. This has also brough the issue to the forefront of My service managers agenda to make sure she is monitoring this.</a:t>
            </a:r>
            <a:endParaRPr lang="en-US" sz="1800" b="0" i="0" u="none" strike="noStrike" baseline="0" dirty="0">
              <a:solidFill>
                <a:srgbClr val="000000"/>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55031E7F-7B7E-4496-B78C-D63C82FCE714}"/>
              </a:ext>
            </a:extLst>
          </p:cNvPr>
          <p:cNvPicPr>
            <a:picLocks noGrp="1" noChangeAspect="1"/>
          </p:cNvPicPr>
          <p:nvPr>
            <p:ph sz="quarter" idx="4"/>
          </p:nvPr>
        </p:nvPicPr>
        <p:blipFill>
          <a:blip r:embed="rId2"/>
          <a:stretch>
            <a:fillRect/>
          </a:stretch>
        </p:blipFill>
        <p:spPr>
          <a:xfrm>
            <a:off x="5234587" y="2069252"/>
            <a:ext cx="4186237" cy="2017940"/>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t>Overall, our expense structure seems good. I would like to see us up around 25% net profit to gross. As seen in the previous slide, addressing our cost of labor and allowing us hold strong to our door rate will increate our ability to offset our personnel expense, and allow us to have a better net profit.</a:t>
            </a:r>
          </a:p>
        </p:txBody>
      </p:sp>
      <p:pic>
        <p:nvPicPr>
          <p:cNvPr id="8" name="Content Placeholder 7">
            <a:extLst>
              <a:ext uri="{FF2B5EF4-FFF2-40B4-BE49-F238E27FC236}">
                <a16:creationId xmlns:a16="http://schemas.microsoft.com/office/drawing/2014/main" id="{A7B04077-8637-89B3-2B98-A38397F6664E}"/>
              </a:ext>
            </a:extLst>
          </p:cNvPr>
          <p:cNvPicPr>
            <a:picLocks noGrp="1" noChangeAspect="1"/>
          </p:cNvPicPr>
          <p:nvPr>
            <p:ph sz="half" idx="2"/>
          </p:nvPr>
        </p:nvPicPr>
        <p:blipFill>
          <a:blip r:embed="rId2"/>
          <a:stretch>
            <a:fillRect/>
          </a:stretch>
        </p:blipFill>
        <p:spPr>
          <a:xfrm>
            <a:off x="5309926" y="2781910"/>
            <a:ext cx="3743847" cy="2638793"/>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t>I feel that the quick lube, not being separated in our data holds us down. It looks worst than it is. We also do all the Tint and Paint protection film in house, which effects our ELR. These are things we are aware of, but in order to be competitive in the AM world, we need to keep our prices low. We need to hold stronger on our repair side in the shop to offset our expenses. </a:t>
            </a:r>
          </a:p>
          <a:p>
            <a:r>
              <a:rPr lang="en-US" dirty="0"/>
              <a:t>Our proficiency is good, but we have room for improvement! Effective dispatching will be crucial for this to be successful.</a:t>
            </a:r>
          </a:p>
        </p:txBody>
      </p:sp>
      <p:pic>
        <p:nvPicPr>
          <p:cNvPr id="8" name="Content Placeholder 7">
            <a:extLst>
              <a:ext uri="{FF2B5EF4-FFF2-40B4-BE49-F238E27FC236}">
                <a16:creationId xmlns:a16="http://schemas.microsoft.com/office/drawing/2014/main" id="{A945DD8B-F6D9-B76B-6D0D-048BBEB525D8}"/>
              </a:ext>
            </a:extLst>
          </p:cNvPr>
          <p:cNvPicPr>
            <a:picLocks noGrp="1" noChangeAspect="1"/>
          </p:cNvPicPr>
          <p:nvPr>
            <p:ph sz="half" idx="2"/>
          </p:nvPr>
        </p:nvPicPr>
        <p:blipFill>
          <a:blip r:embed="rId2"/>
          <a:stretch>
            <a:fillRect/>
          </a:stretch>
        </p:blipFill>
        <p:spPr>
          <a:xfrm>
            <a:off x="5089525" y="2197872"/>
            <a:ext cx="4184650" cy="3806869"/>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Stats show that we are not utilizing our facility to the full potential. 84% isn’t horrible, but we can do better! </a:t>
            </a:r>
          </a:p>
          <a:p>
            <a:r>
              <a:rPr lang="en-US" sz="1800" b="0" i="0" u="none" strike="noStrike" baseline="0" dirty="0">
                <a:solidFill>
                  <a:srgbClr val="221E1F"/>
                </a:solidFill>
                <a:latin typeface="Calibri" panose="020F0502020204030204" pitchFamily="34" charset="0"/>
              </a:rPr>
              <a:t>All 14 of our stalls are not full, all day, every day. </a:t>
            </a:r>
            <a:r>
              <a:rPr lang="en-US" dirty="0">
                <a:solidFill>
                  <a:srgbClr val="221E1F"/>
                </a:solidFill>
                <a:latin typeface="Calibri" panose="020F0502020204030204" pitchFamily="34" charset="0"/>
              </a:rPr>
              <a:t>But they could be!</a:t>
            </a:r>
          </a:p>
          <a:p>
            <a:r>
              <a:rPr lang="en-US" sz="1800" b="0" i="0" u="none" strike="noStrike" baseline="0" dirty="0">
                <a:solidFill>
                  <a:srgbClr val="221E1F"/>
                </a:solidFill>
                <a:latin typeface="Calibri" panose="020F0502020204030204" pitchFamily="34" charset="0"/>
              </a:rPr>
              <a:t>Effective dispatching wil</a:t>
            </a:r>
            <a:r>
              <a:rPr lang="en-US" dirty="0">
                <a:solidFill>
                  <a:srgbClr val="221E1F"/>
                </a:solidFill>
                <a:latin typeface="Calibri" panose="020F0502020204030204" pitchFamily="34" charset="0"/>
              </a:rPr>
              <a:t>l help, and well as effective scheduling from the service advisors.</a:t>
            </a:r>
          </a:p>
          <a:p>
            <a:r>
              <a:rPr lang="en-US" sz="1800" b="0" i="0" u="none" strike="noStrike" baseline="0" dirty="0">
                <a:solidFill>
                  <a:srgbClr val="221E1F"/>
                </a:solidFill>
                <a:latin typeface="Calibri" panose="020F0502020204030204" pitchFamily="34" charset="0"/>
              </a:rPr>
              <a:t>We have reached out to </a:t>
            </a:r>
            <a:r>
              <a:rPr lang="en-US" sz="1800" b="0" i="0" u="none" strike="noStrike" baseline="0" dirty="0" err="1">
                <a:solidFill>
                  <a:srgbClr val="221E1F"/>
                </a:solidFill>
                <a:latin typeface="Calibri" panose="020F0502020204030204" pitchFamily="34" charset="0"/>
              </a:rPr>
              <a:t>xtime</a:t>
            </a:r>
            <a:r>
              <a:rPr lang="en-US" dirty="0">
                <a:solidFill>
                  <a:srgbClr val="221E1F"/>
                </a:solidFill>
                <a:latin typeface="Calibri" panose="020F0502020204030204" pitchFamily="34" charset="0"/>
              </a:rPr>
              <a:t>, to help with our shop efficiency. </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7FAB7D4C-DADB-1494-5F39-CEA424F86377}"/>
              </a:ext>
            </a:extLst>
          </p:cNvPr>
          <p:cNvPicPr>
            <a:picLocks noGrp="1" noChangeAspect="1"/>
          </p:cNvPicPr>
          <p:nvPr>
            <p:ph sz="half" idx="2"/>
          </p:nvPr>
        </p:nvPicPr>
        <p:blipFill>
          <a:blip r:embed="rId2"/>
          <a:stretch>
            <a:fillRect/>
          </a:stretch>
        </p:blipFill>
        <p:spPr>
          <a:xfrm>
            <a:off x="5648391" y="2160588"/>
            <a:ext cx="3066917" cy="388143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We both agreed that have the quick lube numbers not separated hurt our stats. We have AM accessories like tint, and clear film that we do in house that effects these numbers also. We will be working hard to keep all mechanical repair work at our door rate, and implementing a labor matrix to help offset these low numbers! We want to see 3 hours per RO, and will get there in 6 months! </a:t>
            </a:r>
          </a:p>
        </p:txBody>
      </p:sp>
      <p:pic>
        <p:nvPicPr>
          <p:cNvPr id="8" name="Content Placeholder 7">
            <a:extLst>
              <a:ext uri="{FF2B5EF4-FFF2-40B4-BE49-F238E27FC236}">
                <a16:creationId xmlns:a16="http://schemas.microsoft.com/office/drawing/2014/main" id="{A08FA558-E710-8389-FF52-4A7D320502C4}"/>
              </a:ext>
            </a:extLst>
          </p:cNvPr>
          <p:cNvPicPr>
            <a:picLocks noGrp="1" noChangeAspect="1"/>
          </p:cNvPicPr>
          <p:nvPr>
            <p:ph sz="half" idx="2"/>
          </p:nvPr>
        </p:nvPicPr>
        <p:blipFill>
          <a:blip r:embed="rId2"/>
          <a:stretch>
            <a:fillRect/>
          </a:stretch>
        </p:blipFill>
        <p:spPr>
          <a:xfrm>
            <a:off x="5089525" y="2331320"/>
            <a:ext cx="4184650" cy="3539972"/>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 have a incredible TEAM structure. </a:t>
            </a:r>
          </a:p>
          <a:p>
            <a:r>
              <a:rPr lang="en-US" dirty="0"/>
              <a:t>We have good, honest and energetic people on our TEAM</a:t>
            </a:r>
          </a:p>
          <a:p>
            <a:r>
              <a:rPr lang="en-US" dirty="0"/>
              <a:t>We have shop Chemistry</a:t>
            </a:r>
          </a:p>
          <a:p>
            <a:r>
              <a:rPr lang="en-US" dirty="0"/>
              <a:t>Good young capable technicians</a:t>
            </a:r>
          </a:p>
          <a:p>
            <a:r>
              <a:rPr lang="en-US" dirty="0"/>
              <a:t>We have good knowledge in our Dept.</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Everyone wants and feels like they can dictate their own work.</a:t>
            </a:r>
          </a:p>
          <a:p>
            <a:r>
              <a:rPr lang="en-US" dirty="0"/>
              <a:t>Lack awareness of parking, and being lazy. </a:t>
            </a:r>
          </a:p>
          <a:p>
            <a:r>
              <a:rPr lang="en-US" dirty="0"/>
              <a:t>Young technicians</a:t>
            </a:r>
          </a:p>
          <a:p>
            <a:r>
              <a:rPr lang="en-US" dirty="0"/>
              <a:t>Lack teamwork</a:t>
            </a:r>
          </a:p>
          <a:p>
            <a:r>
              <a:rPr lang="en-US" dirty="0"/>
              <a:t>Time management </a:t>
            </a:r>
          </a:p>
          <a:p>
            <a:r>
              <a:rPr lang="en-US" dirty="0"/>
              <a:t>Communication</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160</TotalTime>
  <Words>1314</Words>
  <Application>Microsoft Office PowerPoint</Application>
  <PresentationFormat>Widescreen</PresentationFormat>
  <Paragraphs>89</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Scott Charleson</cp:lastModifiedBy>
  <cp:revision>6</cp:revision>
  <dcterms:created xsi:type="dcterms:W3CDTF">2022-12-04T13:10:55Z</dcterms:created>
  <dcterms:modified xsi:type="dcterms:W3CDTF">2024-11-27T18:28:46Z</dcterms:modified>
</cp:coreProperties>
</file>