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96" d="100"/>
          <a:sy n="96" d="100"/>
        </p:scale>
        <p:origin x="-178"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A9F39-3A40-DAF5-FB29-F9EF6B43BC8E}"/>
              </a:ext>
            </a:extLst>
          </p:cNvPr>
          <p:cNvSpPr>
            <a:spLocks noGrp="1"/>
          </p:cNvSpPr>
          <p:nvPr>
            <p:ph type="ctrTitle"/>
          </p:nvPr>
        </p:nvSpPr>
        <p:spPr>
          <a:xfrm>
            <a:off x="1395749" y="3024735"/>
            <a:ext cx="7766936" cy="1646302"/>
          </a:xfrm>
        </p:spPr>
        <p:txBody>
          <a:bodyPr/>
          <a:lstStyle/>
          <a:p>
            <a:r>
              <a:rPr lang="en-US" sz="4400" dirty="0" smtClean="0">
                <a:solidFill>
                  <a:schemeClr val="bg1"/>
                </a:solidFill>
              </a:rPr>
              <a:t>Service Department Analysis</a:t>
            </a:r>
            <a:endParaRPr lang="en-US" sz="4400" dirty="0">
              <a:solidFill>
                <a:schemeClr val="bg1"/>
              </a:solidFill>
            </a:endParaRPr>
          </a:p>
        </p:txBody>
      </p:sp>
      <p:sp>
        <p:nvSpPr>
          <p:cNvPr id="3" name="Subtitle 2">
            <a:extLst>
              <a:ext uri="{FF2B5EF4-FFF2-40B4-BE49-F238E27FC236}">
                <a16:creationId xmlns:a16="http://schemas.microsoft.com/office/drawing/2014/main" xmlns="" id="{3D24D94E-9ADE-FBA4-4E04-F5102B2316CA}"/>
              </a:ext>
            </a:extLst>
          </p:cNvPr>
          <p:cNvSpPr>
            <a:spLocks noGrp="1"/>
          </p:cNvSpPr>
          <p:nvPr>
            <p:ph type="subTitle" idx="1"/>
          </p:nvPr>
        </p:nvSpPr>
        <p:spPr>
          <a:xfrm>
            <a:off x="1491164" y="4623327"/>
            <a:ext cx="7766936" cy="1096899"/>
          </a:xfrm>
        </p:spPr>
        <p:txBody>
          <a:bodyPr>
            <a:normAutofit/>
          </a:bodyPr>
          <a:lstStyle/>
          <a:p>
            <a:pPr algn="ctr"/>
            <a:r>
              <a:rPr lang="en-US" sz="3200" dirty="0" smtClean="0"/>
              <a:t>James Krueger – Bergstrom Acura      N454-16</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7657" y="333953"/>
            <a:ext cx="5859752" cy="3566959"/>
          </a:xfrm>
          <a:prstGeom prst="rect">
            <a:avLst/>
          </a:prstGeom>
        </p:spPr>
      </p:pic>
    </p:spTree>
    <p:extLst>
      <p:ext uri="{BB962C8B-B14F-4D97-AF65-F5344CB8AC3E}">
        <p14:creationId xmlns:p14="http://schemas.microsoft.com/office/powerpoint/2010/main" val="407074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669774"/>
            <a:ext cx="8596668" cy="4769153"/>
          </a:xfrm>
        </p:spPr>
        <p:txBody>
          <a:bodyPr/>
          <a:lstStyle/>
          <a:p>
            <a:r>
              <a:rPr lang="en-US" sz="1200" dirty="0" smtClean="0"/>
              <a:t>Steadily growing population within an Affluent marketplace.</a:t>
            </a:r>
          </a:p>
          <a:p>
            <a:r>
              <a:rPr lang="en-US" sz="1200" dirty="0" smtClean="0"/>
              <a:t>Valet Service could assist in increasing appointments by creating more convenience for our guest-base and assisting us in controlling the schedule.  This also allows us to expand our geographical reach by going to the guest vs. expecting them to travel to us.</a:t>
            </a:r>
          </a:p>
          <a:p>
            <a:r>
              <a:rPr lang="en-US" sz="1200" dirty="0" smtClean="0"/>
              <a:t>We need to provide a WOW-factor when Guests service with us.  Be the choice destination for servicing vehicles by providing a luxury experience.</a:t>
            </a:r>
          </a:p>
          <a:p>
            <a:r>
              <a:rPr lang="en-US" sz="1200" dirty="0" smtClean="0"/>
              <a:t>We have the physical room to grow in our current facility without having to invest in additional space.</a:t>
            </a:r>
          </a:p>
          <a:p>
            <a:r>
              <a:rPr lang="en-US" sz="1200" dirty="0" smtClean="0"/>
              <a:t>We are well-equipped to grow the team by adding a Technician and increasing Sales as a result.</a:t>
            </a:r>
          </a:p>
          <a:p>
            <a:r>
              <a:rPr lang="en-US" sz="1200" dirty="0" smtClean="0"/>
              <a:t>Acura has two major connecting rod recalls that are currently open providing an opportunity to capitalize on “Cream-on-Top” business.</a:t>
            </a:r>
          </a:p>
          <a:p>
            <a:r>
              <a:rPr lang="en-US" sz="1200" dirty="0" smtClean="0"/>
              <a:t>Selling Service!  More hours per RO.  Expand our Maintenance and Repair business, not just be Competitive Service minded.</a:t>
            </a:r>
          </a:p>
          <a:p>
            <a:r>
              <a:rPr lang="en-US" sz="1200" dirty="0" smtClean="0"/>
              <a:t>Schedule next service appointment at the time of Service!  Just like the dentist office – get it on their calendar and set ourselves up for a regular flow of traffic.</a:t>
            </a:r>
          </a:p>
          <a:p>
            <a:endParaRPr lang="en-US" sz="1200" dirty="0" smtClean="0"/>
          </a:p>
          <a:p>
            <a:endParaRPr lang="en-US" dirty="0" smtClean="0"/>
          </a:p>
          <a:p>
            <a:endParaRPr lang="en-US" dirty="0"/>
          </a:p>
        </p:txBody>
      </p:sp>
    </p:spTree>
    <p:extLst>
      <p:ext uri="{BB962C8B-B14F-4D97-AF65-F5344CB8AC3E}">
        <p14:creationId xmlns:p14="http://schemas.microsoft.com/office/powerpoint/2010/main" val="3912869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796995"/>
            <a:ext cx="8596668" cy="4244367"/>
          </a:xfrm>
        </p:spPr>
        <p:txBody>
          <a:bodyPr/>
          <a:lstStyle/>
          <a:p>
            <a:r>
              <a:rPr lang="en-US" sz="1200" dirty="0" smtClean="0"/>
              <a:t>Competition is Strong.  We are surrounded by other Luxury Branded Dealerships as well as many independent and franchise service centers.  There are over a two-dozen competitive service businesses within a 4-mile radius of our dealership.</a:t>
            </a:r>
          </a:p>
          <a:p>
            <a:r>
              <a:rPr lang="en-US" sz="1200" dirty="0" smtClean="0"/>
              <a:t>Young Team needs to be trained, nurtured, and held accountable so they grow with us and we can retain the talent we have worked to grow professionally.</a:t>
            </a:r>
          </a:p>
          <a:p>
            <a:r>
              <a:rPr lang="en-US" sz="1200" dirty="0" smtClean="0"/>
              <a:t>We are not proactively scheduling the next service appointments which promotes our Guests to have choices and could cost of retention.</a:t>
            </a:r>
          </a:p>
          <a:p>
            <a:r>
              <a:rPr lang="en-US" sz="1200" dirty="0" smtClean="0"/>
              <a:t>By not offering Saturday Service, even Competitive Services, are we losing business to the independents and franchise locations?</a:t>
            </a:r>
          </a:p>
          <a:p>
            <a:r>
              <a:rPr lang="en-US" sz="1200" dirty="0" smtClean="0"/>
              <a:t>There are two other Acura dealerships in the State of Wisconsin.</a:t>
            </a:r>
          </a:p>
          <a:p>
            <a:pPr lvl="1"/>
            <a:r>
              <a:rPr lang="en-US" sz="1200" dirty="0" smtClean="0"/>
              <a:t>Is their courtesy vehicle fleet availability better and more </a:t>
            </a:r>
            <a:r>
              <a:rPr lang="en-US" sz="1200" dirty="0" err="1" smtClean="0"/>
              <a:t>accomodating</a:t>
            </a:r>
            <a:r>
              <a:rPr lang="en-US" sz="1200" dirty="0" smtClean="0"/>
              <a:t>?</a:t>
            </a:r>
          </a:p>
          <a:p>
            <a:pPr lvl="1"/>
            <a:r>
              <a:rPr lang="en-US" sz="1200" dirty="0" smtClean="0"/>
              <a:t>Do they have appointments available sooner with larger teams and higher capacity?</a:t>
            </a:r>
          </a:p>
          <a:p>
            <a:r>
              <a:rPr lang="en-US" sz="1200" dirty="0" smtClean="0"/>
              <a:t>Not Fixing it Right the First Time.</a:t>
            </a:r>
          </a:p>
          <a:p>
            <a:pPr lvl="1"/>
            <a:r>
              <a:rPr lang="en-US" sz="1200" dirty="0" smtClean="0"/>
              <a:t>Injures our reputation, CSI, and guest retention.</a:t>
            </a:r>
            <a:endParaRPr lang="en-US" sz="1200" dirty="0"/>
          </a:p>
          <a:p>
            <a:endParaRPr lang="en-US" dirty="0"/>
          </a:p>
        </p:txBody>
      </p:sp>
    </p:spTree>
    <p:extLst>
      <p:ext uri="{BB962C8B-B14F-4D97-AF65-F5344CB8AC3E}">
        <p14:creationId xmlns:p14="http://schemas.microsoft.com/office/powerpoint/2010/main" val="627664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526651"/>
            <a:ext cx="8596668" cy="4514712"/>
          </a:xfrm>
        </p:spPr>
        <p:txBody>
          <a:bodyPr>
            <a:normAutofit fontScale="92500" lnSpcReduction="10000"/>
          </a:bodyPr>
          <a:lstStyle/>
          <a:p>
            <a:r>
              <a:rPr lang="en-US" dirty="0" smtClean="0"/>
              <a:t>Increase Sales</a:t>
            </a:r>
          </a:p>
          <a:p>
            <a:pPr lvl="1"/>
            <a:r>
              <a:rPr lang="en-US" dirty="0"/>
              <a:t>Technicians need to look for more opportunities for labor sales on the vehicles they are working on vs. just doing the Competitive Services the appointment was set for.  Advisor needs to be incentivized to grow the business through selling the recommendations that are offered</a:t>
            </a:r>
            <a:r>
              <a:rPr lang="en-US" dirty="0" smtClean="0"/>
              <a:t>.</a:t>
            </a:r>
          </a:p>
          <a:p>
            <a:pPr lvl="1"/>
            <a:r>
              <a:rPr lang="en-US" dirty="0" smtClean="0"/>
              <a:t>Increase Hours per Repair Order – More labor sales per job.</a:t>
            </a:r>
            <a:endParaRPr lang="en-US" dirty="0" smtClean="0"/>
          </a:p>
          <a:p>
            <a:pPr>
              <a:buFont typeface="Wingdings" panose="05000000000000000000" pitchFamily="2" charset="2"/>
              <a:buChar char="Ø"/>
            </a:pPr>
            <a:r>
              <a:rPr lang="en-US" dirty="0" smtClean="0"/>
              <a:t>Training</a:t>
            </a:r>
          </a:p>
          <a:p>
            <a:pPr lvl="1">
              <a:buFont typeface="Wingdings" panose="05000000000000000000" pitchFamily="2" charset="2"/>
              <a:buChar char="Ø"/>
            </a:pPr>
            <a:r>
              <a:rPr lang="en-US" dirty="0"/>
              <a:t>Advisor Selling Skills training is needed.  Enroll in courses and spend time with other seasoned advisors in our company for first-hand mentoring.  Set Goals and timelines for training accomplishments and provide a pay-bonus on Sales &amp; Gross tiers</a:t>
            </a:r>
            <a:r>
              <a:rPr lang="en-US" dirty="0" smtClean="0"/>
              <a:t>.</a:t>
            </a:r>
          </a:p>
          <a:p>
            <a:pPr>
              <a:buFont typeface="Wingdings" panose="05000000000000000000" pitchFamily="2" charset="2"/>
              <a:buChar char="Ø"/>
            </a:pPr>
            <a:r>
              <a:rPr lang="en-US" dirty="0" smtClean="0"/>
              <a:t>Add a 5</a:t>
            </a:r>
            <a:r>
              <a:rPr lang="en-US" baseline="30000" dirty="0" smtClean="0"/>
              <a:t>th</a:t>
            </a:r>
            <a:r>
              <a:rPr lang="en-US" dirty="0" smtClean="0"/>
              <a:t> technician to allow for more appointments and fill Facility Capacity</a:t>
            </a:r>
          </a:p>
          <a:p>
            <a:pPr>
              <a:buFont typeface="Wingdings" panose="05000000000000000000" pitchFamily="2" charset="2"/>
              <a:buChar char="Ø"/>
            </a:pPr>
            <a:r>
              <a:rPr lang="en-US" dirty="0" smtClean="0"/>
              <a:t>Marketing</a:t>
            </a:r>
          </a:p>
          <a:p>
            <a:pPr lvl="1">
              <a:buFont typeface="Wingdings" panose="05000000000000000000" pitchFamily="2" charset="2"/>
              <a:buChar char="Ø"/>
            </a:pPr>
            <a:r>
              <a:rPr lang="en-US" dirty="0" smtClean="0"/>
              <a:t>Drive business with Marketing that is specific to shop goals and growth desires.  Part ways with generic advertising and participate in monthly initiatives that correspond with growth goals.</a:t>
            </a:r>
          </a:p>
          <a:p>
            <a:pPr>
              <a:buFont typeface="Wingdings" panose="05000000000000000000" pitchFamily="2" charset="2"/>
              <a:buChar char="Ø"/>
            </a:pPr>
            <a:endParaRPr lang="en-US" dirty="0" smtClean="0"/>
          </a:p>
          <a:p>
            <a:pPr lvl="1">
              <a:buFont typeface="Arial" charset="0"/>
              <a:buChar char="•"/>
            </a:pPr>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11965"/>
            <a:ext cx="8596668" cy="4729397"/>
          </a:xfrm>
        </p:spPr>
        <p:txBody>
          <a:bodyPr/>
          <a:lstStyle/>
          <a:p>
            <a:r>
              <a:rPr lang="en-US" dirty="0" smtClean="0"/>
              <a:t>Post a competitive board to display our pricing compared to the local independent facilities that are within a 5-mile radius of our dealership.</a:t>
            </a:r>
          </a:p>
          <a:p>
            <a:r>
              <a:rPr lang="en-US" dirty="0" smtClean="0"/>
              <a:t>Implement Saturday hours to handle carry-over, recalls, and internal sales for Used Car recon to allow for the time to finish and complete jobs from the week so we can close the R.O.’s and begin each Monday with a fresh plate of opportunity.  Get our Used Cars through recon within 3 days.</a:t>
            </a:r>
          </a:p>
          <a:p>
            <a:r>
              <a:rPr lang="en-US" dirty="0" smtClean="0"/>
              <a:t>Prewrites need to be done a minimum of two days prior so that anticipated parts that correspond with maintenance schedules are on-hand and coordinate with menu-selling recommendations.</a:t>
            </a:r>
          </a:p>
          <a:p>
            <a:r>
              <a:rPr lang="en-US" dirty="0" smtClean="0"/>
              <a:t>Culture change of only working on Acura brand vehicles.  Our technicians have experience with other brands and we can capitalize on the other vehicles in our guest’s households by asking to be the Service Department for ALL of their vehicles.  Sublet is available to all brands if needed through the dealer-group which represents all brands sold in the State of Wisconsin.</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589870" y="1669775"/>
            <a:ext cx="8596668" cy="3951797"/>
          </a:xfrm>
        </p:spPr>
        <p:txBody>
          <a:bodyPr/>
          <a:lstStyle/>
          <a:p>
            <a:pPr>
              <a:buFont typeface="Wingdings" panose="05000000000000000000" pitchFamily="2" charset="2"/>
              <a:buChar char="Ø"/>
            </a:pPr>
            <a:r>
              <a:rPr lang="en-US" dirty="0" smtClean="0"/>
              <a:t>Update Technician shifts to have staff on-hand the same hours that our Variable Departments are open.</a:t>
            </a:r>
          </a:p>
          <a:p>
            <a:pPr>
              <a:buFont typeface="Wingdings" panose="05000000000000000000" pitchFamily="2" charset="2"/>
              <a:buChar char="Ø"/>
            </a:pPr>
            <a:r>
              <a:rPr lang="en-US" dirty="0" smtClean="0"/>
              <a:t>Offer special discounts for new Guests and “Second-Vehicle” savings to encourage more labor sales from each household we serve.</a:t>
            </a:r>
          </a:p>
          <a:p>
            <a:pPr>
              <a:buFont typeface="Wingdings" panose="05000000000000000000" pitchFamily="2" charset="2"/>
              <a:buChar char="Ø"/>
            </a:pPr>
            <a:r>
              <a:rPr lang="en-US" dirty="0" smtClean="0"/>
              <a:t>Update Shop Foreman pay plan to provide bonuses for sales and net-to-sales goals to drive the performance each week.</a:t>
            </a:r>
          </a:p>
          <a:p>
            <a:pPr>
              <a:buFont typeface="Wingdings" panose="05000000000000000000" pitchFamily="2" charset="2"/>
              <a:buChar char="Ø"/>
            </a:pPr>
            <a:r>
              <a:rPr lang="en-US" dirty="0" smtClean="0"/>
              <a:t>Install a Shop Performance board and update twice weekly with Sales, Gross, ELR, and Proficiency rankings to have a visual for the staff as to where we are at vs. our monthly goal.  Be near the board during daily huddles to recognize the team efforts and get engagement from the team to reach the monthly goal.</a:t>
            </a:r>
          </a:p>
          <a:p>
            <a:pPr>
              <a:buFont typeface="Wingdings" panose="05000000000000000000" pitchFamily="2" charset="2"/>
              <a:buChar char="Ø"/>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xmlns="" id="{BC8B6778-11BB-9A9A-F0BF-8949F85F8237}"/>
              </a:ext>
            </a:extLst>
          </p:cNvPr>
          <p:cNvGraphicFramePr>
            <a:graphicFrameLocks noGrp="1"/>
          </p:cNvGraphicFramePr>
          <p:nvPr>
            <p:extLst>
              <p:ext uri="{D42A27DB-BD31-4B8C-83A1-F6EECF244321}">
                <p14:modId xmlns:p14="http://schemas.microsoft.com/office/powerpoint/2010/main" val="744017428"/>
              </p:ext>
            </p:extLst>
          </p:nvPr>
        </p:nvGraphicFramePr>
        <p:xfrm>
          <a:off x="677334" y="1818624"/>
          <a:ext cx="9078915" cy="4890847"/>
        </p:xfrm>
        <a:graphic>
          <a:graphicData uri="http://schemas.openxmlformats.org/drawingml/2006/table">
            <a:tbl>
              <a:tblPr firstRow="1" bandRow="1">
                <a:tableStyleId>{5C22544A-7EE6-4342-B048-85BDC9FD1C3A}</a:tableStyleId>
              </a:tblPr>
              <a:tblGrid>
                <a:gridCol w="3026305">
                  <a:extLst>
                    <a:ext uri="{9D8B030D-6E8A-4147-A177-3AD203B41FA5}">
                      <a16:colId xmlns:a16="http://schemas.microsoft.com/office/drawing/2014/main" xmlns="" val="2235853955"/>
                    </a:ext>
                  </a:extLst>
                </a:gridCol>
                <a:gridCol w="3026305">
                  <a:extLst>
                    <a:ext uri="{9D8B030D-6E8A-4147-A177-3AD203B41FA5}">
                      <a16:colId xmlns:a16="http://schemas.microsoft.com/office/drawing/2014/main" xmlns="" val="4174400132"/>
                    </a:ext>
                  </a:extLst>
                </a:gridCol>
                <a:gridCol w="3026305">
                  <a:extLst>
                    <a:ext uri="{9D8B030D-6E8A-4147-A177-3AD203B41FA5}">
                      <a16:colId xmlns:a16="http://schemas.microsoft.com/office/drawing/2014/main" xmlns="" val="1146395385"/>
                    </a:ext>
                  </a:extLst>
                </a:gridCol>
              </a:tblGrid>
              <a:tr h="56839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xmlns="" val="1083418974"/>
                  </a:ext>
                </a:extLst>
              </a:tr>
              <a:tr h="568395">
                <a:tc>
                  <a:txBody>
                    <a:bodyPr/>
                    <a:lstStyle/>
                    <a:p>
                      <a:r>
                        <a:rPr lang="en-US" dirty="0" smtClean="0"/>
                        <a:t>Enroll</a:t>
                      </a:r>
                      <a:r>
                        <a:rPr lang="en-US" baseline="0" dirty="0" smtClean="0"/>
                        <a:t> Advisor in Selling Courses</a:t>
                      </a:r>
                      <a:endParaRPr lang="en-US" dirty="0"/>
                    </a:p>
                  </a:txBody>
                  <a:tcPr/>
                </a:tc>
                <a:tc>
                  <a:txBody>
                    <a:bodyPr/>
                    <a:lstStyle/>
                    <a:p>
                      <a:r>
                        <a:rPr lang="en-US" dirty="0" smtClean="0"/>
                        <a:t>Service Manager</a:t>
                      </a:r>
                      <a:endParaRPr lang="en-US" dirty="0"/>
                    </a:p>
                  </a:txBody>
                  <a:tcPr/>
                </a:tc>
                <a:tc>
                  <a:txBody>
                    <a:bodyPr/>
                    <a:lstStyle/>
                    <a:p>
                      <a:r>
                        <a:rPr lang="en-US" dirty="0" smtClean="0"/>
                        <a:t>December 1, 2024</a:t>
                      </a:r>
                      <a:endParaRPr lang="en-US" dirty="0"/>
                    </a:p>
                  </a:txBody>
                  <a:tcPr/>
                </a:tc>
                <a:extLst>
                  <a:ext uri="{0D108BD9-81ED-4DB2-BD59-A6C34878D82A}">
                    <a16:rowId xmlns:a16="http://schemas.microsoft.com/office/drawing/2014/main" xmlns="" val="2400365483"/>
                  </a:ext>
                </a:extLst>
              </a:tr>
              <a:tr h="811993">
                <a:tc>
                  <a:txBody>
                    <a:bodyPr/>
                    <a:lstStyle/>
                    <a:p>
                      <a:r>
                        <a:rPr lang="en-US" dirty="0" smtClean="0"/>
                        <a:t>Daily Review of Technician Recommendation</a:t>
                      </a:r>
                      <a:r>
                        <a:rPr lang="en-US" baseline="0" dirty="0" smtClean="0"/>
                        <a:t> </a:t>
                      </a:r>
                      <a:r>
                        <a:rPr lang="en-US" dirty="0" smtClean="0"/>
                        <a:t>Videos in 1:1 Meetings - </a:t>
                      </a:r>
                      <a:endParaRPr lang="en-US" dirty="0"/>
                    </a:p>
                  </a:txBody>
                  <a:tcPr/>
                </a:tc>
                <a:tc>
                  <a:txBody>
                    <a:bodyPr/>
                    <a:lstStyle/>
                    <a:p>
                      <a:pPr algn="l"/>
                      <a:r>
                        <a:rPr lang="en-US" baseline="0" dirty="0" smtClean="0"/>
                        <a:t>Service Manager / Technician</a:t>
                      </a:r>
                      <a:endParaRPr lang="en-US" dirty="0"/>
                    </a:p>
                  </a:txBody>
                  <a:tcPr/>
                </a:tc>
                <a:tc>
                  <a:txBody>
                    <a:bodyPr/>
                    <a:lstStyle/>
                    <a:p>
                      <a:r>
                        <a:rPr lang="en-US" dirty="0" smtClean="0"/>
                        <a:t>December 1, 2024</a:t>
                      </a:r>
                      <a:endParaRPr lang="en-US" dirty="0"/>
                    </a:p>
                  </a:txBody>
                  <a:tcPr/>
                </a:tc>
                <a:extLst>
                  <a:ext uri="{0D108BD9-81ED-4DB2-BD59-A6C34878D82A}">
                    <a16:rowId xmlns:a16="http://schemas.microsoft.com/office/drawing/2014/main" xmlns="" val="107845787"/>
                  </a:ext>
                </a:extLst>
              </a:tr>
              <a:tr h="568395">
                <a:tc>
                  <a:txBody>
                    <a:bodyPr/>
                    <a:lstStyle/>
                    <a:p>
                      <a:r>
                        <a:rPr lang="en-US" dirty="0" smtClean="0"/>
                        <a:t>Post</a:t>
                      </a:r>
                      <a:r>
                        <a:rPr lang="en-US" baseline="0" dirty="0" smtClean="0"/>
                        <a:t> Competitive Services Board in Service Drive</a:t>
                      </a:r>
                      <a:endParaRPr lang="en-US" dirty="0"/>
                    </a:p>
                  </a:txBody>
                  <a:tcPr/>
                </a:tc>
                <a:tc>
                  <a:txBody>
                    <a:bodyPr/>
                    <a:lstStyle/>
                    <a:p>
                      <a:r>
                        <a:rPr lang="en-US" dirty="0" smtClean="0"/>
                        <a:t>General</a:t>
                      </a:r>
                      <a:r>
                        <a:rPr lang="en-US" baseline="0" dirty="0" smtClean="0"/>
                        <a:t> Manager/Service Manager</a:t>
                      </a:r>
                      <a:endParaRPr lang="en-US" dirty="0"/>
                    </a:p>
                  </a:txBody>
                  <a:tcPr/>
                </a:tc>
                <a:tc>
                  <a:txBody>
                    <a:bodyPr/>
                    <a:lstStyle/>
                    <a:p>
                      <a:r>
                        <a:rPr lang="en-US" dirty="0" smtClean="0"/>
                        <a:t>December 1, 2024</a:t>
                      </a:r>
                      <a:endParaRPr lang="en-US" dirty="0"/>
                    </a:p>
                  </a:txBody>
                  <a:tcPr/>
                </a:tc>
                <a:extLst>
                  <a:ext uri="{0D108BD9-81ED-4DB2-BD59-A6C34878D82A}">
                    <a16:rowId xmlns:a16="http://schemas.microsoft.com/office/drawing/2014/main" xmlns="" val="1950345431"/>
                  </a:ext>
                </a:extLst>
              </a:tr>
              <a:tr h="56839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Recruit</a:t>
                      </a:r>
                      <a:r>
                        <a:rPr lang="en-US" baseline="0" dirty="0" smtClean="0"/>
                        <a:t> 5</a:t>
                      </a:r>
                      <a:r>
                        <a:rPr lang="en-US" baseline="30000" dirty="0" smtClean="0"/>
                        <a:t>th</a:t>
                      </a:r>
                      <a:r>
                        <a:rPr lang="en-US" baseline="0" dirty="0" smtClean="0"/>
                        <a:t> Technician</a:t>
                      </a:r>
                      <a:endParaRPr lang="en-US" dirty="0" smtClean="0"/>
                    </a:p>
                    <a:p>
                      <a:endParaRPr lang="en-US" dirty="0"/>
                    </a:p>
                  </a:txBody>
                  <a:tcPr/>
                </a:tc>
                <a:tc>
                  <a:txBody>
                    <a:bodyPr/>
                    <a:lstStyle/>
                    <a:p>
                      <a:r>
                        <a:rPr lang="en-US" dirty="0" smtClean="0"/>
                        <a:t>HR/General Manager/Service Manager</a:t>
                      </a:r>
                      <a:endParaRPr lang="en-US" dirty="0"/>
                    </a:p>
                  </a:txBody>
                  <a:tcPr/>
                </a:tc>
                <a:tc>
                  <a:txBody>
                    <a:bodyPr/>
                    <a:lstStyle/>
                    <a:p>
                      <a:r>
                        <a:rPr lang="en-US" dirty="0" smtClean="0"/>
                        <a:t>January 2, 2025</a:t>
                      </a:r>
                      <a:endParaRPr lang="en-US" dirty="0"/>
                    </a:p>
                  </a:txBody>
                  <a:tcPr/>
                </a:tc>
                <a:extLst>
                  <a:ext uri="{0D108BD9-81ED-4DB2-BD59-A6C34878D82A}">
                    <a16:rowId xmlns:a16="http://schemas.microsoft.com/office/drawing/2014/main" xmlns="" val="1960891333"/>
                  </a:ext>
                </a:extLst>
              </a:tr>
              <a:tr h="811993">
                <a:tc>
                  <a:txBody>
                    <a:bodyPr/>
                    <a:lstStyle/>
                    <a:p>
                      <a:r>
                        <a:rPr lang="en-US" dirty="0" smtClean="0"/>
                        <a:t>Post MTD Performance on Board in Shop – Update twice</a:t>
                      </a:r>
                      <a:r>
                        <a:rPr lang="en-US" baseline="0" dirty="0" smtClean="0"/>
                        <a:t> weekly</a:t>
                      </a:r>
                      <a:endParaRPr lang="en-US" dirty="0"/>
                    </a:p>
                  </a:txBody>
                  <a:tcPr/>
                </a:tc>
                <a:tc>
                  <a:txBody>
                    <a:bodyPr/>
                    <a:lstStyle/>
                    <a:p>
                      <a:r>
                        <a:rPr lang="en-US" dirty="0" smtClean="0"/>
                        <a:t>Service Manager</a:t>
                      </a:r>
                      <a:endParaRPr lang="en-US" dirty="0"/>
                    </a:p>
                  </a:txBody>
                  <a:tcPr/>
                </a:tc>
                <a:tc>
                  <a:txBody>
                    <a:bodyPr/>
                    <a:lstStyle/>
                    <a:p>
                      <a:r>
                        <a:rPr lang="en-US" dirty="0" smtClean="0"/>
                        <a:t>December</a:t>
                      </a:r>
                      <a:r>
                        <a:rPr lang="en-US" baseline="0" dirty="0" smtClean="0"/>
                        <a:t> 1, 2024</a:t>
                      </a:r>
                      <a:endParaRPr lang="en-US" dirty="0"/>
                    </a:p>
                  </a:txBody>
                  <a:tcPr/>
                </a:tc>
                <a:extLst>
                  <a:ext uri="{0D108BD9-81ED-4DB2-BD59-A6C34878D82A}">
                    <a16:rowId xmlns:a16="http://schemas.microsoft.com/office/drawing/2014/main" xmlns="" val="4137224325"/>
                  </a:ext>
                </a:extLst>
              </a:tr>
              <a:tr h="50172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xmlns="" val="2642230709"/>
                  </a:ext>
                </a:extLst>
              </a:tr>
            </a:tbl>
          </a:graphicData>
        </a:graphic>
      </p:graphicFrame>
    </p:spTree>
    <p:extLst>
      <p:ext uri="{BB962C8B-B14F-4D97-AF65-F5344CB8AC3E}">
        <p14:creationId xmlns:p14="http://schemas.microsoft.com/office/powerpoint/2010/main" val="33641099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510749"/>
            <a:ext cx="8596668" cy="4530614"/>
          </a:xfrm>
        </p:spPr>
        <p:txBody>
          <a:bodyPr/>
          <a:lstStyle/>
          <a:p>
            <a:pPr marL="0" indent="0">
              <a:buNone/>
            </a:pPr>
            <a:r>
              <a:rPr lang="en-US" sz="1200" dirty="0" smtClean="0"/>
              <a:t>We have a great team </a:t>
            </a:r>
            <a:r>
              <a:rPr lang="en-US" sz="1200" dirty="0" smtClean="0"/>
              <a:t>who is collectively dependable and engaged in our team culture of treating our Guests like family.  However, we have lacked leadership in the past 5 years from the management level and communication to the team as to the expectations of our Fixed Operations.  With the addition of our new Service Manager and Parts Manager, we have seen  a fix to the attitude of the past and the impression that we could only do so much every day.  We have worked on filling our appointment schedule and begun to teach our younger technicians how to chase proficiency to make the best of their time and their paychecks.  Now it’s time to truly begin maximizing the opportunity for each vehicle we touch.  We have to build recommendations from the mentality that our Guests want their vehicles to run “like-new” for as long as possible.  </a:t>
            </a:r>
          </a:p>
          <a:p>
            <a:pPr marL="0" indent="0">
              <a:buNone/>
            </a:pPr>
            <a:r>
              <a:rPr lang="en-US" sz="1200" dirty="0" smtClean="0"/>
              <a:t>Therefore, we need to build our recommendations with the same mindset that we would have if we were reconditioning a vehicle to sell as a pre-owned offering.  We have to be transparent and professional in identifying ways for our guests to lengthen the life of their vehicle, and ask for the business.  Our advisor needs to review the recommendations and communicate with the guests in the value of the recommendations, not just the price, time involved, or feature of the repair itself.  Just like variable selling, we have to get our fixed operations team in-sync with having our guests understand the benefit to them and their vehicle.</a:t>
            </a:r>
          </a:p>
          <a:p>
            <a:pPr marL="0" indent="0">
              <a:buNone/>
            </a:pPr>
            <a:r>
              <a:rPr lang="en-US" sz="1200" dirty="0" smtClean="0"/>
              <a:t>Secondly, we have to take our blinders off and open our eyes to our real potential.  We leave money on the table by being focused on a specific task at hand, and not thinking bigger when it comes to opportunity.  For example, many of our Guests have multiple vehicles in the household, and we are only worrying about the one in front of us.  We also need to start scheduling the next service appointment at the time of service, just like a dentist office, to build loyalty, guest retention, and assist with the Variable Operations when it’s time to replace the vehicle.</a:t>
            </a:r>
          </a:p>
          <a:p>
            <a:pPr marL="0" indent="0">
              <a:buNone/>
            </a:pPr>
            <a:r>
              <a:rPr lang="en-US" sz="1200" dirty="0" smtClean="0"/>
              <a:t>Lastly, we need to open our hours to be consistent with our Dealership Hours of Operation.  We can create shifts to have accommodate the hours and rotate Saturday hours between the staff.  By adding a 5</a:t>
            </a:r>
            <a:r>
              <a:rPr lang="en-US" sz="1200" baseline="30000" dirty="0" smtClean="0"/>
              <a:t>th</a:t>
            </a:r>
            <a:r>
              <a:rPr lang="en-US" sz="1200" dirty="0" smtClean="0"/>
              <a:t> technician, we can accomplish both the coverage concerns but also grow our sales by maximizing our facility’s potential.</a:t>
            </a:r>
            <a:endParaRPr lang="en-US" sz="1200"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idx="1"/>
          </p:nvPr>
        </p:nvSpPr>
        <p:spPr>
          <a:xfrm>
            <a:off x="788652" y="1580144"/>
            <a:ext cx="8596668" cy="492402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100" b="1" i="1" dirty="0" smtClean="0">
                <a:solidFill>
                  <a:schemeClr val="tx1"/>
                </a:solidFill>
                <a:latin typeface="Calibri" panose="020F0502020204030204" pitchFamily="34" charset="0"/>
              </a:rPr>
              <a:t>Current Marketing Department is run through a </a:t>
            </a:r>
            <a:r>
              <a:rPr lang="en-US" sz="1100" b="1" i="1" dirty="0" err="1" smtClean="0">
                <a:solidFill>
                  <a:schemeClr val="tx1"/>
                </a:solidFill>
                <a:latin typeface="Calibri" panose="020F0502020204030204" pitchFamily="34" charset="0"/>
              </a:rPr>
              <a:t>Centalized</a:t>
            </a:r>
            <a:r>
              <a:rPr lang="en-US" sz="1100" b="1" i="1" dirty="0" smtClean="0">
                <a:solidFill>
                  <a:schemeClr val="tx1"/>
                </a:solidFill>
                <a:latin typeface="Calibri" panose="020F0502020204030204" pitchFamily="34" charset="0"/>
              </a:rPr>
              <a:t>-Corporate Team based at our company headquarters.</a:t>
            </a:r>
            <a:endParaRPr lang="en-US" sz="1100" b="1" i="1" u="none" strike="noStrike" baseline="0" dirty="0">
              <a:solidFill>
                <a:schemeClr val="tx1"/>
              </a:solidFill>
              <a:latin typeface="Calibri" panose="020F0502020204030204" pitchFamily="34" charset="0"/>
            </a:endParaRPr>
          </a:p>
          <a:p>
            <a:r>
              <a:rPr lang="en-US" sz="1100" b="1" i="1" u="none" strike="noStrike" baseline="0" dirty="0" smtClean="0">
                <a:solidFill>
                  <a:schemeClr val="tx1"/>
                </a:solidFill>
                <a:latin typeface="Calibri" panose="020F0502020204030204" pitchFamily="34" charset="0"/>
              </a:rPr>
              <a:t>Marketing Goal </a:t>
            </a:r>
            <a:r>
              <a:rPr lang="en-US" sz="1100" b="1" i="1" u="none" strike="noStrike" baseline="0" dirty="0">
                <a:solidFill>
                  <a:schemeClr val="tx1"/>
                </a:solidFill>
                <a:latin typeface="Calibri" panose="020F0502020204030204" pitchFamily="34" charset="0"/>
              </a:rPr>
              <a:t>for </a:t>
            </a:r>
            <a:r>
              <a:rPr lang="en-US" sz="1100" b="1" i="1" u="none" strike="noStrike" baseline="0" dirty="0" smtClean="0">
                <a:solidFill>
                  <a:schemeClr val="tx1"/>
                </a:solidFill>
                <a:latin typeface="Calibri" panose="020F0502020204030204" pitchFamily="34" charset="0"/>
              </a:rPr>
              <a:t>improvement:</a:t>
            </a:r>
          </a:p>
          <a:p>
            <a:r>
              <a:rPr lang="en-US" sz="1100" dirty="0" smtClean="0">
                <a:solidFill>
                  <a:schemeClr val="tx1"/>
                </a:solidFill>
                <a:latin typeface="Calibri" panose="020F0502020204030204" pitchFamily="34" charset="0"/>
              </a:rPr>
              <a:t>* It is the goal of Bergstrom Acura to maximize our marketing efforts to grow all departments of our dealership by attracting and retaining more Guests and to distribute the monthly spending amounts to promote both Variable and Fixed Operations.</a:t>
            </a:r>
            <a:endParaRPr lang="en-US" sz="1100" b="0" i="0" u="none" strike="noStrike" baseline="0" dirty="0" smtClean="0">
              <a:solidFill>
                <a:schemeClr val="tx1"/>
              </a:solidFill>
              <a:latin typeface="Calibri" panose="020F0502020204030204" pitchFamily="34" charset="0"/>
            </a:endParaRPr>
          </a:p>
          <a:p>
            <a:r>
              <a:rPr lang="en-US" sz="1100" b="1" i="1" u="none" strike="noStrike" baseline="0" dirty="0" smtClean="0">
                <a:solidFill>
                  <a:schemeClr val="tx1"/>
                </a:solidFill>
                <a:latin typeface="Calibri" panose="020F0502020204030204" pitchFamily="34" charset="0"/>
              </a:rPr>
              <a:t>Plans </a:t>
            </a:r>
            <a:r>
              <a:rPr lang="en-US" sz="1100" b="1" i="1" u="none" strike="noStrike" baseline="0" dirty="0">
                <a:solidFill>
                  <a:schemeClr val="tx1"/>
                </a:solidFill>
                <a:latin typeface="Calibri" panose="020F0502020204030204" pitchFamily="34" charset="0"/>
              </a:rPr>
              <a:t>to achieve </a:t>
            </a:r>
            <a:r>
              <a:rPr lang="en-US" sz="1100" b="1" i="1" u="none" strike="noStrike" baseline="0" dirty="0" smtClean="0">
                <a:solidFill>
                  <a:schemeClr val="tx1"/>
                </a:solidFill>
                <a:latin typeface="Calibri" panose="020F0502020204030204" pitchFamily="34" charset="0"/>
              </a:rPr>
              <a:t>Goals:</a:t>
            </a:r>
          </a:p>
          <a:p>
            <a:pPr lvl="1"/>
            <a:r>
              <a:rPr lang="en-US" sz="1100" b="0" i="0" u="none" strike="noStrike" baseline="0" dirty="0" smtClean="0">
                <a:solidFill>
                  <a:schemeClr val="tx1"/>
                </a:solidFill>
                <a:latin typeface="Calibri" panose="020F0502020204030204" pitchFamily="34" charset="0"/>
              </a:rPr>
              <a:t>*  </a:t>
            </a:r>
            <a:r>
              <a:rPr lang="en-US" sz="1100" dirty="0" smtClean="0">
                <a:solidFill>
                  <a:schemeClr val="tx1"/>
                </a:solidFill>
                <a:latin typeface="Calibri" panose="020F0502020204030204" pitchFamily="34" charset="0"/>
              </a:rPr>
              <a:t>Meet with our Corporate Marketing Team each </a:t>
            </a:r>
            <a:r>
              <a:rPr lang="en-US" sz="1100" dirty="0">
                <a:solidFill>
                  <a:schemeClr val="tx1"/>
                </a:solidFill>
                <a:latin typeface="Calibri" panose="020F0502020204030204" pitchFamily="34" charset="0"/>
              </a:rPr>
              <a:t>month by the </a:t>
            </a:r>
            <a:r>
              <a:rPr lang="en-US" sz="1100" dirty="0" smtClean="0">
                <a:solidFill>
                  <a:schemeClr val="tx1"/>
                </a:solidFill>
                <a:latin typeface="Calibri" panose="020F0502020204030204" pitchFamily="34" charset="0"/>
              </a:rPr>
              <a:t>3rd </a:t>
            </a:r>
            <a:r>
              <a:rPr lang="en-US" sz="1100" dirty="0">
                <a:solidFill>
                  <a:schemeClr val="tx1"/>
                </a:solidFill>
                <a:latin typeface="Calibri" panose="020F0502020204030204" pitchFamily="34" charset="0"/>
              </a:rPr>
              <a:t>of the month to </a:t>
            </a:r>
            <a:r>
              <a:rPr lang="en-US" sz="1100" dirty="0" smtClean="0">
                <a:solidFill>
                  <a:schemeClr val="tx1"/>
                </a:solidFill>
                <a:latin typeface="Calibri" panose="020F0502020204030204" pitchFamily="34" charset="0"/>
              </a:rPr>
              <a:t>review the previous campaigns utilized and measure their success for future planning. </a:t>
            </a:r>
            <a:r>
              <a:rPr lang="en-US" sz="1100" dirty="0">
                <a:solidFill>
                  <a:schemeClr val="tx1"/>
                </a:solidFill>
                <a:latin typeface="Calibri" panose="020F0502020204030204" pitchFamily="34" charset="0"/>
              </a:rPr>
              <a:t>Meet as a Management Team by the 6</a:t>
            </a:r>
            <a:r>
              <a:rPr lang="en-US" sz="1100" baseline="30000" dirty="0">
                <a:solidFill>
                  <a:schemeClr val="tx1"/>
                </a:solidFill>
                <a:latin typeface="Calibri" panose="020F0502020204030204" pitchFamily="34" charset="0"/>
              </a:rPr>
              <a:t>th</a:t>
            </a:r>
            <a:r>
              <a:rPr lang="en-US" sz="1100" dirty="0">
                <a:solidFill>
                  <a:schemeClr val="tx1"/>
                </a:solidFill>
                <a:latin typeface="Calibri" panose="020F0502020204030204" pitchFamily="34" charset="0"/>
              </a:rPr>
              <a:t> of the month to Review Brand Offers, Coupons, and Specials to update our website and Ad Campaigns for all sources.  Continued Focus on growing our Digital Footprint to grow </a:t>
            </a:r>
            <a:r>
              <a:rPr lang="en-US" sz="1100" dirty="0" smtClean="0">
                <a:solidFill>
                  <a:schemeClr val="tx1"/>
                </a:solidFill>
                <a:latin typeface="Calibri" panose="020F0502020204030204" pitchFamily="34" charset="0"/>
              </a:rPr>
              <a:t>our Guest-base </a:t>
            </a:r>
            <a:r>
              <a:rPr lang="en-US" sz="1100" dirty="0">
                <a:solidFill>
                  <a:schemeClr val="tx1"/>
                </a:solidFill>
                <a:latin typeface="Calibri" panose="020F0502020204030204" pitchFamily="34" charset="0"/>
              </a:rPr>
              <a:t>in Northeast Wisconsin</a:t>
            </a:r>
            <a:r>
              <a:rPr lang="en-US" sz="1100" dirty="0" smtClean="0">
                <a:solidFill>
                  <a:schemeClr val="tx1"/>
                </a:solidFill>
                <a:latin typeface="Calibri" panose="020F0502020204030204" pitchFamily="34" charset="0"/>
              </a:rPr>
              <a:t>.</a:t>
            </a:r>
          </a:p>
          <a:p>
            <a:pPr lvl="1"/>
            <a:r>
              <a:rPr lang="en-US" sz="1100" dirty="0" smtClean="0">
                <a:solidFill>
                  <a:schemeClr val="tx1"/>
                </a:solidFill>
                <a:latin typeface="Calibri" panose="020F0502020204030204" pitchFamily="34" charset="0"/>
              </a:rPr>
              <a:t>*  </a:t>
            </a:r>
            <a:r>
              <a:rPr lang="en-US" sz="1100" dirty="0">
                <a:solidFill>
                  <a:schemeClr val="tx1"/>
                </a:solidFill>
                <a:latin typeface="Calibri" panose="020F0502020204030204" pitchFamily="34" charset="0"/>
              </a:rPr>
              <a:t>Review Brand-initiated Focus Points and mirror efforts to maximize Co-Op </a:t>
            </a:r>
            <a:r>
              <a:rPr lang="en-US" sz="1100" dirty="0" smtClean="0">
                <a:solidFill>
                  <a:schemeClr val="tx1"/>
                </a:solidFill>
                <a:latin typeface="Calibri" panose="020F0502020204030204" pitchFamily="34" charset="0"/>
              </a:rPr>
              <a:t>spending.</a:t>
            </a:r>
          </a:p>
          <a:p>
            <a:pPr lvl="1"/>
            <a:r>
              <a:rPr lang="en-US" sz="1100" dirty="0" smtClean="0">
                <a:solidFill>
                  <a:schemeClr val="tx1"/>
                </a:solidFill>
                <a:latin typeface="Calibri" panose="020F0502020204030204" pitchFamily="34" charset="0"/>
              </a:rPr>
              <a:t>*  Market to zip codes that we have seen strong penetration in terms of sales outside of our PMA.</a:t>
            </a:r>
          </a:p>
          <a:p>
            <a:pPr lvl="1"/>
            <a:r>
              <a:rPr lang="en-US" sz="1100" dirty="0" smtClean="0">
                <a:solidFill>
                  <a:schemeClr val="tx1"/>
                </a:solidFill>
                <a:latin typeface="Calibri" panose="020F0502020204030204" pitchFamily="34" charset="0"/>
              </a:rPr>
              <a:t>*  Utilize Special-Offers and valet services to first-time Guests to welcome them to our family and develop lasting relationships.</a:t>
            </a:r>
          </a:p>
          <a:p>
            <a:pPr marL="457200" lvl="1" indent="0">
              <a:buNone/>
            </a:pPr>
            <a:r>
              <a:rPr lang="en-US" sz="1100" b="1" i="1" dirty="0" smtClean="0">
                <a:solidFill>
                  <a:schemeClr val="tx1"/>
                </a:solidFill>
                <a:latin typeface="Calibri" panose="020F0502020204030204" pitchFamily="34" charset="0"/>
              </a:rPr>
              <a:t>Quarterly Marketing Evaluations:</a:t>
            </a:r>
          </a:p>
          <a:p>
            <a:pPr lvl="1">
              <a:buFont typeface="Arial" charset="0"/>
              <a:buChar char="•"/>
            </a:pPr>
            <a:r>
              <a:rPr lang="en-US" sz="1100" dirty="0" smtClean="0">
                <a:solidFill>
                  <a:schemeClr val="tx1"/>
                </a:solidFill>
                <a:latin typeface="Calibri" panose="020F0502020204030204" pitchFamily="34" charset="0"/>
              </a:rPr>
              <a:t>*  Marketing Director and General Manager to meet Quarterly to assess Overall Marketing Campaign Success, Cost Analysis, New Opportunities within Units in Operation (i.e. Recalls, Model Changes, etc.), and Effectiveness with Brand Awards Program.</a:t>
            </a:r>
          </a:p>
          <a:p>
            <a:pPr lvl="1">
              <a:buFont typeface="Arial" charset="0"/>
              <a:buChar char="•"/>
            </a:pPr>
            <a:endParaRPr lang="en-US" sz="1200" dirty="0" smtClean="0">
              <a:solidFill>
                <a:schemeClr val="tx1"/>
              </a:solidFill>
              <a:latin typeface="Calibri" panose="020F0502020204030204" pitchFamily="34" charset="0"/>
            </a:endParaRPr>
          </a:p>
          <a:p>
            <a:endParaRPr lang="en-US" sz="12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2"/>
          </p:nvPr>
        </p:nvSpPr>
        <p:spPr>
          <a:xfrm>
            <a:off x="599213" y="2520563"/>
            <a:ext cx="9188843" cy="4222143"/>
          </a:xfrm>
        </p:spPr>
        <p:txBody>
          <a:bodyPr>
            <a:normAutofit/>
          </a:bodyPr>
          <a:lstStyle/>
          <a:p>
            <a:r>
              <a:rPr lang="en-US" sz="1050" b="1" i="1" u="none" strike="noStrike" baseline="0" dirty="0" smtClean="0">
                <a:solidFill>
                  <a:srgbClr val="221E1F"/>
                </a:solidFill>
                <a:latin typeface="Calibri" panose="020F0502020204030204" pitchFamily="34" charset="0"/>
              </a:rPr>
              <a:t>Current practices:</a:t>
            </a:r>
          </a:p>
          <a:p>
            <a:pPr lvl="1"/>
            <a:r>
              <a:rPr lang="en-US" sz="1050" dirty="0" smtClean="0">
                <a:solidFill>
                  <a:srgbClr val="221E1F"/>
                </a:solidFill>
                <a:latin typeface="Calibri" panose="020F0502020204030204" pitchFamily="34" charset="0"/>
              </a:rPr>
              <a:t>* Currently we have four Technicians, all with less than 3 years of experience.</a:t>
            </a:r>
          </a:p>
          <a:p>
            <a:pPr lvl="1"/>
            <a:r>
              <a:rPr lang="en-US" sz="1050" dirty="0" smtClean="0">
                <a:solidFill>
                  <a:srgbClr val="221E1F"/>
                </a:solidFill>
                <a:latin typeface="Calibri" panose="020F0502020204030204" pitchFamily="34" charset="0"/>
              </a:rPr>
              <a:t>*  All Technicians are currently paid hourly.   Our Average hourly pay rate is $23/hour.</a:t>
            </a:r>
          </a:p>
          <a:p>
            <a:pPr lvl="1"/>
            <a:r>
              <a:rPr lang="en-US" sz="1050" b="0" i="0" u="none" strike="noStrike" baseline="0" dirty="0" smtClean="0">
                <a:solidFill>
                  <a:srgbClr val="221E1F"/>
                </a:solidFill>
                <a:latin typeface="Calibri" panose="020F0502020204030204" pitchFamily="34" charset="0"/>
              </a:rPr>
              <a:t>*</a:t>
            </a:r>
            <a:r>
              <a:rPr lang="en-US" sz="1050" b="0" i="0" u="none" strike="noStrike" dirty="0" smtClean="0">
                <a:solidFill>
                  <a:srgbClr val="221E1F"/>
                </a:solidFill>
                <a:latin typeface="Calibri" panose="020F0502020204030204" pitchFamily="34" charset="0"/>
              </a:rPr>
              <a:t>  Technicians can increase their hourly rate by showing proficiency performance and surpassing educational requirements. </a:t>
            </a:r>
          </a:p>
          <a:p>
            <a:pPr lvl="1"/>
            <a:r>
              <a:rPr lang="en-US" sz="1050" baseline="0" dirty="0" smtClean="0">
                <a:solidFill>
                  <a:srgbClr val="221E1F"/>
                </a:solidFill>
                <a:latin typeface="Calibri" panose="020F0502020204030204" pitchFamily="34" charset="0"/>
              </a:rPr>
              <a:t>*  This enables our Technician</a:t>
            </a:r>
            <a:r>
              <a:rPr lang="en-US" sz="1050" dirty="0" smtClean="0">
                <a:solidFill>
                  <a:srgbClr val="221E1F"/>
                </a:solidFill>
                <a:latin typeface="Calibri" panose="020F0502020204030204" pitchFamily="34" charset="0"/>
              </a:rPr>
              <a:t>s to grow into their careers and work their way to a Flat-rate Program when they become a Master Technician.</a:t>
            </a:r>
            <a:endParaRPr lang="en-US" sz="1050" b="0" i="0" u="none" strike="noStrike" baseline="0" dirty="0">
              <a:solidFill>
                <a:srgbClr val="221E1F"/>
              </a:solidFill>
              <a:latin typeface="Calibri" panose="020F0502020204030204" pitchFamily="34" charset="0"/>
            </a:endParaRPr>
          </a:p>
          <a:p>
            <a:r>
              <a:rPr lang="en-US" sz="1050" b="1" i="1" u="none" strike="noStrike" baseline="0" dirty="0" smtClean="0">
                <a:solidFill>
                  <a:srgbClr val="221E1F"/>
                </a:solidFill>
                <a:latin typeface="Calibri" panose="020F0502020204030204" pitchFamily="34" charset="0"/>
              </a:rPr>
              <a:t>Goals:</a:t>
            </a:r>
          </a:p>
          <a:p>
            <a:pPr lvl="1"/>
            <a:r>
              <a:rPr lang="en-US" sz="1050" dirty="0" smtClean="0">
                <a:solidFill>
                  <a:srgbClr val="221E1F"/>
                </a:solidFill>
                <a:latin typeface="Calibri" panose="020F0502020204030204" pitchFamily="34" charset="0"/>
              </a:rPr>
              <a:t>*  Grow our Technicians with their skills through Manufacturer and in-house training to increase labor sales through proficiency</a:t>
            </a:r>
            <a:endParaRPr lang="en-US" sz="1050" b="0" i="0" u="none" strike="noStrike" baseline="0" dirty="0">
              <a:solidFill>
                <a:srgbClr val="221E1F"/>
              </a:solidFill>
              <a:latin typeface="Calibri" panose="020F0502020204030204" pitchFamily="34" charset="0"/>
            </a:endParaRPr>
          </a:p>
          <a:p>
            <a:r>
              <a:rPr lang="en-US" sz="1050" b="1" i="1" u="none" strike="noStrike" baseline="0" dirty="0" smtClean="0">
                <a:solidFill>
                  <a:srgbClr val="221E1F"/>
                </a:solidFill>
                <a:latin typeface="Calibri" panose="020F0502020204030204" pitchFamily="34" charset="0"/>
              </a:rPr>
              <a:t>Steps:</a:t>
            </a:r>
          </a:p>
          <a:p>
            <a:pPr lvl="1"/>
            <a:r>
              <a:rPr lang="en-US" sz="1050" dirty="0" smtClean="0">
                <a:solidFill>
                  <a:srgbClr val="221E1F"/>
                </a:solidFill>
                <a:latin typeface="Calibri" panose="020F0502020204030204" pitchFamily="34" charset="0"/>
              </a:rPr>
              <a:t>*  Review Corporate Training Matrix with Technicians to assist in career-pathing and growing in their role.</a:t>
            </a:r>
          </a:p>
          <a:p>
            <a:pPr lvl="1"/>
            <a:r>
              <a:rPr lang="en-US" sz="1050" dirty="0" smtClean="0">
                <a:solidFill>
                  <a:srgbClr val="221E1F"/>
                </a:solidFill>
                <a:latin typeface="Calibri" panose="020F0502020204030204" pitchFamily="34" charset="0"/>
              </a:rPr>
              <a:t>*  Develop a training calendar with available resources and assign time-frames in which to achieve goals.</a:t>
            </a:r>
          </a:p>
          <a:p>
            <a:pPr lvl="1"/>
            <a:r>
              <a:rPr lang="en-US" sz="1050" dirty="0" smtClean="0">
                <a:solidFill>
                  <a:srgbClr val="221E1F"/>
                </a:solidFill>
                <a:latin typeface="Calibri" panose="020F0502020204030204" pitchFamily="34" charset="0"/>
              </a:rPr>
              <a:t>*  Review YTD Progress to each goal in Quarterly 1:1 meetings with Service Manager and Technician.  Invite General Manager to participate.</a:t>
            </a:r>
            <a:endParaRPr lang="en-US" sz="1050" b="1" i="1" u="none" strike="noStrike" baseline="0" dirty="0" smtClean="0">
              <a:solidFill>
                <a:srgbClr val="221E1F"/>
              </a:solidFill>
              <a:latin typeface="Calibri" panose="020F0502020204030204" pitchFamily="34" charset="0"/>
            </a:endParaRPr>
          </a:p>
          <a:p>
            <a:r>
              <a:rPr lang="en-US" sz="1050" b="1" i="1" u="none" strike="noStrike" baseline="0" dirty="0" smtClean="0">
                <a:solidFill>
                  <a:srgbClr val="221E1F"/>
                </a:solidFill>
                <a:latin typeface="Calibri" panose="020F0502020204030204" pitchFamily="34" charset="0"/>
              </a:rPr>
              <a:t>Plans </a:t>
            </a:r>
            <a:r>
              <a:rPr lang="en-US" sz="1050" b="1" i="1" u="none" strike="noStrike" baseline="0" dirty="0">
                <a:solidFill>
                  <a:srgbClr val="221E1F"/>
                </a:solidFill>
                <a:latin typeface="Calibri" panose="020F0502020204030204" pitchFamily="34" charset="0"/>
              </a:rPr>
              <a:t>to evaluate your </a:t>
            </a:r>
            <a:r>
              <a:rPr lang="en-US" sz="1050" b="1" i="1" u="none" strike="noStrike" baseline="0" dirty="0" smtClean="0">
                <a:solidFill>
                  <a:srgbClr val="221E1F"/>
                </a:solidFill>
                <a:latin typeface="Calibri" panose="020F0502020204030204" pitchFamily="34" charset="0"/>
              </a:rPr>
              <a:t>changes:</a:t>
            </a:r>
          </a:p>
          <a:p>
            <a:pPr lvl="1"/>
            <a:r>
              <a:rPr lang="en-US" sz="1050" dirty="0" smtClean="0">
                <a:solidFill>
                  <a:srgbClr val="221E1F"/>
                </a:solidFill>
                <a:latin typeface="Calibri" panose="020F0502020204030204" pitchFamily="34" charset="0"/>
              </a:rPr>
              <a:t>*  Daily, Weekly, and Monthly Meetings with Service Manager and Technician to review Hours Sold and Training Progress.</a:t>
            </a:r>
          </a:p>
          <a:p>
            <a:pPr lvl="1"/>
            <a:r>
              <a:rPr lang="en-US" sz="1050" u="none" strike="noStrike" baseline="0" dirty="0" smtClean="0">
                <a:solidFill>
                  <a:srgbClr val="221E1F"/>
                </a:solidFill>
                <a:latin typeface="Calibri" panose="020F0502020204030204" pitchFamily="34" charset="0"/>
              </a:rPr>
              <a:t>*</a:t>
            </a:r>
            <a:r>
              <a:rPr lang="en-US" sz="1050" u="none" strike="noStrike" dirty="0" smtClean="0">
                <a:solidFill>
                  <a:srgbClr val="221E1F"/>
                </a:solidFill>
                <a:latin typeface="Calibri" panose="020F0502020204030204" pitchFamily="34" charset="0"/>
              </a:rPr>
              <a:t>  Quarterly Meetings with Service Manager, Technician, and General Manager to review Progress and Career-Pathing metrics.</a:t>
            </a:r>
            <a:endParaRPr lang="en-US" sz="1050" u="none" strike="noStrike" baseline="0" dirty="0">
              <a:solidFill>
                <a:srgbClr val="221E1F"/>
              </a:solidFill>
              <a:latin typeface="Calibri" panose="020F0502020204030204" pitchFamily="34" charset="0"/>
            </a:endParaRPr>
          </a:p>
          <a:p>
            <a:endParaRPr lang="en-US" dirty="0"/>
          </a:p>
        </p:txBody>
      </p:sp>
      <p:pic>
        <p:nvPicPr>
          <p:cNvPr id="1027" name="Picture 3"/>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6391952" y="769293"/>
            <a:ext cx="4186237" cy="2517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7641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a:xfrm>
            <a:off x="677334" y="1359673"/>
            <a:ext cx="5612148" cy="4681688"/>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050" b="1" i="1" dirty="0" smtClean="0">
                <a:solidFill>
                  <a:srgbClr val="221E1F"/>
                </a:solidFill>
                <a:latin typeface="Calibri" panose="020F0502020204030204" pitchFamily="34" charset="0"/>
              </a:rPr>
              <a:t>Current Practices:</a:t>
            </a:r>
          </a:p>
          <a:p>
            <a:pPr lvl="1"/>
            <a:r>
              <a:rPr lang="en-US" sz="1050" dirty="0" smtClean="0">
                <a:solidFill>
                  <a:srgbClr val="221E1F"/>
                </a:solidFill>
                <a:latin typeface="Calibri" panose="020F0502020204030204" pitchFamily="34" charset="0"/>
              </a:rPr>
              <a:t>Shop hours are currently set from 7am-5pm M-F, and closed Saturdays.  This provides a total of 50 available hours to sell labor in per week.</a:t>
            </a:r>
          </a:p>
          <a:p>
            <a:r>
              <a:rPr lang="en-US" sz="1050" b="1" i="1" u="none" strike="noStrike" baseline="0" dirty="0" smtClean="0">
                <a:solidFill>
                  <a:srgbClr val="221E1F"/>
                </a:solidFill>
                <a:latin typeface="Calibri" panose="020F0502020204030204" pitchFamily="34" charset="0"/>
              </a:rPr>
              <a:t>Goals </a:t>
            </a:r>
            <a:r>
              <a:rPr lang="en-US" sz="1050" b="1" i="1" u="none" strike="noStrike" baseline="0" dirty="0">
                <a:solidFill>
                  <a:srgbClr val="221E1F"/>
                </a:solidFill>
                <a:latin typeface="Calibri" panose="020F0502020204030204" pitchFamily="34" charset="0"/>
              </a:rPr>
              <a:t>for </a:t>
            </a:r>
            <a:r>
              <a:rPr lang="en-US" sz="1050" b="1" i="1" u="none" strike="noStrike" baseline="0" dirty="0" smtClean="0">
                <a:solidFill>
                  <a:srgbClr val="221E1F"/>
                </a:solidFill>
                <a:latin typeface="Calibri" panose="020F0502020204030204" pitchFamily="34" charset="0"/>
              </a:rPr>
              <a:t>improvement:</a:t>
            </a:r>
          </a:p>
          <a:p>
            <a:pPr lvl="1"/>
            <a:r>
              <a:rPr lang="en-US" sz="1050" dirty="0" smtClean="0">
                <a:solidFill>
                  <a:srgbClr val="221E1F"/>
                </a:solidFill>
                <a:latin typeface="Calibri" panose="020F0502020204030204" pitchFamily="34" charset="0"/>
              </a:rPr>
              <a:t>Increase available hours on Saturdays to provide 8 additional hours in our shop every week therefore creating more opportunities to hit weekly sold hours goal and eliminate carry-over work into additional weeks.  Continue to make sure Expenses are inline and that we don’t have waste.</a:t>
            </a:r>
            <a:endParaRPr lang="en-US" sz="1050" b="0" i="0" u="none" strike="noStrike" baseline="0" dirty="0">
              <a:solidFill>
                <a:srgbClr val="221E1F"/>
              </a:solidFill>
              <a:latin typeface="Calibri" panose="020F0502020204030204" pitchFamily="34" charset="0"/>
            </a:endParaRPr>
          </a:p>
          <a:p>
            <a:r>
              <a:rPr lang="en-US" sz="1050" b="1" i="1" u="none" strike="noStrike" baseline="0" dirty="0">
                <a:solidFill>
                  <a:srgbClr val="221E1F"/>
                </a:solidFill>
                <a:latin typeface="Calibri" panose="020F0502020204030204" pitchFamily="34" charset="0"/>
              </a:rPr>
              <a:t>Plans to achieve your </a:t>
            </a:r>
            <a:r>
              <a:rPr lang="en-US" sz="1050" b="1" i="1" u="none" strike="noStrike" baseline="0" dirty="0" smtClean="0">
                <a:solidFill>
                  <a:srgbClr val="221E1F"/>
                </a:solidFill>
                <a:latin typeface="Calibri" panose="020F0502020204030204" pitchFamily="34" charset="0"/>
              </a:rPr>
              <a:t>goals:</a:t>
            </a:r>
            <a:r>
              <a:rPr lang="en-US" sz="850" b="1" i="1" u="none" strike="noStrike" baseline="0" dirty="0" smtClean="0">
                <a:solidFill>
                  <a:srgbClr val="221E1F"/>
                </a:solidFill>
                <a:latin typeface="Calibri" panose="020F0502020204030204" pitchFamily="34" charset="0"/>
              </a:rPr>
              <a:t> </a:t>
            </a:r>
          </a:p>
          <a:p>
            <a:pPr lvl="1"/>
            <a:r>
              <a:rPr lang="en-US" sz="1050" dirty="0">
                <a:solidFill>
                  <a:srgbClr val="221E1F"/>
                </a:solidFill>
                <a:latin typeface="Calibri" panose="020F0502020204030204" pitchFamily="34" charset="0"/>
              </a:rPr>
              <a:t>Set available hours on Saturdays for Technicians to complete carryover work so that we start each Monday fresh with a new plate of RO’s to complete.</a:t>
            </a:r>
          </a:p>
          <a:p>
            <a:pPr lvl="1"/>
            <a:r>
              <a:rPr lang="en-US" sz="1050" dirty="0">
                <a:solidFill>
                  <a:srgbClr val="221E1F"/>
                </a:solidFill>
                <a:latin typeface="Calibri" panose="020F0502020204030204" pitchFamily="34" charset="0"/>
              </a:rPr>
              <a:t>Coordinate Parts preparation on Fridays to make sure that everything that is needed for Saturdays job completion is distributed to the </a:t>
            </a:r>
            <a:r>
              <a:rPr lang="en-US" sz="1050" dirty="0" smtClean="0">
                <a:solidFill>
                  <a:srgbClr val="221E1F"/>
                </a:solidFill>
                <a:latin typeface="Calibri" panose="020F0502020204030204" pitchFamily="34" charset="0"/>
              </a:rPr>
              <a:t>Technician </a:t>
            </a:r>
            <a:r>
              <a:rPr lang="en-US" sz="1050" dirty="0">
                <a:solidFill>
                  <a:srgbClr val="221E1F"/>
                </a:solidFill>
                <a:latin typeface="Calibri" panose="020F0502020204030204" pitchFamily="34" charset="0"/>
              </a:rPr>
              <a:t>prior to Friday-close</a:t>
            </a:r>
            <a:r>
              <a:rPr lang="en-US" sz="1050" dirty="0" smtClean="0">
                <a:solidFill>
                  <a:srgbClr val="221E1F"/>
                </a:solidFill>
                <a:latin typeface="Calibri" panose="020F0502020204030204" pitchFamily="34" charset="0"/>
              </a:rPr>
              <a:t>.</a:t>
            </a:r>
          </a:p>
          <a:p>
            <a:pPr lvl="1"/>
            <a:r>
              <a:rPr lang="en-US" sz="1050" b="0" i="0" u="none" strike="noStrike" baseline="0" dirty="0" smtClean="0">
                <a:solidFill>
                  <a:srgbClr val="221E1F"/>
                </a:solidFill>
                <a:latin typeface="Calibri" panose="020F0502020204030204" pitchFamily="34" charset="0"/>
              </a:rPr>
              <a:t>Monthly Review of Expenses to eliminate waste and confirm that any variance</a:t>
            </a:r>
            <a:r>
              <a:rPr lang="en-US" sz="1050" b="0" i="0" u="none" strike="noStrike" dirty="0" smtClean="0">
                <a:solidFill>
                  <a:srgbClr val="221E1F"/>
                </a:solidFill>
                <a:latin typeface="Calibri" panose="020F0502020204030204" pitchFamily="34" charset="0"/>
              </a:rPr>
              <a:t> from month-to-month are justified or one-offs.</a:t>
            </a:r>
            <a:endParaRPr lang="en-US" sz="1050" b="0" i="0" u="none" strike="noStrike" baseline="0" dirty="0">
              <a:solidFill>
                <a:srgbClr val="221E1F"/>
              </a:solidFill>
              <a:latin typeface="Calibri" panose="020F0502020204030204" pitchFamily="34" charset="0"/>
            </a:endParaRPr>
          </a:p>
          <a:p>
            <a:r>
              <a:rPr lang="en-US" sz="1050" b="1" i="1" u="none" strike="noStrike" baseline="0" dirty="0">
                <a:solidFill>
                  <a:srgbClr val="221E1F"/>
                </a:solidFill>
                <a:latin typeface="Calibri" panose="020F0502020204030204" pitchFamily="34" charset="0"/>
              </a:rPr>
              <a:t>Plans to evaluate your </a:t>
            </a:r>
            <a:r>
              <a:rPr lang="en-US" sz="1050" b="1" i="1" u="none" strike="noStrike" baseline="0" dirty="0" smtClean="0">
                <a:solidFill>
                  <a:srgbClr val="221E1F"/>
                </a:solidFill>
                <a:latin typeface="Calibri" panose="020F0502020204030204" pitchFamily="34" charset="0"/>
              </a:rPr>
              <a:t>changes:</a:t>
            </a:r>
            <a:endParaRPr lang="en-US" b="1" i="1" dirty="0"/>
          </a:p>
          <a:p>
            <a:pPr lvl="1"/>
            <a:r>
              <a:rPr lang="en-US" sz="1050" b="0" i="0" u="none" strike="noStrike" baseline="0" dirty="0" smtClean="0">
                <a:solidFill>
                  <a:srgbClr val="221E1F"/>
                </a:solidFill>
                <a:latin typeface="Calibri" panose="020F0502020204030204" pitchFamily="34" charset="0"/>
              </a:rPr>
              <a:t>Monthly</a:t>
            </a:r>
            <a:r>
              <a:rPr lang="en-US" sz="1050" b="0" i="0" u="none" strike="noStrike" dirty="0" smtClean="0">
                <a:solidFill>
                  <a:srgbClr val="221E1F"/>
                </a:solidFill>
                <a:latin typeface="Calibri" panose="020F0502020204030204" pitchFamily="34" charset="0"/>
              </a:rPr>
              <a:t> Statement Review with Service Manager and General Manager along with Productivity and Proficiency Reports of Technicians to confirm offset of additional wage expense.	</a:t>
            </a:r>
            <a:endParaRPr lang="en-US" sz="1050" b="0" i="0" u="none" strike="noStrike" baseline="0" dirty="0" smtClean="0">
              <a:solidFill>
                <a:srgbClr val="221E1F"/>
              </a:solidFill>
              <a:latin typeface="Calibri" panose="020F0502020204030204" pitchFamily="34"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09441" y="1357082"/>
            <a:ext cx="4184650" cy="3596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592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a:xfrm>
            <a:off x="677334" y="1335819"/>
            <a:ext cx="4196816" cy="5422790"/>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000" b="1" i="1" dirty="0" smtClean="0">
                <a:solidFill>
                  <a:srgbClr val="221E1F"/>
                </a:solidFill>
                <a:latin typeface="Calibri" panose="020F0502020204030204" pitchFamily="34" charset="0"/>
              </a:rPr>
              <a:t>Current Practices:</a:t>
            </a:r>
          </a:p>
          <a:p>
            <a:pPr lvl="1"/>
            <a:r>
              <a:rPr lang="en-US" sz="1000" dirty="0" smtClean="0">
                <a:solidFill>
                  <a:srgbClr val="221E1F"/>
                </a:solidFill>
                <a:latin typeface="Calibri" panose="020F0502020204030204" pitchFamily="34" charset="0"/>
              </a:rPr>
              <a:t>RO’s are distributed by Service Advisor and Service Manager.  </a:t>
            </a:r>
          </a:p>
          <a:p>
            <a:r>
              <a:rPr lang="en-US" sz="1000" b="1" i="1" dirty="0" smtClean="0">
                <a:solidFill>
                  <a:srgbClr val="221E1F"/>
                </a:solidFill>
                <a:latin typeface="Calibri" panose="020F0502020204030204" pitchFamily="34" charset="0"/>
              </a:rPr>
              <a:t>Goals</a:t>
            </a:r>
            <a:r>
              <a:rPr lang="en-US" sz="1000" b="1" i="1" dirty="0">
                <a:solidFill>
                  <a:srgbClr val="221E1F"/>
                </a:solidFill>
                <a:latin typeface="Calibri" panose="020F0502020204030204" pitchFamily="34" charset="0"/>
              </a:rPr>
              <a:t>:</a:t>
            </a:r>
          </a:p>
          <a:p>
            <a:pPr lvl="1"/>
            <a:r>
              <a:rPr lang="en-US" sz="1000" dirty="0" smtClean="0">
                <a:solidFill>
                  <a:srgbClr val="221E1F"/>
                </a:solidFill>
                <a:latin typeface="Calibri" panose="020F0502020204030204" pitchFamily="34" charset="0"/>
              </a:rPr>
              <a:t>Become </a:t>
            </a:r>
            <a:r>
              <a:rPr lang="en-US" sz="1000" dirty="0">
                <a:solidFill>
                  <a:srgbClr val="221E1F"/>
                </a:solidFill>
                <a:latin typeface="Calibri" panose="020F0502020204030204" pitchFamily="34" charset="0"/>
              </a:rPr>
              <a:t>profitable and grow the business by selling more hours.  Our current Gross Breakeven amount is $95,924.  We sold 604 hours last month.  We only need to sell an additional 19 hours to breakeven at our current Effective Labor Rate.  Our Goal would be to increase Sales over the next year to a $120,000 average monthly sales, which would require 782 hours of labor to be sold.  This is a 25% increase YOY.</a:t>
            </a:r>
          </a:p>
          <a:p>
            <a:r>
              <a:rPr lang="en-US" sz="1000" b="1" i="1" dirty="0">
                <a:solidFill>
                  <a:srgbClr val="221E1F"/>
                </a:solidFill>
                <a:latin typeface="Calibri" panose="020F0502020204030204" pitchFamily="34" charset="0"/>
              </a:rPr>
              <a:t>Steps:</a:t>
            </a:r>
          </a:p>
          <a:p>
            <a:pPr lvl="1"/>
            <a:r>
              <a:rPr lang="en-US" sz="1000" dirty="0" smtClean="0">
                <a:solidFill>
                  <a:srgbClr val="221E1F"/>
                </a:solidFill>
                <a:latin typeface="Calibri" panose="020F0502020204030204" pitchFamily="34" charset="0"/>
              </a:rPr>
              <a:t>We </a:t>
            </a:r>
            <a:r>
              <a:rPr lang="en-US" sz="1000" dirty="0">
                <a:solidFill>
                  <a:srgbClr val="221E1F"/>
                </a:solidFill>
                <a:latin typeface="Calibri" panose="020F0502020204030204" pitchFamily="34" charset="0"/>
              </a:rPr>
              <a:t>need to Grow our Technician Proficiency to 115%.  This will be accomplished with additional OEM Training, and having a Shop Foreman work with our younger technicians to overcome current time setbacks.</a:t>
            </a:r>
          </a:p>
          <a:p>
            <a:pPr lvl="1"/>
            <a:r>
              <a:rPr lang="en-US" sz="1000" dirty="0" smtClean="0">
                <a:solidFill>
                  <a:srgbClr val="221E1F"/>
                </a:solidFill>
                <a:latin typeface="Calibri" panose="020F0502020204030204" pitchFamily="34" charset="0"/>
              </a:rPr>
              <a:t>We </a:t>
            </a:r>
            <a:r>
              <a:rPr lang="en-US" sz="1000" dirty="0">
                <a:solidFill>
                  <a:srgbClr val="221E1F"/>
                </a:solidFill>
                <a:latin typeface="Calibri" panose="020F0502020204030204" pitchFamily="34" charset="0"/>
              </a:rPr>
              <a:t>will enroll our Service Advisor in Selling Skills courses and have him shadow other successful Service Advisors within our company to maximize our efforts with Technician Recommendations and Up-Selling Opportunities. </a:t>
            </a:r>
            <a:endParaRPr lang="en-US" sz="1000" dirty="0" smtClean="0">
              <a:solidFill>
                <a:srgbClr val="221E1F"/>
              </a:solidFill>
              <a:latin typeface="Calibri" panose="020F0502020204030204" pitchFamily="34" charset="0"/>
            </a:endParaRPr>
          </a:p>
          <a:p>
            <a:pPr lvl="1"/>
            <a:r>
              <a:rPr lang="en-US" sz="1000" dirty="0" smtClean="0">
                <a:solidFill>
                  <a:srgbClr val="221E1F"/>
                </a:solidFill>
                <a:latin typeface="Calibri" panose="020F0502020204030204" pitchFamily="34" charset="0"/>
              </a:rPr>
              <a:t>Have Shop Foreman give direction on RO Distribution Daily to focus on training and time-allocation to the best equipped Technician.  </a:t>
            </a:r>
          </a:p>
          <a:p>
            <a:pPr lvl="1"/>
            <a:r>
              <a:rPr lang="en-US" sz="1000" dirty="0" smtClean="0">
                <a:solidFill>
                  <a:srgbClr val="221E1F"/>
                </a:solidFill>
                <a:latin typeface="Calibri" panose="020F0502020204030204" pitchFamily="34" charset="0"/>
              </a:rPr>
              <a:t>Daily Tracking of MTD Progress of Total Sales, Total Hours, and Proficiencies.  Communicate and Distribute to Advisor and Technicians each morning so they know where they stand.</a:t>
            </a:r>
            <a:endParaRPr lang="en-US" sz="1000" dirty="0">
              <a:solidFill>
                <a:srgbClr val="221E1F"/>
              </a:solidFill>
              <a:latin typeface="Calibri" panose="020F0502020204030204" pitchFamily="34"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33866" y="154526"/>
            <a:ext cx="4184650" cy="3520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60396" y="3778180"/>
            <a:ext cx="3935896" cy="5170646"/>
          </a:xfrm>
          <a:prstGeom prst="rect">
            <a:avLst/>
          </a:prstGeom>
          <a:noFill/>
        </p:spPr>
        <p:txBody>
          <a:bodyPr wrap="square" rtlCol="0">
            <a:spAutoFit/>
          </a:bodyPr>
          <a:lstStyle/>
          <a:p>
            <a:r>
              <a:rPr lang="en-US" sz="1000" b="1" i="1" dirty="0" smtClean="0">
                <a:solidFill>
                  <a:srgbClr val="221E1F"/>
                </a:solidFill>
                <a:latin typeface="Calibri" panose="020F0502020204030204" pitchFamily="34" charset="0"/>
              </a:rPr>
              <a:t>Plans </a:t>
            </a:r>
            <a:r>
              <a:rPr lang="en-US" sz="1000" b="1" i="1" dirty="0">
                <a:solidFill>
                  <a:srgbClr val="221E1F"/>
                </a:solidFill>
                <a:latin typeface="Calibri" panose="020F0502020204030204" pitchFamily="34" charset="0"/>
              </a:rPr>
              <a:t>to evaluate your </a:t>
            </a:r>
            <a:r>
              <a:rPr lang="en-US" sz="1000" b="1" i="1" dirty="0" smtClean="0">
                <a:solidFill>
                  <a:srgbClr val="221E1F"/>
                </a:solidFill>
                <a:latin typeface="Calibri" panose="020F0502020204030204" pitchFamily="34" charset="0"/>
              </a:rPr>
              <a:t>changes:</a:t>
            </a:r>
          </a:p>
          <a:p>
            <a:endParaRPr lang="en-US" sz="1000" b="1" i="1" dirty="0">
              <a:solidFill>
                <a:srgbClr val="221E1F"/>
              </a:solidFill>
              <a:latin typeface="Calibri" panose="020F0502020204030204" pitchFamily="34" charset="0"/>
            </a:endParaRPr>
          </a:p>
          <a:p>
            <a:pPr marL="171450" indent="-171450">
              <a:buFont typeface="Arial" charset="0"/>
              <a:buChar char="•"/>
            </a:pPr>
            <a:r>
              <a:rPr lang="en-US" sz="1000" dirty="0" smtClean="0">
                <a:solidFill>
                  <a:srgbClr val="221E1F"/>
                </a:solidFill>
                <a:latin typeface="Calibri" panose="020F0502020204030204" pitchFamily="34" charset="0"/>
              </a:rPr>
              <a:t>Weekly Reporting to Management Team by Service Manager as to the current progress of the monthly goal of $120,000 of Sales, Tech Proficiency of 115%, and Labor Hours sold of 782.</a:t>
            </a:r>
          </a:p>
          <a:p>
            <a:pPr marL="171450" indent="-171450">
              <a:buFont typeface="Arial" charset="0"/>
              <a:buChar char="•"/>
            </a:pPr>
            <a:endParaRPr lang="en-US" sz="1000" dirty="0">
              <a:solidFill>
                <a:srgbClr val="221E1F"/>
              </a:solidFill>
              <a:latin typeface="Calibri" panose="020F0502020204030204" pitchFamily="34" charset="0"/>
            </a:endParaRPr>
          </a:p>
          <a:p>
            <a:pPr marL="171450" indent="-171450">
              <a:buFont typeface="Arial" charset="0"/>
              <a:buChar char="•"/>
            </a:pPr>
            <a:r>
              <a:rPr lang="en-US" sz="1000" dirty="0" smtClean="0">
                <a:solidFill>
                  <a:srgbClr val="221E1F"/>
                </a:solidFill>
                <a:latin typeface="Calibri" panose="020F0502020204030204" pitchFamily="34" charset="0"/>
              </a:rPr>
              <a:t>RO and Technician Productivity Reports need to be audited monthly to verify that the distribution of RO’s makes sense and matches to the skill sets of the technicians and the progress is being made by each individual.  Address any deficiencies and create an action plan with the Service Manager to provide additional training where needed.</a:t>
            </a:r>
          </a:p>
          <a:p>
            <a:pPr marL="171450" indent="-171450">
              <a:buFont typeface="Arial" charset="0"/>
              <a:buChar char="•"/>
            </a:pPr>
            <a:endParaRPr lang="en-US" sz="1000" dirty="0">
              <a:solidFill>
                <a:srgbClr val="221E1F"/>
              </a:solidFill>
              <a:latin typeface="Calibri" panose="020F0502020204030204" pitchFamily="34" charset="0"/>
            </a:endParaRPr>
          </a:p>
          <a:p>
            <a:pPr marL="171450" indent="-171450">
              <a:buFont typeface="Arial" charset="0"/>
              <a:buChar char="•"/>
            </a:pPr>
            <a:r>
              <a:rPr lang="en-US" sz="1000" dirty="0" smtClean="0">
                <a:solidFill>
                  <a:srgbClr val="221E1F"/>
                </a:solidFill>
                <a:latin typeface="Calibri" panose="020F0502020204030204" pitchFamily="34" charset="0"/>
              </a:rPr>
              <a:t>Track Technician Recommendations and RO lines added by Advisor to measure increased sales.</a:t>
            </a: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a:p>
            <a:endParaRPr lang="en-US" sz="1000" b="1" i="1" dirty="0" smtClean="0">
              <a:solidFill>
                <a:srgbClr val="221E1F"/>
              </a:solidFill>
              <a:latin typeface="Calibri" panose="020F0502020204030204" pitchFamily="34" charset="0"/>
            </a:endParaRPr>
          </a:p>
          <a:p>
            <a:endParaRPr lang="en-US" sz="1000" b="1" i="1" dirty="0">
              <a:solidFill>
                <a:srgbClr val="221E1F"/>
              </a:solidFill>
              <a:latin typeface="Calibri" panose="020F0502020204030204" pitchFamily="34" charset="0"/>
            </a:endParaRPr>
          </a:p>
        </p:txBody>
      </p:sp>
    </p:spTree>
    <p:extLst>
      <p:ext uri="{BB962C8B-B14F-4D97-AF65-F5344CB8AC3E}">
        <p14:creationId xmlns:p14="http://schemas.microsoft.com/office/powerpoint/2010/main" val="1901477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a:xfrm>
            <a:off x="677334" y="1415332"/>
            <a:ext cx="5826833" cy="5255812"/>
          </a:xfrm>
        </p:spPr>
        <p:txBody>
          <a:bodyPr/>
          <a:lstStyle/>
          <a:p>
            <a:pPr algn="l"/>
            <a:endParaRPr lang="en-US" sz="1800" b="0" i="0" u="none" strike="noStrike" baseline="0" dirty="0">
              <a:solidFill>
                <a:srgbClr val="000000"/>
              </a:solidFill>
              <a:latin typeface="Calibri" panose="020F0502020204030204" pitchFamily="34" charset="0"/>
            </a:endParaRPr>
          </a:p>
          <a:p>
            <a:r>
              <a:rPr lang="en-US" sz="1050" b="1" i="1" u="none" strike="noStrike" baseline="0" dirty="0">
                <a:solidFill>
                  <a:srgbClr val="221E1F"/>
                </a:solidFill>
                <a:latin typeface="Calibri" panose="020F0502020204030204" pitchFamily="34" charset="0"/>
              </a:rPr>
              <a:t>Current </a:t>
            </a:r>
            <a:r>
              <a:rPr lang="en-US" sz="1050" b="1" i="1" u="none" strike="noStrike" baseline="0" dirty="0" smtClean="0">
                <a:solidFill>
                  <a:srgbClr val="221E1F"/>
                </a:solidFill>
                <a:latin typeface="Calibri" panose="020F0502020204030204" pitchFamily="34" charset="0"/>
              </a:rPr>
              <a:t>practices:</a:t>
            </a:r>
          </a:p>
          <a:p>
            <a:pPr lvl="1"/>
            <a:r>
              <a:rPr lang="en-US" sz="850" dirty="0" smtClean="0">
                <a:solidFill>
                  <a:srgbClr val="221E1F"/>
                </a:solidFill>
                <a:latin typeface="Calibri" panose="020F0502020204030204" pitchFamily="34" charset="0"/>
              </a:rPr>
              <a:t>*  We have 10 bays in our facility which provides a Facility Potential of $270,054 on a monthly basis, assuming an average of 22 days per month, and 8 available hours per day per technician.</a:t>
            </a:r>
          </a:p>
          <a:p>
            <a:pPr lvl="1"/>
            <a:r>
              <a:rPr lang="en-US" sz="850" b="0" i="0" u="none" strike="noStrike" baseline="0" dirty="0" smtClean="0">
                <a:solidFill>
                  <a:srgbClr val="221E1F"/>
                </a:solidFill>
                <a:latin typeface="Calibri" panose="020F0502020204030204" pitchFamily="34" charset="0"/>
              </a:rPr>
              <a:t>*  Our Facility is only being utilized at a rate</a:t>
            </a:r>
            <a:r>
              <a:rPr lang="en-US" sz="850" b="0" i="0" u="none" strike="noStrike" dirty="0" smtClean="0">
                <a:solidFill>
                  <a:srgbClr val="221E1F"/>
                </a:solidFill>
                <a:latin typeface="Calibri" panose="020F0502020204030204" pitchFamily="34" charset="0"/>
              </a:rPr>
              <a:t> of 34.32% with the current monthly level of Sales.</a:t>
            </a:r>
            <a:endParaRPr lang="en-US" sz="850" b="0" i="0" u="none" strike="noStrike" baseline="0" dirty="0">
              <a:solidFill>
                <a:srgbClr val="221E1F"/>
              </a:solidFill>
              <a:latin typeface="Calibri" panose="020F0502020204030204" pitchFamily="34" charset="0"/>
            </a:endParaRPr>
          </a:p>
          <a:p>
            <a:r>
              <a:rPr lang="en-US" sz="1050" b="1" i="1" u="none" strike="noStrike" baseline="0" dirty="0">
                <a:solidFill>
                  <a:srgbClr val="221E1F"/>
                </a:solidFill>
                <a:latin typeface="Calibri" panose="020F0502020204030204" pitchFamily="34" charset="0"/>
              </a:rPr>
              <a:t>Goals for </a:t>
            </a:r>
            <a:r>
              <a:rPr lang="en-US" sz="1050" b="1" i="1" u="none" strike="noStrike" baseline="0" dirty="0" smtClean="0">
                <a:solidFill>
                  <a:srgbClr val="221E1F"/>
                </a:solidFill>
                <a:latin typeface="Calibri" panose="020F0502020204030204" pitchFamily="34" charset="0"/>
              </a:rPr>
              <a:t>improvement: </a:t>
            </a:r>
          </a:p>
          <a:p>
            <a:pPr lvl="1"/>
            <a:r>
              <a:rPr lang="en-US" sz="850" b="0" i="0" u="none" strike="noStrike" baseline="0" dirty="0" smtClean="0">
                <a:solidFill>
                  <a:srgbClr val="221E1F"/>
                </a:solidFill>
                <a:latin typeface="Calibri" panose="020F0502020204030204" pitchFamily="34" charset="0"/>
              </a:rPr>
              <a:t>*  Maximize our potential</a:t>
            </a:r>
            <a:r>
              <a:rPr lang="en-US" sz="850" b="0" i="0" u="none" strike="noStrike" dirty="0" smtClean="0">
                <a:solidFill>
                  <a:srgbClr val="221E1F"/>
                </a:solidFill>
                <a:latin typeface="Calibri" panose="020F0502020204030204" pitchFamily="34" charset="0"/>
              </a:rPr>
              <a:t> by increasing the hours sold.  Obtain a Technician Proficiency of 115% and then add a fifth technician to increase the full-shop capacity to grow Sales.</a:t>
            </a:r>
            <a:endParaRPr lang="en-US" sz="850" b="0" i="0" u="none" strike="noStrike" baseline="0" dirty="0">
              <a:solidFill>
                <a:srgbClr val="221E1F"/>
              </a:solidFill>
              <a:latin typeface="Calibri" panose="020F0502020204030204" pitchFamily="34" charset="0"/>
            </a:endParaRPr>
          </a:p>
          <a:p>
            <a:r>
              <a:rPr lang="en-US" sz="1050" b="1" i="1" u="none" strike="noStrike" baseline="0" dirty="0">
                <a:solidFill>
                  <a:srgbClr val="221E1F"/>
                </a:solidFill>
                <a:latin typeface="Calibri" panose="020F0502020204030204" pitchFamily="34" charset="0"/>
              </a:rPr>
              <a:t>Plans to achieve your </a:t>
            </a:r>
            <a:r>
              <a:rPr lang="en-US" sz="1050" b="1" i="1" u="none" strike="noStrike" baseline="0" dirty="0" smtClean="0">
                <a:solidFill>
                  <a:srgbClr val="221E1F"/>
                </a:solidFill>
                <a:latin typeface="Calibri" panose="020F0502020204030204" pitchFamily="34" charset="0"/>
              </a:rPr>
              <a:t>goals:</a:t>
            </a:r>
          </a:p>
          <a:p>
            <a:pPr lvl="1"/>
            <a:r>
              <a:rPr lang="en-US" sz="850" dirty="0" smtClean="0">
                <a:solidFill>
                  <a:srgbClr val="221E1F"/>
                </a:solidFill>
                <a:latin typeface="Calibri" panose="020F0502020204030204" pitchFamily="34" charset="0"/>
              </a:rPr>
              <a:t>*  Lower the bays available to two per technician from the 2.5 current set-up.  This can eliminate vehicles sitting on hoists and not getting completed as efficiently as possible.  Create more urgency with each RO.  This frees up the space to bring in a fifth Technician.</a:t>
            </a:r>
          </a:p>
          <a:p>
            <a:pPr lvl="1"/>
            <a:r>
              <a:rPr lang="en-US" sz="850" b="0" i="0" u="none" strike="noStrike" baseline="0" dirty="0" smtClean="0">
                <a:solidFill>
                  <a:srgbClr val="221E1F"/>
                </a:solidFill>
                <a:latin typeface="Calibri" panose="020F0502020204030204" pitchFamily="34" charset="0"/>
              </a:rPr>
              <a:t>*</a:t>
            </a:r>
            <a:r>
              <a:rPr lang="en-US" sz="850" b="0" i="0" u="none" strike="noStrike" dirty="0" smtClean="0">
                <a:solidFill>
                  <a:srgbClr val="221E1F"/>
                </a:solidFill>
                <a:latin typeface="Calibri" panose="020F0502020204030204" pitchFamily="34" charset="0"/>
              </a:rPr>
              <a:t>  Continue development of Service Advisor to enhance sales skills ability and increase the hours sold per RO.  We need to focus on Maintenance and Repair opportunities for bigger jobs, and not be as reliant on Competitive Services to generate our Sales.</a:t>
            </a:r>
          </a:p>
          <a:p>
            <a:pPr lvl="1"/>
            <a:r>
              <a:rPr lang="en-US" sz="850" dirty="0" smtClean="0">
                <a:solidFill>
                  <a:srgbClr val="221E1F"/>
                </a:solidFill>
                <a:latin typeface="Calibri" panose="020F0502020204030204" pitchFamily="34" charset="0"/>
              </a:rPr>
              <a:t>*  Work with sister stores to assist with Used Car Reconditioning for Acura banded vehicles, and offer a solution for sister stores do deal with overflow of their own shops.</a:t>
            </a:r>
            <a:endParaRPr lang="en-US" sz="850" b="0" i="0" u="none" strike="noStrike" dirty="0" smtClean="0">
              <a:solidFill>
                <a:srgbClr val="221E1F"/>
              </a:solidFill>
              <a:latin typeface="Calibri" panose="020F0502020204030204" pitchFamily="34" charset="0"/>
            </a:endParaRPr>
          </a:p>
          <a:p>
            <a:pPr lvl="1"/>
            <a:r>
              <a:rPr lang="en-US" sz="850" baseline="0" dirty="0" smtClean="0">
                <a:solidFill>
                  <a:srgbClr val="221E1F"/>
                </a:solidFill>
                <a:latin typeface="Calibri" panose="020F0502020204030204" pitchFamily="34" charset="0"/>
              </a:rPr>
              <a:t>*</a:t>
            </a:r>
            <a:r>
              <a:rPr lang="en-US" sz="850" dirty="0" smtClean="0">
                <a:solidFill>
                  <a:srgbClr val="221E1F"/>
                </a:solidFill>
                <a:latin typeface="Calibri" panose="020F0502020204030204" pitchFamily="34" charset="0"/>
              </a:rPr>
              <a:t>  By adding and additional 8 hours per week by being open to Technicians to complete their RO’s and not have any carry-over, we can keep our bays turning vehicles more often and increasing efficiency.</a:t>
            </a:r>
          </a:p>
          <a:p>
            <a:r>
              <a:rPr lang="en-US" sz="1050" b="1" i="1" u="none" strike="noStrike" baseline="0" dirty="0" smtClean="0">
                <a:solidFill>
                  <a:srgbClr val="221E1F"/>
                </a:solidFill>
                <a:latin typeface="Calibri" panose="020F0502020204030204" pitchFamily="34" charset="0"/>
              </a:rPr>
              <a:t>Plans </a:t>
            </a:r>
            <a:r>
              <a:rPr lang="en-US" sz="1050" b="1" i="1" u="none" strike="noStrike" baseline="0" dirty="0">
                <a:solidFill>
                  <a:srgbClr val="221E1F"/>
                </a:solidFill>
                <a:latin typeface="Calibri" panose="020F0502020204030204" pitchFamily="34" charset="0"/>
              </a:rPr>
              <a:t>to evaluate your </a:t>
            </a:r>
            <a:r>
              <a:rPr lang="en-US" sz="1050" b="1" i="1" u="none" strike="noStrike" baseline="0" dirty="0" smtClean="0">
                <a:solidFill>
                  <a:srgbClr val="221E1F"/>
                </a:solidFill>
                <a:latin typeface="Calibri" panose="020F0502020204030204" pitchFamily="34" charset="0"/>
              </a:rPr>
              <a:t>changes:</a:t>
            </a:r>
          </a:p>
          <a:p>
            <a:pPr lvl="1"/>
            <a:r>
              <a:rPr lang="en-US" sz="850" dirty="0" smtClean="0">
                <a:solidFill>
                  <a:srgbClr val="221E1F"/>
                </a:solidFill>
                <a:latin typeface="Calibri" panose="020F0502020204030204" pitchFamily="34" charset="0"/>
              </a:rPr>
              <a:t>*  Monitor Full Shop Capacity Daily with our BDC and fill time slots as soon as possible.  Weekly reports from BDC to be reviewed in Manager Meeting with Service Manager and General Manager.</a:t>
            </a:r>
            <a:endParaRPr lang="en-US" sz="850" b="0" i="0" u="none" strike="noStrike" baseline="0" dirty="0">
              <a:solidFill>
                <a:srgbClr val="221E1F"/>
              </a:solidFill>
              <a:latin typeface="Calibri" panose="020F0502020204030204" pitchFamily="34" charset="0"/>
            </a:endParaRP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55016" y="1747120"/>
            <a:ext cx="3232323" cy="388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4526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xmlns="" id="{DC1AC215-6A1E-4C59-EFD0-D293BFB95537}"/>
              </a:ext>
            </a:extLst>
          </p:cNvPr>
          <p:cNvSpPr>
            <a:spLocks noGrp="1"/>
          </p:cNvSpPr>
          <p:nvPr>
            <p:ph sz="half" idx="1"/>
          </p:nvPr>
        </p:nvSpPr>
        <p:spPr>
          <a:xfrm>
            <a:off x="788652" y="1723266"/>
            <a:ext cx="4184035" cy="4542361"/>
          </a:xfrm>
        </p:spPr>
        <p:txBody>
          <a:bodyPr>
            <a:normAutofit/>
          </a:bodyPr>
          <a:lstStyle/>
          <a:p>
            <a:r>
              <a:rPr lang="en-US" sz="1050" dirty="0" smtClean="0"/>
              <a:t>Our Shop is very concentrated on Competitive Services Sales with almost 83% of sales.  We have a huge opportunity to grow our business with Maintenance and Repair Services.  This would increase our Hours per RO.  </a:t>
            </a:r>
          </a:p>
          <a:p>
            <a:r>
              <a:rPr lang="en-US" sz="1050" dirty="0" smtClean="0"/>
              <a:t>Almost half of the vehicles we serviced in this sample were 5 years or older, yet we aren’t selling Maintenance or Repair Services to more than 17% of these Guests.</a:t>
            </a:r>
          </a:p>
          <a:p>
            <a:r>
              <a:rPr lang="en-US" sz="1050" dirty="0" smtClean="0"/>
              <a:t>Our Service Advisor is an “Order-Taker” and not going after the potential dollars and hours per RO that we have available to us by offering good recommendations from the Technicians, and then walking through those recommendations with our Guests and selling the service.</a:t>
            </a:r>
          </a:p>
          <a:p>
            <a:r>
              <a:rPr lang="en-US" sz="1050" dirty="0" smtClean="0"/>
              <a:t>Our Cost of Labor is relatively low at 17.88% which provides another opportunity of better Net Profit with an increase of Sales.  We retain Gross at a decent level 84.4%.</a:t>
            </a:r>
          </a:p>
          <a:p>
            <a:r>
              <a:rPr lang="en-US" sz="1050" dirty="0" smtClean="0"/>
              <a:t>Technicians and Advisor need to be on the same page with each vehicle as to the needs of the vehicle and the sales skills to secure the work.</a:t>
            </a:r>
          </a:p>
          <a:p>
            <a:r>
              <a:rPr lang="en-US" sz="1050" dirty="0" smtClean="0"/>
              <a:t>Advisor needs to be “Coached-Up, or Coached-Out”.  This is on Management and needs to be a high-priority for the career pathing of our technicians and the advisor. </a:t>
            </a:r>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789240" y="734460"/>
            <a:ext cx="4952972" cy="428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4022" y="5018073"/>
            <a:ext cx="3663081" cy="1581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1174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normAutofit fontScale="90000"/>
          </a:bodyPr>
          <a:lstStyle/>
          <a:p>
            <a:r>
              <a:rPr lang="en-US" dirty="0" smtClean="0">
                <a:solidFill>
                  <a:schemeClr val="tx1"/>
                </a:solidFill>
              </a:rPr>
              <a:t/>
            </a:r>
            <a:br>
              <a:rPr lang="en-US" dirty="0" smtClean="0">
                <a:solidFill>
                  <a:schemeClr val="tx1"/>
                </a:solidFill>
              </a:rPr>
            </a:br>
            <a:r>
              <a:rPr lang="en-US" dirty="0" smtClean="0">
                <a:solidFill>
                  <a:schemeClr val="tx1"/>
                </a:solidFill>
              </a:rPr>
              <a:t>SWOT </a:t>
            </a:r>
            <a:r>
              <a:rPr lang="en-US" dirty="0">
                <a:solidFill>
                  <a:schemeClr val="tx1"/>
                </a:solidFill>
              </a:rPr>
              <a:t>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192304" y="1733384"/>
            <a:ext cx="10359076" cy="5573864"/>
          </a:xfrm>
        </p:spPr>
        <p:txBody>
          <a:bodyPr/>
          <a:lstStyle/>
          <a:p>
            <a:pPr>
              <a:buFont typeface="Arial" charset="0"/>
              <a:buChar char="•"/>
            </a:pPr>
            <a:endParaRPr lang="en-US" sz="1400" dirty="0" smtClean="0"/>
          </a:p>
          <a:p>
            <a:pPr>
              <a:buFont typeface="Arial" charset="0"/>
              <a:buChar char="•"/>
            </a:pPr>
            <a:r>
              <a:rPr lang="en-US" sz="1400" dirty="0" smtClean="0"/>
              <a:t>Loyal Guest Base with Repeat Business.  </a:t>
            </a:r>
          </a:p>
          <a:p>
            <a:pPr>
              <a:buFont typeface="Arial" charset="0"/>
              <a:buChar char="•"/>
            </a:pPr>
            <a:r>
              <a:rPr lang="en-US" sz="1400" dirty="0" smtClean="0"/>
              <a:t>Service Effectiveness of 156.7% YTD in 2024.  1,209 UIO’s in Dealership MSA.  1,294 active Guests are                         coming to Bergstrom Acura for Service.</a:t>
            </a:r>
          </a:p>
          <a:p>
            <a:pPr>
              <a:buFont typeface="Arial" charset="0"/>
              <a:buChar char="•"/>
            </a:pPr>
            <a:r>
              <a:rPr lang="en-US" sz="1400" dirty="0" smtClean="0"/>
              <a:t>Team-Work </a:t>
            </a:r>
            <a:r>
              <a:rPr lang="en-US" sz="1400" dirty="0" smtClean="0"/>
              <a:t>Atmosphere </a:t>
            </a:r>
            <a:r>
              <a:rPr lang="en-US" sz="1400" dirty="0" smtClean="0"/>
              <a:t>– Everyone is engaged and willing to lend a helping hand to each other.</a:t>
            </a:r>
          </a:p>
          <a:p>
            <a:pPr>
              <a:buFont typeface="Arial" charset="0"/>
              <a:buChar char="•"/>
            </a:pPr>
            <a:r>
              <a:rPr lang="en-US" sz="1400" dirty="0" smtClean="0"/>
              <a:t>Strong Local Economy.  Fox Cities Area which includes Appleton is an Affluent area with a population of                         just under 250,000.  The population has been growing at a rate of 3.7% annually for the past 5 years which               exceeds </a:t>
            </a:r>
            <a:r>
              <a:rPr lang="en-US" sz="1400" dirty="0" smtClean="0"/>
              <a:t>Wisconsin's </a:t>
            </a:r>
            <a:r>
              <a:rPr lang="en-US" sz="1400" dirty="0" smtClean="0"/>
              <a:t>growth rate of 2% over the same time-frame.  The economy is backed by manufacturing,         healthcare, insurance and financial </a:t>
            </a:r>
            <a:r>
              <a:rPr lang="en-US" sz="1400" dirty="0" smtClean="0"/>
              <a:t>services, </a:t>
            </a:r>
            <a:r>
              <a:rPr lang="en-US" sz="1400" dirty="0" smtClean="0"/>
              <a:t>and other professional services which provides an average                    earnings level of $69,900 per job in the area</a:t>
            </a:r>
            <a:r>
              <a:rPr lang="en-US" sz="1400" dirty="0" smtClean="0"/>
              <a:t>.</a:t>
            </a:r>
          </a:p>
          <a:p>
            <a:pPr>
              <a:buFont typeface="Arial" charset="0"/>
              <a:buChar char="•"/>
            </a:pPr>
            <a:r>
              <a:rPr lang="en-US" sz="1400" dirty="0" smtClean="0"/>
              <a:t>Destination Location with seven dealerships representing 18 brands on a ½ mile street all owned by the same dealer-group.  This provides for a high traffic location and we are at the front-door of the complex.</a:t>
            </a:r>
            <a:endParaRPr lang="en-US" sz="1400" dirty="0" smtClean="0"/>
          </a:p>
          <a:p>
            <a:pPr>
              <a:buFont typeface="Arial" charset="0"/>
              <a:buChar char="•"/>
            </a:pPr>
            <a:r>
              <a:rPr lang="en-US" sz="1400" dirty="0" smtClean="0"/>
              <a:t>“Growth-Minded Team”.  Team Engagement is High and willing to grow the business.</a:t>
            </a:r>
          </a:p>
          <a:p>
            <a:pPr>
              <a:buFont typeface="Arial" charset="0"/>
              <a:buChar char="•"/>
            </a:pPr>
            <a:r>
              <a:rPr lang="en-US" sz="1400" dirty="0" smtClean="0"/>
              <a:t>We have a Hospitality Mindset as a team which is critical in the Luxury Brand we represent.  Easy to implement             extra services like valet</a:t>
            </a:r>
            <a:r>
              <a:rPr lang="en-US" sz="1400" dirty="0" smtClean="0"/>
              <a:t>.</a:t>
            </a:r>
            <a:endParaRPr lang="en-US" dirty="0" smtClean="0"/>
          </a:p>
          <a:p>
            <a:pPr>
              <a:buFont typeface="Arial" charset="0"/>
              <a:buChar char="•"/>
            </a:pPr>
            <a:endParaRPr lang="en-US" dirty="0" smtClean="0"/>
          </a:p>
          <a:p>
            <a:pPr>
              <a:buFont typeface="Arial" charset="0"/>
              <a:buChar char="•"/>
            </a:pPr>
            <a:endParaRPr lang="en-US" dirty="0"/>
          </a:p>
        </p:txBody>
      </p:sp>
    </p:spTree>
    <p:extLst>
      <p:ext uri="{BB962C8B-B14F-4D97-AF65-F5344CB8AC3E}">
        <p14:creationId xmlns:p14="http://schemas.microsoft.com/office/powerpoint/2010/main" val="3839221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37578" y="1534602"/>
            <a:ext cx="8596668" cy="4713494"/>
          </a:xfrm>
        </p:spPr>
        <p:txBody>
          <a:bodyPr>
            <a:normAutofit/>
          </a:bodyPr>
          <a:lstStyle/>
          <a:p>
            <a:r>
              <a:rPr lang="en-US" sz="1200" dirty="0" smtClean="0"/>
              <a:t>Team Communication between Advisor, Technicians, Variable Departments, and Third-Party Vendors needs to be tightened up.  </a:t>
            </a:r>
          </a:p>
          <a:p>
            <a:r>
              <a:rPr lang="en-US" sz="1200" dirty="0" smtClean="0"/>
              <a:t>Team is comprised of young-tenured personnel.  The Advisor and Technicians have all started their careers in the last three years.  This limited experience has the atmosphere of a “training-dealership” but also creates the opportunity of learning the trade the right way and not erasing the bad habits of out-of-touch veterans.</a:t>
            </a:r>
          </a:p>
          <a:p>
            <a:r>
              <a:rPr lang="en-US" sz="1200" dirty="0" smtClean="0"/>
              <a:t>Fixed Operations CSI has struggled the past two years stemming from FRFT issues, Time expectations and communication, appointment availability, and courtesy vehicle availability.</a:t>
            </a:r>
          </a:p>
          <a:p>
            <a:r>
              <a:rPr lang="en-US" sz="1200" dirty="0" smtClean="0"/>
              <a:t>We need to do a better job with pre-writes and prepare for every appointment.  We need to examine previous visit history and declined recommendations.</a:t>
            </a:r>
          </a:p>
          <a:p>
            <a:r>
              <a:rPr lang="en-US" sz="1200" dirty="0" smtClean="0"/>
              <a:t>Lack </a:t>
            </a:r>
            <a:r>
              <a:rPr lang="en-US" sz="1200" dirty="0" smtClean="0"/>
              <a:t>of Selling Skills from Technician Recommendations</a:t>
            </a:r>
            <a:r>
              <a:rPr lang="en-US" sz="1200" dirty="0" smtClean="0"/>
              <a:t>.  “Order-taker” mentality.</a:t>
            </a:r>
          </a:p>
          <a:p>
            <a:r>
              <a:rPr lang="en-US" sz="1200" dirty="0" smtClean="0"/>
              <a:t>We don’t proactively seek work on non-core brands and models.  This is a missed opportunity and prevents growth.</a:t>
            </a:r>
          </a:p>
          <a:p>
            <a:r>
              <a:rPr lang="en-US" sz="1200" dirty="0" smtClean="0"/>
              <a:t>Marketing for the dealership is focused on the Variable side of Operations and not properly balanced to include Fixed Operations and align with its’ growth strategy.</a:t>
            </a:r>
          </a:p>
          <a:p>
            <a:r>
              <a:rPr lang="en-US" sz="1200" dirty="0" smtClean="0"/>
              <a:t>We are not promoting our cost of services vs. our competition within the service drive.</a:t>
            </a:r>
          </a:p>
          <a:p>
            <a:r>
              <a:rPr lang="en-US" sz="1200" dirty="0" smtClean="0"/>
              <a:t>Our service department is closed on Saturdays which limits our productivity capabilities each week and month.</a:t>
            </a:r>
          </a:p>
          <a:p>
            <a:endParaRPr lang="en-US" sz="1200" dirty="0"/>
          </a:p>
        </p:txBody>
      </p:sp>
    </p:spTree>
    <p:extLst>
      <p:ext uri="{BB962C8B-B14F-4D97-AF65-F5344CB8AC3E}">
        <p14:creationId xmlns:p14="http://schemas.microsoft.com/office/powerpoint/2010/main" val="241769812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414</TotalTime>
  <Words>3278</Words>
  <Application>Microsoft Office PowerPoint</Application>
  <PresentationFormat>Custom</PresentationFormat>
  <Paragraphs>185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Service Department Analysis</vt:lpstr>
      <vt:lpstr>   Marketing  </vt:lpstr>
      <vt:lpstr>  Analyze Cost of Labor   </vt:lpstr>
      <vt:lpstr> Changes in Expense Structure    </vt:lpstr>
      <vt:lpstr> Productivity   </vt:lpstr>
      <vt:lpstr> Facility   </vt:lpstr>
      <vt:lpstr>Repair order analysis</vt:lpstr>
      <vt:lpstr> 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Jim Krueger</cp:lastModifiedBy>
  <cp:revision>35</cp:revision>
  <dcterms:created xsi:type="dcterms:W3CDTF">2022-12-04T13:10:55Z</dcterms:created>
  <dcterms:modified xsi:type="dcterms:W3CDTF">2024-11-28T12:25:28Z</dcterms:modified>
</cp:coreProperties>
</file>