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West Edmonton Volkswagen</a:t>
            </a:r>
          </a:p>
          <a:p>
            <a:pPr algn="ctr"/>
            <a:r>
              <a:rPr lang="en-US" sz="3200" dirty="0"/>
              <a:t>Frank Paonessa N454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09909" y="2121953"/>
            <a:ext cx="8596668" cy="3880773"/>
          </a:xfrm>
        </p:spPr>
        <p:txBody>
          <a:bodyPr>
            <a:normAutofit fontScale="62500" lnSpcReduction="20000"/>
          </a:bodyPr>
          <a:lstStyle/>
          <a:p>
            <a:r>
              <a:rPr lang="en-US" sz="2900" b="1" dirty="0">
                <a:latin typeface="Calibri" panose="020F0502020204030204" pitchFamily="34" charset="0"/>
                <a:cs typeface="Calibri" panose="020F0502020204030204" pitchFamily="34" charset="0"/>
              </a:rPr>
              <a:t>Opportunities</a:t>
            </a:r>
          </a:p>
          <a:p>
            <a:r>
              <a:rPr lang="en-US" sz="2100" dirty="0">
                <a:latin typeface="Calibri" panose="020F0502020204030204" pitchFamily="34" charset="0"/>
                <a:cs typeface="Calibri" panose="020F0502020204030204" pitchFamily="34" charset="0"/>
              </a:rPr>
              <a:t>Training</a:t>
            </a:r>
          </a:p>
          <a:p>
            <a:pPr lvl="1"/>
            <a:r>
              <a:rPr lang="en-US" sz="2100" dirty="0">
                <a:latin typeface="Calibri" panose="020F0502020204030204" pitchFamily="34" charset="0"/>
                <a:cs typeface="Calibri" panose="020F0502020204030204" pitchFamily="34" charset="0"/>
              </a:rPr>
              <a:t>Create a better plan for accessing training for our Service Advisors</a:t>
            </a:r>
          </a:p>
          <a:p>
            <a:r>
              <a:rPr lang="en-US" sz="2100" dirty="0">
                <a:latin typeface="Calibri" panose="020F0502020204030204" pitchFamily="34" charset="0"/>
                <a:cs typeface="Calibri" panose="020F0502020204030204" pitchFamily="34" charset="0"/>
              </a:rPr>
              <a:t>Marketing</a:t>
            </a:r>
          </a:p>
          <a:p>
            <a:pPr lvl="1"/>
            <a:r>
              <a:rPr lang="en-US" sz="2100" dirty="0">
                <a:latin typeface="Calibri" panose="020F0502020204030204" pitchFamily="34" charset="0"/>
                <a:cs typeface="Calibri" panose="020F0502020204030204" pitchFamily="34" charset="0"/>
              </a:rPr>
              <a:t>Being in business for only 1 year, people in our area still don’t know we are here and that we work on all Makes and Models</a:t>
            </a:r>
          </a:p>
          <a:p>
            <a:pPr marL="457200" lvl="1" indent="0">
              <a:buNone/>
            </a:pPr>
            <a:r>
              <a:rPr lang="en-US" sz="2100" dirty="0">
                <a:latin typeface="Calibri" panose="020F0502020204030204" pitchFamily="34" charset="0"/>
                <a:cs typeface="Calibri" panose="020F0502020204030204" pitchFamily="34" charset="0"/>
              </a:rPr>
              <a:t>       In-store Marketing could improve by promoting all our services that we provide</a:t>
            </a:r>
          </a:p>
          <a:p>
            <a:r>
              <a:rPr lang="en-US" sz="2100" dirty="0">
                <a:latin typeface="Calibri" panose="020F0502020204030204" pitchFamily="34" charset="0"/>
                <a:cs typeface="Calibri" panose="020F0502020204030204" pitchFamily="34" charset="0"/>
              </a:rPr>
              <a:t>Hours</a:t>
            </a:r>
          </a:p>
          <a:p>
            <a:pPr lvl="1"/>
            <a:r>
              <a:rPr lang="en-US" sz="2100" dirty="0">
                <a:latin typeface="Calibri" panose="020F0502020204030204" pitchFamily="34" charset="0"/>
                <a:cs typeface="Calibri" panose="020F0502020204030204" pitchFamily="34" charset="0"/>
              </a:rPr>
              <a:t>Our Service hours do not match our Sales hours</a:t>
            </a:r>
          </a:p>
          <a:p>
            <a:r>
              <a:rPr lang="en-US" sz="2100" dirty="0">
                <a:latin typeface="Calibri" panose="020F0502020204030204" pitchFamily="34" charset="0"/>
                <a:cs typeface="Calibri" panose="020F0502020204030204" pitchFamily="34" charset="0"/>
              </a:rPr>
              <a:t>Process</a:t>
            </a:r>
          </a:p>
          <a:p>
            <a:pPr marL="457200" lvl="1" indent="0">
              <a:buNone/>
            </a:pPr>
            <a:r>
              <a:rPr lang="en-US" sz="2100" dirty="0">
                <a:latin typeface="Calibri" panose="020F0502020204030204" pitchFamily="34" charset="0"/>
                <a:cs typeface="Calibri" panose="020F0502020204030204" pitchFamily="34" charset="0"/>
              </a:rPr>
              <a:t>         Improve our processes around Specialty Parts Orders with better communication with our Parts Department</a:t>
            </a:r>
          </a:p>
          <a:p>
            <a:pPr lvl="1"/>
            <a:endParaRPr lang="en-US" dirty="0"/>
          </a:p>
          <a:p>
            <a:pPr marL="457200" lvl="1" indent="0">
              <a:buNone/>
            </a:pPr>
            <a:r>
              <a:rPr lang="en-US" dirty="0"/>
              <a:t>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Threats</a:t>
            </a:r>
          </a:p>
          <a:p>
            <a:r>
              <a:rPr lang="en-US" sz="1600" dirty="0">
                <a:latin typeface="Calibri" panose="020F0502020204030204" pitchFamily="34" charset="0"/>
                <a:cs typeface="Calibri" panose="020F0502020204030204" pitchFamily="34" charset="0"/>
              </a:rPr>
              <a:t>Very competitive market in finding people. Competition is constantly trying to recruit staff members</a:t>
            </a:r>
          </a:p>
          <a:p>
            <a:r>
              <a:rPr lang="en-US" sz="1600" dirty="0">
                <a:latin typeface="Calibri" panose="020F0502020204030204" pitchFamily="34" charset="0"/>
                <a:cs typeface="Calibri" panose="020F0502020204030204" pitchFamily="34" charset="0"/>
              </a:rPr>
              <a:t>Very competitive market in regards to pricing. Pricing war is pushing gross profit down and can risk losing customer base</a:t>
            </a:r>
          </a:p>
          <a:p>
            <a:r>
              <a:rPr lang="en-US" sz="1600" dirty="0">
                <a:latin typeface="Calibri" panose="020F0502020204030204" pitchFamily="34" charset="0"/>
                <a:cs typeface="Calibri" panose="020F0502020204030204" pitchFamily="34" charset="0"/>
              </a:rPr>
              <a:t>As the dealership grows after the first year, it is increasingly harder to find and recruit people into our Service Department</a:t>
            </a:r>
          </a:p>
          <a:p>
            <a:r>
              <a:rPr lang="en-US" sz="1600" dirty="0">
                <a:latin typeface="Calibri" panose="020F0502020204030204" pitchFamily="34" charset="0"/>
                <a:cs typeface="Calibri" panose="020F0502020204030204" pitchFamily="34" charset="0"/>
              </a:rPr>
              <a:t> </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Objectives</a:t>
            </a:r>
          </a:p>
          <a:p>
            <a:r>
              <a:rPr lang="en-US" sz="1600" dirty="0">
                <a:latin typeface="Calibri" panose="020F0502020204030204" pitchFamily="34" charset="0"/>
                <a:cs typeface="Calibri" panose="020F0502020204030204" pitchFamily="34" charset="0"/>
              </a:rPr>
              <a:t>Increase gross on customer pay repair order </a:t>
            </a:r>
            <a:r>
              <a:rPr lang="en-US" sz="1600" dirty="0" err="1">
                <a:latin typeface="Calibri" panose="020F0502020204030204" pitchFamily="34" charset="0"/>
                <a:cs typeface="Calibri" panose="020F0502020204030204" pitchFamily="34" charset="0"/>
              </a:rPr>
              <a:t>labour</a:t>
            </a:r>
            <a:r>
              <a:rPr lang="en-US" sz="1600" dirty="0">
                <a:latin typeface="Calibri" panose="020F0502020204030204" pitchFamily="34" charset="0"/>
                <a:cs typeface="Calibri" panose="020F0502020204030204" pitchFamily="34" charset="0"/>
              </a:rPr>
              <a:t> and parts sales</a:t>
            </a:r>
          </a:p>
          <a:p>
            <a:r>
              <a:rPr lang="en-US" sz="1600" dirty="0">
                <a:latin typeface="Calibri" panose="020F0502020204030204" pitchFamily="34" charset="0"/>
                <a:cs typeface="Calibri" panose="020F0502020204030204" pitchFamily="34" charset="0"/>
              </a:rPr>
              <a:t>Change pay structure for service and parts advisors and management to be paid on the combination of all fixed departments gross</a:t>
            </a:r>
          </a:p>
          <a:p>
            <a:r>
              <a:rPr lang="en-US" sz="1600" dirty="0">
                <a:latin typeface="Calibri" panose="020F0502020204030204" pitchFamily="34" charset="0"/>
                <a:cs typeface="Calibri" panose="020F0502020204030204" pitchFamily="34" charset="0"/>
              </a:rPr>
              <a:t>Improve technician productivity, efficiency, and proficiency</a:t>
            </a:r>
          </a:p>
          <a:p>
            <a:r>
              <a:rPr lang="en-US" sz="1600" dirty="0">
                <a:latin typeface="Calibri" panose="020F0502020204030204" pitchFamily="34" charset="0"/>
                <a:cs typeface="Calibri" panose="020F0502020204030204" pitchFamily="34" charset="0"/>
              </a:rPr>
              <a:t>Review pricing on all service repairs to be competitive in the Market</a:t>
            </a:r>
          </a:p>
          <a:p>
            <a:r>
              <a:rPr lang="en-US" sz="1600" dirty="0">
                <a:latin typeface="Calibri" panose="020F0502020204030204" pitchFamily="34" charset="0"/>
                <a:cs typeface="Calibri" panose="020F0502020204030204" pitchFamily="34" charset="0"/>
              </a:rPr>
              <a:t>Review staff scheduling to extend service hours to match sales and competitions hours</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Strategies</a:t>
            </a:r>
          </a:p>
          <a:p>
            <a:r>
              <a:rPr lang="en-US" sz="1600" i="0" u="none" strike="noStrike" baseline="0" dirty="0">
                <a:latin typeface="Calibri" panose="020F0502020204030204" pitchFamily="34" charset="0"/>
                <a:cs typeface="Calibri" panose="020F0502020204030204" pitchFamily="34" charset="0"/>
              </a:rPr>
              <a:t>Increase OELR by increasing mix of repair work.</a:t>
            </a:r>
            <a:endParaRPr lang="en-US" sz="1600" dirty="0">
              <a:latin typeface="Calibri" panose="020F0502020204030204" pitchFamily="34" charset="0"/>
              <a:cs typeface="Calibri" panose="020F0502020204030204" pitchFamily="34" charset="0"/>
            </a:endParaRPr>
          </a:p>
          <a:p>
            <a:pPr algn="l"/>
            <a:r>
              <a:rPr lang="en-US" sz="1600" i="0" u="none" strike="noStrike" baseline="0" dirty="0">
                <a:latin typeface="Calibri" panose="020F0502020204030204" pitchFamily="34" charset="0"/>
                <a:cs typeface="Calibri" panose="020F0502020204030204" pitchFamily="34" charset="0"/>
              </a:rPr>
              <a:t>Increase the amount of work in the shop by working on all makes and models. </a:t>
            </a:r>
          </a:p>
          <a:p>
            <a:pPr algn="l"/>
            <a:r>
              <a:rPr lang="en-US" sz="1600" dirty="0">
                <a:latin typeface="Calibri" panose="020F0502020204030204" pitchFamily="34" charset="0"/>
                <a:cs typeface="Calibri" panose="020F0502020204030204" pitchFamily="34" charset="0"/>
              </a:rPr>
              <a:t>Service and Parts advisors to attend 1 weekly sales training seminar put on by the Sales Managers</a:t>
            </a:r>
          </a:p>
          <a:p>
            <a:pPr algn="l"/>
            <a:r>
              <a:rPr lang="en-US" sz="1600" dirty="0">
                <a:latin typeface="Calibri" panose="020F0502020204030204" pitchFamily="34" charset="0"/>
                <a:cs typeface="Calibri" panose="020F0502020204030204" pitchFamily="34" charset="0"/>
              </a:rPr>
              <a:t>Implement new Bonus structure on all hourly technicians based on efficiency</a:t>
            </a:r>
          </a:p>
          <a:p>
            <a:pPr algn="l"/>
            <a:r>
              <a:rPr lang="en-US" sz="1600" dirty="0">
                <a:latin typeface="Calibri" panose="020F0502020204030204" pitchFamily="34" charset="0"/>
                <a:cs typeface="Calibri" panose="020F0502020204030204" pitchFamily="34" charset="0"/>
              </a:rPr>
              <a:t>Introduce new pay plan for all commissioned fixed operation personal to reflect the gross in all department</a:t>
            </a:r>
          </a:p>
          <a:p>
            <a:pPr algn="l"/>
            <a:r>
              <a:rPr lang="en-US" sz="1600" dirty="0">
                <a:latin typeface="Calibri" panose="020F0502020204030204" pitchFamily="34" charset="0"/>
                <a:cs typeface="Calibri" panose="020F0502020204030204" pitchFamily="34" charset="0"/>
              </a:rPr>
              <a:t>Introduce new schedule enabling us to open 7 days a week and extend our weekday hours to 9:00</a:t>
            </a:r>
          </a:p>
          <a:p>
            <a:pPr algn="l"/>
            <a:r>
              <a:rPr lang="en-US" sz="1600" dirty="0">
                <a:latin typeface="Calibri" panose="020F0502020204030204" pitchFamily="34" charset="0"/>
                <a:cs typeface="Calibri" panose="020F0502020204030204" pitchFamily="34" charset="0"/>
              </a:rPr>
              <a:t>Post and maintain competitive pricing board</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Tactics</a:t>
            </a:r>
          </a:p>
          <a:p>
            <a:r>
              <a:rPr lang="en-US" sz="1600" dirty="0">
                <a:latin typeface="Calibri" panose="020F0502020204030204" pitchFamily="34" charset="0"/>
                <a:cs typeface="Calibri" panose="020F0502020204030204" pitchFamily="34" charset="0"/>
              </a:rPr>
              <a:t>Review all technician's role in terms of distribution of work</a:t>
            </a:r>
          </a:p>
          <a:p>
            <a:r>
              <a:rPr lang="en-US" sz="1600" dirty="0">
                <a:latin typeface="Calibri" panose="020F0502020204030204" pitchFamily="34" charset="0"/>
                <a:cs typeface="Calibri" panose="020F0502020204030204" pitchFamily="34" charset="0"/>
              </a:rPr>
              <a:t>Work with Marketing team on All Makes and Model campaign</a:t>
            </a:r>
          </a:p>
          <a:p>
            <a:r>
              <a:rPr lang="en-US" sz="1600" dirty="0">
                <a:latin typeface="Calibri" panose="020F0502020204030204" pitchFamily="34" charset="0"/>
                <a:cs typeface="Calibri" panose="020F0502020204030204" pitchFamily="34" charset="0"/>
              </a:rPr>
              <a:t>Set up new training schedule with all department training together on best practices</a:t>
            </a:r>
          </a:p>
          <a:p>
            <a:r>
              <a:rPr lang="en-US" sz="1600" dirty="0">
                <a:latin typeface="Calibri" panose="020F0502020204030204" pitchFamily="34" charset="0"/>
                <a:cs typeface="Calibri" panose="020F0502020204030204" pitchFamily="34" charset="0"/>
              </a:rPr>
              <a:t>Introduce new bonus program for Technicians</a:t>
            </a:r>
          </a:p>
          <a:p>
            <a:r>
              <a:rPr lang="en-US" sz="1600" dirty="0">
                <a:latin typeface="Calibri" panose="020F0502020204030204" pitchFamily="34" charset="0"/>
                <a:cs typeface="Calibri" panose="020F0502020204030204" pitchFamily="34" charset="0"/>
              </a:rPr>
              <a:t>Introduce new commission pay plan for Advisor and management</a:t>
            </a:r>
          </a:p>
          <a:p>
            <a:r>
              <a:rPr lang="en-US" sz="1600" dirty="0">
                <a:latin typeface="Calibri" panose="020F0502020204030204" pitchFamily="34" charset="0"/>
                <a:cs typeface="Calibri" panose="020F0502020204030204" pitchFamily="34" charset="0"/>
              </a:rPr>
              <a:t>Change hours in Fixed Operation to a customer focused platform</a:t>
            </a:r>
          </a:p>
          <a:p>
            <a:r>
              <a:rPr lang="en-US" sz="1600" dirty="0">
                <a:latin typeface="Calibri" panose="020F0502020204030204" pitchFamily="34" charset="0"/>
                <a:cs typeface="Calibri" panose="020F0502020204030204" pitchFamily="34" charset="0"/>
              </a:rPr>
              <a:t>Review competitive pricing on a monthly basis with Service Manager</a:t>
            </a:r>
          </a:p>
          <a:p>
            <a:endParaRPr lang="en-US" sz="1600" dirty="0">
              <a:latin typeface="Calibri" panose="020F0502020204030204" pitchFamily="34" charset="0"/>
              <a:cs typeface="Calibri" panose="020F0502020204030204" pitchFamily="34" charset="0"/>
            </a:endParaRPr>
          </a:p>
          <a:p>
            <a:endParaRPr lang="en-US" sz="1600"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962633906"/>
              </p:ext>
            </p:extLst>
          </p:nvPr>
        </p:nvGraphicFramePr>
        <p:xfrm>
          <a:off x="888641" y="1792866"/>
          <a:ext cx="9800824" cy="5029200"/>
        </p:xfrm>
        <a:graphic>
          <a:graphicData uri="http://schemas.openxmlformats.org/drawingml/2006/table">
            <a:tbl>
              <a:tblPr firstRow="1" bandRow="1">
                <a:tableStyleId>{5C22544A-7EE6-4342-B048-85BDC9FD1C3A}</a:tableStyleId>
              </a:tblPr>
              <a:tblGrid>
                <a:gridCol w="3253948">
                  <a:extLst>
                    <a:ext uri="{9D8B030D-6E8A-4147-A177-3AD203B41FA5}">
                      <a16:colId xmlns:a16="http://schemas.microsoft.com/office/drawing/2014/main" val="2235853955"/>
                    </a:ext>
                  </a:extLst>
                </a:gridCol>
                <a:gridCol w="3273438">
                  <a:extLst>
                    <a:ext uri="{9D8B030D-6E8A-4147-A177-3AD203B41FA5}">
                      <a16:colId xmlns:a16="http://schemas.microsoft.com/office/drawing/2014/main" val="4174400132"/>
                    </a:ext>
                  </a:extLst>
                </a:gridCol>
                <a:gridCol w="3273438">
                  <a:extLst>
                    <a:ext uri="{9D8B030D-6E8A-4147-A177-3AD203B41FA5}">
                      <a16:colId xmlns:a16="http://schemas.microsoft.com/office/drawing/2014/main" val="1146395385"/>
                    </a:ext>
                  </a:extLst>
                </a:gridCol>
              </a:tblGrid>
              <a:tr h="567068">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13061">
                <a:tc>
                  <a:txBody>
                    <a:bodyPr/>
                    <a:lstStyle/>
                    <a:p>
                      <a:r>
                        <a:rPr lang="en-US" sz="1600" dirty="0">
                          <a:latin typeface="Calibri" panose="020F0502020204030204" pitchFamily="34" charset="0"/>
                          <a:cs typeface="Calibri" panose="020F0502020204030204" pitchFamily="34" charset="0"/>
                        </a:rPr>
                        <a:t>Review technician distribution by skill level</a:t>
                      </a:r>
                    </a:p>
                  </a:txBody>
                  <a:tcPr/>
                </a:tc>
                <a:tc>
                  <a:txBody>
                    <a:bodyPr/>
                    <a:lstStyle/>
                    <a:p>
                      <a:r>
                        <a:rPr lang="en-US" sz="1600" dirty="0">
                          <a:latin typeface="Calibri" panose="020F0502020204030204" pitchFamily="34" charset="0"/>
                          <a:cs typeface="Calibri" panose="020F0502020204030204" pitchFamily="34" charset="0"/>
                        </a:rPr>
                        <a:t>Service Manager</a:t>
                      </a:r>
                    </a:p>
                    <a:p>
                      <a:r>
                        <a:rPr lang="en-US" sz="1600" dirty="0">
                          <a:latin typeface="Calibri" panose="020F0502020204030204" pitchFamily="34" charset="0"/>
                          <a:cs typeface="Calibri" panose="020F0502020204030204" pitchFamily="34" charset="0"/>
                        </a:rPr>
                        <a:t>Lanny</a:t>
                      </a:r>
                    </a:p>
                  </a:txBody>
                  <a:tcPr/>
                </a:tc>
                <a:tc>
                  <a:txBody>
                    <a:bodyPr/>
                    <a:lstStyle/>
                    <a:p>
                      <a:r>
                        <a:rPr lang="en-US" sz="1600" dirty="0">
                          <a:latin typeface="Calibri" panose="020F0502020204030204" pitchFamily="34" charset="0"/>
                          <a:cs typeface="Calibri" panose="020F0502020204030204" pitchFamily="34" charset="0"/>
                        </a:rPr>
                        <a:t>December 15,2024</a:t>
                      </a:r>
                    </a:p>
                  </a:txBody>
                  <a:tcPr/>
                </a:tc>
                <a:extLst>
                  <a:ext uri="{0D108BD9-81ED-4DB2-BD59-A6C34878D82A}">
                    <a16:rowId xmlns:a16="http://schemas.microsoft.com/office/drawing/2014/main" val="2400365483"/>
                  </a:ext>
                </a:extLst>
              </a:tr>
              <a:tr h="513061">
                <a:tc>
                  <a:txBody>
                    <a:bodyPr/>
                    <a:lstStyle/>
                    <a:p>
                      <a:r>
                        <a:rPr lang="en-US" sz="1600" dirty="0">
                          <a:latin typeface="Calibri" panose="020F0502020204030204" pitchFamily="34" charset="0"/>
                          <a:cs typeface="Calibri" panose="020F0502020204030204" pitchFamily="34" charset="0"/>
                        </a:rPr>
                        <a:t>Introduce new technician bonus plan based on efficiency</a:t>
                      </a:r>
                    </a:p>
                  </a:txBody>
                  <a:tcPr/>
                </a:tc>
                <a:tc>
                  <a:txBody>
                    <a:bodyPr/>
                    <a:lstStyle/>
                    <a:p>
                      <a:r>
                        <a:rPr lang="en-US" sz="1600" dirty="0">
                          <a:latin typeface="Calibri" panose="020F0502020204030204" pitchFamily="34" charset="0"/>
                          <a:cs typeface="Calibri" panose="020F0502020204030204" pitchFamily="34" charset="0"/>
                        </a:rPr>
                        <a:t>Assistant Service Manager</a:t>
                      </a:r>
                    </a:p>
                    <a:p>
                      <a:r>
                        <a:rPr lang="en-US" sz="1600" dirty="0">
                          <a:latin typeface="Calibri" panose="020F0502020204030204" pitchFamily="34" charset="0"/>
                          <a:cs typeface="Calibri" panose="020F0502020204030204" pitchFamily="34" charset="0"/>
                        </a:rPr>
                        <a:t>Shane</a:t>
                      </a:r>
                    </a:p>
                  </a:txBody>
                  <a:tcPr/>
                </a:tc>
                <a:tc>
                  <a:txBody>
                    <a:bodyPr/>
                    <a:lstStyle/>
                    <a:p>
                      <a:r>
                        <a:rPr lang="en-US" sz="1600" dirty="0">
                          <a:latin typeface="Calibri" panose="020F0502020204030204" pitchFamily="34" charset="0"/>
                          <a:cs typeface="Calibri" panose="020F0502020204030204" pitchFamily="34" charset="0"/>
                        </a:rPr>
                        <a:t>Review with technician by December 1 implemented by January 1, 2025</a:t>
                      </a:r>
                    </a:p>
                  </a:txBody>
                  <a:tcPr/>
                </a:tc>
                <a:extLst>
                  <a:ext uri="{0D108BD9-81ED-4DB2-BD59-A6C34878D82A}">
                    <a16:rowId xmlns:a16="http://schemas.microsoft.com/office/drawing/2014/main" val="107845787"/>
                  </a:ext>
                </a:extLst>
              </a:tr>
              <a:tr h="729087">
                <a:tc>
                  <a:txBody>
                    <a:bodyPr/>
                    <a:lstStyle/>
                    <a:p>
                      <a:r>
                        <a:rPr lang="en-US" sz="1600" dirty="0">
                          <a:latin typeface="Calibri" panose="020F0502020204030204" pitchFamily="34" charset="0"/>
                          <a:cs typeface="Calibri" panose="020F0502020204030204" pitchFamily="34" charset="0"/>
                        </a:rPr>
                        <a:t>New commission pay plan based on all fixed departments</a:t>
                      </a:r>
                    </a:p>
                  </a:txBody>
                  <a:tcPr/>
                </a:tc>
                <a:tc>
                  <a:txBody>
                    <a:bodyPr/>
                    <a:lstStyle/>
                    <a:p>
                      <a:r>
                        <a:rPr lang="en-US" sz="1600" dirty="0">
                          <a:latin typeface="Calibri" panose="020F0502020204030204" pitchFamily="34" charset="0"/>
                          <a:cs typeface="Calibri" panose="020F0502020204030204" pitchFamily="34" charset="0"/>
                        </a:rPr>
                        <a:t>General Manager</a:t>
                      </a:r>
                    </a:p>
                    <a:p>
                      <a:r>
                        <a:rPr lang="en-US" sz="1600" dirty="0">
                          <a:latin typeface="Calibri" panose="020F0502020204030204" pitchFamily="34" charset="0"/>
                          <a:cs typeface="Calibri" panose="020F0502020204030204" pitchFamily="34" charset="0"/>
                        </a:rPr>
                        <a:t>Frank</a:t>
                      </a:r>
                    </a:p>
                  </a:txBody>
                  <a:tcPr/>
                </a:tc>
                <a:tc>
                  <a:txBody>
                    <a:bodyPr/>
                    <a:lstStyle/>
                    <a:p>
                      <a:r>
                        <a:rPr lang="en-US" sz="1600" dirty="0">
                          <a:latin typeface="Calibri" panose="020F0502020204030204" pitchFamily="34" charset="0"/>
                          <a:cs typeface="Calibri" panose="020F0502020204030204" pitchFamily="34" charset="0"/>
                        </a:rPr>
                        <a:t>Reviewed with all commissioned employees by December 1 implemented for January 1, 2025</a:t>
                      </a:r>
                    </a:p>
                  </a:txBody>
                  <a:tcPr/>
                </a:tc>
                <a:extLst>
                  <a:ext uri="{0D108BD9-81ED-4DB2-BD59-A6C34878D82A}">
                    <a16:rowId xmlns:a16="http://schemas.microsoft.com/office/drawing/2014/main" val="1530126605"/>
                  </a:ext>
                </a:extLst>
              </a:tr>
              <a:tr h="513061">
                <a:tc>
                  <a:txBody>
                    <a:bodyPr/>
                    <a:lstStyle/>
                    <a:p>
                      <a:r>
                        <a:rPr lang="en-US" sz="1600" dirty="0">
                          <a:latin typeface="Calibri" panose="020F0502020204030204" pitchFamily="34" charset="0"/>
                          <a:cs typeface="Calibri" panose="020F0502020204030204" pitchFamily="34" charset="0"/>
                        </a:rPr>
                        <a:t>New Training Seminars for all staff</a:t>
                      </a:r>
                    </a:p>
                  </a:txBody>
                  <a:tcPr/>
                </a:tc>
                <a:tc>
                  <a:txBody>
                    <a:bodyPr/>
                    <a:lstStyle/>
                    <a:p>
                      <a:r>
                        <a:rPr lang="en-US" sz="1600" dirty="0">
                          <a:latin typeface="Calibri" panose="020F0502020204030204" pitchFamily="34" charset="0"/>
                          <a:cs typeface="Calibri" panose="020F0502020204030204" pitchFamily="34" charset="0"/>
                        </a:rPr>
                        <a:t>General Sales Manager</a:t>
                      </a:r>
                    </a:p>
                    <a:p>
                      <a:r>
                        <a:rPr lang="en-US" sz="1600" dirty="0">
                          <a:latin typeface="Calibri" panose="020F0502020204030204" pitchFamily="34" charset="0"/>
                          <a:cs typeface="Calibri" panose="020F0502020204030204" pitchFamily="34" charset="0"/>
                        </a:rPr>
                        <a:t>John</a:t>
                      </a:r>
                    </a:p>
                  </a:txBody>
                  <a:tcPr/>
                </a:tc>
                <a:tc>
                  <a:txBody>
                    <a:bodyPr/>
                    <a:lstStyle/>
                    <a:p>
                      <a:r>
                        <a:rPr lang="en-US" sz="1600" dirty="0">
                          <a:latin typeface="Calibri" panose="020F0502020204030204" pitchFamily="34" charset="0"/>
                          <a:cs typeface="Calibri" panose="020F0502020204030204" pitchFamily="34" charset="0"/>
                        </a:rPr>
                        <a:t>Implemented for January 1, 2025</a:t>
                      </a:r>
                    </a:p>
                  </a:txBody>
                  <a:tcPr/>
                </a:tc>
                <a:extLst>
                  <a:ext uri="{0D108BD9-81ED-4DB2-BD59-A6C34878D82A}">
                    <a16:rowId xmlns:a16="http://schemas.microsoft.com/office/drawing/2014/main" val="1950345431"/>
                  </a:ext>
                </a:extLst>
              </a:tr>
              <a:tr h="513061">
                <a:tc>
                  <a:txBody>
                    <a:bodyPr/>
                    <a:lstStyle/>
                    <a:p>
                      <a:r>
                        <a:rPr lang="en-US" sz="1600" dirty="0">
                          <a:latin typeface="Calibri" panose="020F0502020204030204" pitchFamily="34" charset="0"/>
                          <a:cs typeface="Calibri" panose="020F0502020204030204" pitchFamily="34" charset="0"/>
                        </a:rPr>
                        <a:t>Install and maintain competitive pricing board</a:t>
                      </a:r>
                    </a:p>
                  </a:txBody>
                  <a:tcPr/>
                </a:tc>
                <a:tc>
                  <a:txBody>
                    <a:bodyPr/>
                    <a:lstStyle/>
                    <a:p>
                      <a:r>
                        <a:rPr lang="en-US" sz="1600" dirty="0">
                          <a:latin typeface="Calibri" panose="020F0502020204030204" pitchFamily="34" charset="0"/>
                          <a:cs typeface="Calibri" panose="020F0502020204030204" pitchFamily="34" charset="0"/>
                        </a:rPr>
                        <a:t>Service Manager</a:t>
                      </a:r>
                    </a:p>
                    <a:p>
                      <a:r>
                        <a:rPr lang="en-US" sz="1600" dirty="0">
                          <a:latin typeface="Calibri" panose="020F0502020204030204" pitchFamily="34" charset="0"/>
                          <a:cs typeface="Calibri" panose="020F0502020204030204" pitchFamily="34" charset="0"/>
                        </a:rPr>
                        <a:t>Lanny</a:t>
                      </a:r>
                    </a:p>
                  </a:txBody>
                  <a:tcPr/>
                </a:tc>
                <a:tc>
                  <a:txBody>
                    <a:bodyPr/>
                    <a:lstStyle/>
                    <a:p>
                      <a:r>
                        <a:rPr lang="en-US" sz="1600" dirty="0">
                          <a:latin typeface="Calibri" panose="020F0502020204030204" pitchFamily="34" charset="0"/>
                          <a:cs typeface="Calibri" panose="020F0502020204030204" pitchFamily="34" charset="0"/>
                        </a:rPr>
                        <a:t>December 1, 2024/Monthly</a:t>
                      </a:r>
                    </a:p>
                  </a:txBody>
                  <a:tcPr/>
                </a:tc>
                <a:extLst>
                  <a:ext uri="{0D108BD9-81ED-4DB2-BD59-A6C34878D82A}">
                    <a16:rowId xmlns:a16="http://schemas.microsoft.com/office/drawing/2014/main" val="1960891333"/>
                  </a:ext>
                </a:extLst>
              </a:tr>
              <a:tr h="513061">
                <a:tc>
                  <a:txBody>
                    <a:bodyPr/>
                    <a:lstStyle/>
                    <a:p>
                      <a:r>
                        <a:rPr lang="en-US" sz="1600" dirty="0">
                          <a:latin typeface="Calibri" panose="020F0502020204030204" pitchFamily="34" charset="0"/>
                          <a:cs typeface="Calibri" panose="020F0502020204030204" pitchFamily="34" charset="0"/>
                        </a:rPr>
                        <a:t>Extend Service and Parts hours of operation</a:t>
                      </a:r>
                    </a:p>
                  </a:txBody>
                  <a:tcPr/>
                </a:tc>
                <a:tc>
                  <a:txBody>
                    <a:bodyPr/>
                    <a:lstStyle/>
                    <a:p>
                      <a:r>
                        <a:rPr lang="en-US" sz="1600" dirty="0">
                          <a:latin typeface="Calibri" panose="020F0502020204030204" pitchFamily="34" charset="0"/>
                          <a:cs typeface="Calibri" panose="020F0502020204030204" pitchFamily="34" charset="0"/>
                        </a:rPr>
                        <a:t>Service/Parts Manager</a:t>
                      </a:r>
                    </a:p>
                    <a:p>
                      <a:r>
                        <a:rPr lang="en-US" sz="1600" dirty="0">
                          <a:latin typeface="Calibri" panose="020F0502020204030204" pitchFamily="34" charset="0"/>
                          <a:cs typeface="Calibri" panose="020F0502020204030204" pitchFamily="34" charset="0"/>
                        </a:rPr>
                        <a:t>Lanny/Bryson</a:t>
                      </a:r>
                    </a:p>
                  </a:txBody>
                  <a:tcPr/>
                </a:tc>
                <a:tc>
                  <a:txBody>
                    <a:bodyPr/>
                    <a:lstStyle/>
                    <a:p>
                      <a:r>
                        <a:rPr lang="en-US" sz="1600" dirty="0">
                          <a:latin typeface="Calibri" panose="020F0502020204030204" pitchFamily="34" charset="0"/>
                          <a:cs typeface="Calibri" panose="020F0502020204030204" pitchFamily="34" charset="0"/>
                        </a:rPr>
                        <a:t>January 1, 2024</a:t>
                      </a:r>
                    </a:p>
                    <a:p>
                      <a:endParaRPr 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137224325"/>
                  </a:ext>
                </a:extLst>
              </a:tr>
              <a:tr h="297036">
                <a:tc>
                  <a:txBody>
                    <a:bodyPr/>
                    <a:lstStyle/>
                    <a:p>
                      <a:r>
                        <a:rPr lang="en-US" sz="1600" dirty="0">
                          <a:latin typeface="Calibri" panose="020F0502020204030204" pitchFamily="34" charset="0"/>
                          <a:cs typeface="Calibri" panose="020F0502020204030204" pitchFamily="34" charset="0"/>
                        </a:rPr>
                        <a:t>Hours/RO Report</a:t>
                      </a:r>
                    </a:p>
                  </a:txBody>
                  <a:tcPr/>
                </a:tc>
                <a:tc>
                  <a:txBody>
                    <a:bodyPr/>
                    <a:lstStyle/>
                    <a:p>
                      <a:r>
                        <a:rPr lang="en-US" sz="1600" dirty="0">
                          <a:latin typeface="Calibri" panose="020F0502020204030204" pitchFamily="34" charset="0"/>
                          <a:cs typeface="Calibri" panose="020F0502020204030204" pitchFamily="34" charset="0"/>
                        </a:rPr>
                        <a:t>Service Manager</a:t>
                      </a:r>
                    </a:p>
                  </a:txBody>
                  <a:tcPr/>
                </a:tc>
                <a:tc>
                  <a:txBody>
                    <a:bodyPr/>
                    <a:lstStyle/>
                    <a:p>
                      <a:r>
                        <a:rPr lang="en-US" sz="1600" dirty="0">
                          <a:latin typeface="Calibri" panose="020F0502020204030204" pitchFamily="34" charset="0"/>
                          <a:cs typeface="Calibri" panose="020F0502020204030204" pitchFamily="34" charset="0"/>
                        </a:rPr>
                        <a:t>Daily</a:t>
                      </a:r>
                    </a:p>
                  </a:txBody>
                  <a:tcPr/>
                </a:tc>
                <a:extLst>
                  <a:ext uri="{0D108BD9-81ED-4DB2-BD59-A6C34878D82A}">
                    <a16:rowId xmlns:a16="http://schemas.microsoft.com/office/drawing/2014/main" val="1114412298"/>
                  </a:ext>
                </a:extLst>
              </a:tr>
              <a:tr h="297036">
                <a:tc>
                  <a:txBody>
                    <a:bodyPr/>
                    <a:lstStyle/>
                    <a:p>
                      <a:r>
                        <a:rPr lang="en-US" sz="1600" dirty="0">
                          <a:latin typeface="Calibri" panose="020F0502020204030204" pitchFamily="34" charset="0"/>
                          <a:cs typeface="Calibri" panose="020F0502020204030204" pitchFamily="34" charset="0"/>
                        </a:rPr>
                        <a:t>Marketing All Makes and Model</a:t>
                      </a:r>
                    </a:p>
                  </a:txBody>
                  <a:tcPr/>
                </a:tc>
                <a:tc>
                  <a:txBody>
                    <a:bodyPr/>
                    <a:lstStyle/>
                    <a:p>
                      <a:r>
                        <a:rPr lang="en-US" sz="1600" dirty="0">
                          <a:latin typeface="Calibri" panose="020F0502020204030204" pitchFamily="34" charset="0"/>
                          <a:cs typeface="Calibri" panose="020F0502020204030204" pitchFamily="34" charset="0"/>
                        </a:rPr>
                        <a:t>Service Manager/Marketing Team</a:t>
                      </a:r>
                    </a:p>
                  </a:txBody>
                  <a:tcPr/>
                </a:tc>
                <a:tc>
                  <a:txBody>
                    <a:bodyPr/>
                    <a:lstStyle/>
                    <a:p>
                      <a:r>
                        <a:rPr lang="en-US" sz="1600" dirty="0">
                          <a:latin typeface="Calibri" panose="020F0502020204030204" pitchFamily="34" charset="0"/>
                          <a:cs typeface="Calibri" panose="020F0502020204030204" pitchFamily="34" charset="0"/>
                        </a:rPr>
                        <a:t>Weekly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Synopsis</a:t>
            </a:r>
          </a:p>
          <a:p>
            <a:r>
              <a:rPr lang="en-US" sz="1600" dirty="0">
                <a:latin typeface="Calibri" panose="020F0502020204030204" pitchFamily="34" charset="0"/>
                <a:cs typeface="Calibri" panose="020F0502020204030204" pitchFamily="34" charset="0"/>
              </a:rPr>
              <a:t>In reviewing our service operations after being in business for 1 year it certainly showed our strengths and a list of opportunities.</a:t>
            </a:r>
          </a:p>
          <a:p>
            <a:r>
              <a:rPr lang="en-US" sz="1600" dirty="0">
                <a:latin typeface="Calibri" panose="020F0502020204030204" pitchFamily="34" charset="0"/>
                <a:cs typeface="Calibri" panose="020F0502020204030204" pitchFamily="34" charset="0"/>
              </a:rPr>
              <a:t>Although our strengths lie in our people it also showed an opportunity in continued investment in them. Our training commitment with the technician is strong but lacking in our Service Advisor team. Introducing a weekly training seminar with the sales team can enhance the basic training that will benefit them greatly. Along with this, taking advantage of NADA and some seminars that we can enroll them in will move them into the direction we need them to go.</a:t>
            </a:r>
          </a:p>
          <a:p>
            <a:r>
              <a:rPr lang="en-US" sz="1600" dirty="0">
                <a:latin typeface="Calibri" panose="020F0502020204030204" pitchFamily="34" charset="0"/>
                <a:cs typeface="Calibri" panose="020F0502020204030204" pitchFamily="34" charset="0"/>
              </a:rPr>
              <a:t>Even though our Customer Satisfaction scores are High, we certainly don’t make it convenient for our Service Customers. Extending our hours will benefit them greatly and give us a better opportunity in </a:t>
            </a:r>
            <a:r>
              <a:rPr lang="en-US" sz="1600" dirty="0" err="1">
                <a:latin typeface="Calibri" panose="020F0502020204030204" pitchFamily="34" charset="0"/>
                <a:cs typeface="Calibri" panose="020F0502020204030204" pitchFamily="34" charset="0"/>
              </a:rPr>
              <a:t>conquesting</a:t>
            </a:r>
            <a:r>
              <a:rPr lang="en-US" sz="1600" dirty="0">
                <a:latin typeface="Calibri" panose="020F0502020204030204" pitchFamily="34" charset="0"/>
                <a:cs typeface="Calibri" panose="020F0502020204030204" pitchFamily="34" charset="0"/>
              </a:rPr>
              <a:t> new customers from our competition. </a:t>
            </a:r>
          </a:p>
          <a:p>
            <a:r>
              <a:rPr lang="en-US" sz="1600" dirty="0">
                <a:latin typeface="Calibri" panose="020F0502020204030204" pitchFamily="34" charset="0"/>
                <a:cs typeface="Calibri" panose="020F0502020204030204" pitchFamily="34" charset="0"/>
              </a:rPr>
              <a:t>Understanding Effective </a:t>
            </a:r>
            <a:r>
              <a:rPr lang="en-US" sz="1600" dirty="0" err="1">
                <a:latin typeface="Calibri" panose="020F0502020204030204" pitchFamily="34" charset="0"/>
                <a:cs typeface="Calibri" panose="020F0502020204030204" pitchFamily="34" charset="0"/>
              </a:rPr>
              <a:t>Labour</a:t>
            </a:r>
            <a:r>
              <a:rPr lang="en-US" sz="1600" dirty="0">
                <a:latin typeface="Calibri" panose="020F0502020204030204" pitchFamily="34" charset="0"/>
                <a:cs typeface="Calibri" panose="020F0502020204030204" pitchFamily="34" charset="0"/>
              </a:rPr>
              <a:t> Rate is important. It is not just the price you’re charging but how the work gets distributed into the shop. Reviewing this constantly will make us more profitable and the technician better paid</a:t>
            </a:r>
          </a:p>
          <a:p>
            <a:r>
              <a:rPr lang="en-US" sz="1600" dirty="0">
                <a:latin typeface="Calibri" panose="020F0502020204030204" pitchFamily="34" charset="0"/>
                <a:cs typeface="Calibri" panose="020F0502020204030204" pitchFamily="34" charset="0"/>
              </a:rPr>
              <a:t>Changing pay plans is never easy but rewarding technicians on efficiency will better there pay and at the same time make the department more profitable. At the same time moving the Commission team being paid on both Service and Parts will create a overall stronger team working together to ensure both departments continue to grow and remain profitable</a:t>
            </a:r>
          </a:p>
          <a:p>
            <a:r>
              <a:rPr lang="en-US" sz="1600" dirty="0">
                <a:latin typeface="Calibri" panose="020F0502020204030204" pitchFamily="34" charset="0"/>
                <a:cs typeface="Calibri" panose="020F0502020204030204" pitchFamily="34" charset="0"/>
              </a:rPr>
              <a:t>Working with Marketing on a weekly basis will allow us to get our message across a greater audience in promoting our competitive pricing and hour of operations becoming the best convenient option for all of future guest</a:t>
            </a:r>
          </a:p>
          <a:p>
            <a:r>
              <a:rPr lang="en-US" sz="1600" dirty="0">
                <a:latin typeface="Calibri" panose="020F0502020204030204" pitchFamily="34" charset="0"/>
                <a:cs typeface="Calibri" panose="020F0502020204030204" pitchFamily="34" charset="0"/>
              </a:rPr>
              <a:t>Generating daily reports to measure our results is paramount both in personal pride in the work we put in and looking for opportunities to improve on a daily basis. “</a:t>
            </a:r>
            <a:r>
              <a:rPr lang="en-US" sz="1600" b="1" dirty="0">
                <a:latin typeface="Calibri" panose="020F0502020204030204" pitchFamily="34" charset="0"/>
                <a:cs typeface="Calibri" panose="020F0502020204030204" pitchFamily="34" charset="0"/>
              </a:rPr>
              <a:t>What gets measured, gets done. What doesn’t get measured, gets forgotten</a:t>
            </a:r>
            <a:r>
              <a:rPr lang="en-US" sz="1600" dirty="0">
                <a:latin typeface="Calibri" panose="020F0502020204030204" pitchFamily="34" charset="0"/>
                <a:cs typeface="Calibri" panose="020F0502020204030204" pitchFamily="34" charset="0"/>
              </a:rPr>
              <a:t>.”</a:t>
            </a:r>
          </a:p>
          <a:p>
            <a:endParaRPr lang="en-US" sz="1600"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3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chemeClr val="tx1"/>
                </a:solidFill>
                <a:latin typeface="Calibri" panose="020F0502020204030204" pitchFamily="34" charset="0"/>
              </a:rPr>
              <a:t>Current practices </a:t>
            </a:r>
          </a:p>
          <a:p>
            <a:r>
              <a:rPr lang="en-US" sz="1600" dirty="0">
                <a:solidFill>
                  <a:schemeClr val="tx1"/>
                </a:solidFill>
                <a:latin typeface="Calibri" panose="020F0502020204030204" pitchFamily="34" charset="0"/>
              </a:rPr>
              <a:t>Google </a:t>
            </a:r>
            <a:r>
              <a:rPr lang="en-US" sz="1600" dirty="0" err="1">
                <a:solidFill>
                  <a:schemeClr val="tx1"/>
                </a:solidFill>
                <a:latin typeface="Calibri" panose="020F0502020204030204" pitchFamily="34" charset="0"/>
              </a:rPr>
              <a:t>adwords</a:t>
            </a:r>
            <a:r>
              <a:rPr lang="en-US" sz="1600" dirty="0">
                <a:solidFill>
                  <a:schemeClr val="tx1"/>
                </a:solidFill>
                <a:latin typeface="Calibri" panose="020F0502020204030204" pitchFamily="34" charset="0"/>
              </a:rPr>
              <a:t> for search and performance max</a:t>
            </a:r>
          </a:p>
          <a:p>
            <a:r>
              <a:rPr lang="en-US" sz="1600" b="0" i="0" u="none" strike="noStrike" baseline="0" dirty="0">
                <a:solidFill>
                  <a:schemeClr val="tx1"/>
                </a:solidFill>
                <a:latin typeface="Calibri" panose="020F0502020204030204" pitchFamily="34" charset="0"/>
              </a:rPr>
              <a:t>Social media seasonally and remarket to Volkswagen owners</a:t>
            </a:r>
          </a:p>
          <a:p>
            <a:r>
              <a:rPr lang="en-US" sz="1600" b="0" i="0" u="none" strike="noStrike" baseline="0" dirty="0">
                <a:solidFill>
                  <a:schemeClr val="tx1"/>
                </a:solidFill>
                <a:latin typeface="Calibri" panose="020F0502020204030204" pitchFamily="34" charset="0"/>
              </a:rPr>
              <a:t>Mine current data base for targeted opportunities</a:t>
            </a:r>
          </a:p>
          <a:p>
            <a:r>
              <a:rPr lang="en-US" sz="1800" b="1" i="0" u="none" strike="noStrike" baseline="0" dirty="0">
                <a:solidFill>
                  <a:schemeClr val="tx1"/>
                </a:solidFill>
                <a:latin typeface="Calibri" panose="020F0502020204030204" pitchFamily="34" charset="0"/>
              </a:rPr>
              <a:t>Goals for improvement </a:t>
            </a:r>
          </a:p>
          <a:p>
            <a:r>
              <a:rPr lang="en-US" sz="1600" dirty="0">
                <a:solidFill>
                  <a:schemeClr val="tx1"/>
                </a:solidFill>
                <a:latin typeface="Calibri" panose="020F0502020204030204" pitchFamily="34" charset="0"/>
              </a:rPr>
              <a:t>Greater consistency in campaign cadence</a:t>
            </a:r>
          </a:p>
          <a:p>
            <a:r>
              <a:rPr lang="en-US" sz="1700" b="0" i="0" u="none" strike="noStrike" baseline="0" dirty="0">
                <a:solidFill>
                  <a:schemeClr val="tx1"/>
                </a:solidFill>
                <a:latin typeface="Calibri" panose="020F0502020204030204" pitchFamily="34" charset="0"/>
              </a:rPr>
              <a:t>Invest in SEO AND YOUTUBE</a:t>
            </a:r>
          </a:p>
          <a:p>
            <a:r>
              <a:rPr lang="en-US" sz="1700" b="0" i="0" u="none" strike="noStrike" baseline="0" dirty="0">
                <a:solidFill>
                  <a:schemeClr val="tx1"/>
                </a:solidFill>
                <a:latin typeface="Calibri" panose="020F0502020204030204" pitchFamily="34" charset="0"/>
              </a:rPr>
              <a:t>Market all Makes and Models program</a:t>
            </a:r>
          </a:p>
          <a:p>
            <a:r>
              <a:rPr lang="en-US" sz="1800" b="1" i="0" u="none" strike="noStrike" baseline="0" dirty="0">
                <a:solidFill>
                  <a:schemeClr val="tx1"/>
                </a:solidFill>
                <a:latin typeface="Calibri" panose="020F0502020204030204" pitchFamily="34" charset="0"/>
              </a:rPr>
              <a:t>Plans to achieve your goals </a:t>
            </a:r>
          </a:p>
          <a:p>
            <a:r>
              <a:rPr lang="en-US" sz="1800" b="0" i="0" u="none" strike="noStrike" baseline="0" dirty="0">
                <a:solidFill>
                  <a:schemeClr val="tx1"/>
                </a:solidFill>
                <a:latin typeface="Calibri" panose="020F0502020204030204" pitchFamily="34" charset="0"/>
              </a:rPr>
              <a:t>Regular weekly meeting to review plan and results</a:t>
            </a:r>
          </a:p>
          <a:p>
            <a:r>
              <a:rPr lang="en-US" sz="1800" b="0" i="0" u="none" strike="noStrike" baseline="0" dirty="0">
                <a:solidFill>
                  <a:schemeClr val="tx1"/>
                </a:solidFill>
                <a:latin typeface="Calibri" panose="020F0502020204030204" pitchFamily="34" charset="0"/>
              </a:rPr>
              <a:t>Yearly Marketing plan broken down in quarters (Part of weekly meeting routine)</a:t>
            </a:r>
          </a:p>
          <a:p>
            <a:r>
              <a:rPr lang="en-US" dirty="0">
                <a:solidFill>
                  <a:schemeClr val="tx1"/>
                </a:solidFill>
                <a:latin typeface="Calibri" panose="020F0502020204030204" pitchFamily="34" charset="0"/>
              </a:rPr>
              <a:t>Launch digital Competitive maintenance pricing board (updated monthly)</a:t>
            </a:r>
          </a:p>
          <a:p>
            <a:r>
              <a:rPr lang="en-US" sz="1800" b="0" i="0" u="none" strike="noStrike" baseline="0" dirty="0">
                <a:solidFill>
                  <a:schemeClr val="tx1"/>
                </a:solidFill>
                <a:latin typeface="Calibri" panose="020F0502020204030204" pitchFamily="34" charset="0"/>
              </a:rPr>
              <a:t>Launch Service Convenient Hours campaign matching hours to Sales</a:t>
            </a:r>
          </a:p>
          <a:p>
            <a:r>
              <a:rPr lang="en-US" sz="1800" b="1" i="0" u="none" strike="noStrike" baseline="0" dirty="0">
                <a:solidFill>
                  <a:schemeClr val="tx1"/>
                </a:solidFill>
                <a:latin typeface="Calibri" panose="020F0502020204030204" pitchFamily="34" charset="0"/>
              </a:rPr>
              <a:t>Plans to evaluate your changes </a:t>
            </a:r>
          </a:p>
          <a:p>
            <a:r>
              <a:rPr lang="en-US" dirty="0">
                <a:solidFill>
                  <a:schemeClr val="tx1"/>
                </a:solidFill>
                <a:latin typeface="Calibri" panose="020F0502020204030204" pitchFamily="34" charset="0"/>
              </a:rPr>
              <a:t>Track appointments generated through campaigns</a:t>
            </a:r>
          </a:p>
          <a:p>
            <a:r>
              <a:rPr lang="en-US" sz="1800" i="0" u="none" strike="noStrike" baseline="0" dirty="0">
                <a:solidFill>
                  <a:schemeClr val="tx1"/>
                </a:solidFill>
                <a:latin typeface="Calibri" panose="020F0502020204030204" pitchFamily="34" charset="0"/>
              </a:rPr>
              <a:t>Track Service Website traffic, booking tool completion, and time on site</a:t>
            </a:r>
          </a:p>
          <a:p>
            <a:r>
              <a:rPr lang="en-US" dirty="0">
                <a:solidFill>
                  <a:schemeClr val="tx1"/>
                </a:solidFill>
                <a:latin typeface="Calibri" panose="020F0502020204030204" pitchFamily="34" charset="0"/>
              </a:rPr>
              <a:t>Track off make and model sales and gross </a:t>
            </a:r>
          </a:p>
          <a:p>
            <a:r>
              <a:rPr lang="en-US" sz="1800" i="0" u="none" strike="noStrike" baseline="0" dirty="0">
                <a:solidFill>
                  <a:schemeClr val="tx1"/>
                </a:solidFill>
                <a:latin typeface="Calibri" panose="020F0502020204030204" pitchFamily="34" charset="0"/>
              </a:rPr>
              <a:t>All results to be reviewed at weekly Marketing meeting</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3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a:t>
            </a:r>
          </a:p>
          <a:p>
            <a:r>
              <a:rPr lang="en-US" sz="1600" i="0" u="none" strike="noStrike" baseline="0" dirty="0">
                <a:solidFill>
                  <a:srgbClr val="221E1F"/>
                </a:solidFill>
                <a:latin typeface="Calibri" panose="020F0502020204030204" pitchFamily="34" charset="0"/>
              </a:rPr>
              <a:t>With being open for just 1 year we continue to measure our new customer’s steadily increasing there % of sales contribution</a:t>
            </a:r>
          </a:p>
          <a:p>
            <a:r>
              <a:rPr lang="en-US" sz="1600" i="0" u="none" strike="noStrike" baseline="0" dirty="0">
                <a:solidFill>
                  <a:srgbClr val="221E1F"/>
                </a:solidFill>
                <a:latin typeface="Calibri" panose="020F0502020204030204" pitchFamily="34" charset="0"/>
              </a:rPr>
              <a:t>Although we monitor Gross % we haven’t dialed in work distribution and technician pay and efficiency to improve that measure </a:t>
            </a:r>
            <a:r>
              <a:rPr lang="en-US" sz="1800" b="1" i="0" u="none" strike="noStrike" baseline="0" dirty="0">
                <a:solidFill>
                  <a:srgbClr val="221E1F"/>
                </a:solidFill>
                <a:latin typeface="Calibri" panose="020F0502020204030204" pitchFamily="34" charset="0"/>
              </a:rPr>
              <a:t> </a:t>
            </a:r>
          </a:p>
          <a:p>
            <a:r>
              <a:rPr lang="en-US" sz="1800" b="1" i="0" u="none" strike="noStrike" baseline="0" dirty="0">
                <a:solidFill>
                  <a:srgbClr val="221E1F"/>
                </a:solidFill>
                <a:latin typeface="Calibri" panose="020F0502020204030204" pitchFamily="34" charset="0"/>
              </a:rPr>
              <a:t>Goals for improvement </a:t>
            </a:r>
          </a:p>
          <a:p>
            <a:r>
              <a:rPr lang="en-US" sz="1600" dirty="0">
                <a:solidFill>
                  <a:srgbClr val="221E1F"/>
                </a:solidFill>
                <a:latin typeface="Calibri" panose="020F0502020204030204" pitchFamily="34" charset="0"/>
              </a:rPr>
              <a:t>Increase our Customer Sales Contribution</a:t>
            </a:r>
          </a:p>
          <a:p>
            <a:r>
              <a:rPr lang="en-US" sz="1600" b="0" i="0" u="none" strike="noStrike" baseline="0" dirty="0">
                <a:solidFill>
                  <a:srgbClr val="221E1F"/>
                </a:solidFill>
                <a:latin typeface="Calibri" panose="020F0502020204030204" pitchFamily="34" charset="0"/>
              </a:rPr>
              <a:t>Increase or Customer Gross %</a:t>
            </a:r>
          </a:p>
          <a:p>
            <a:r>
              <a:rPr lang="en-US" sz="1800" b="1" i="0" u="none" strike="noStrike" baseline="0" dirty="0">
                <a:solidFill>
                  <a:srgbClr val="221E1F"/>
                </a:solidFill>
                <a:latin typeface="Calibri" panose="020F0502020204030204" pitchFamily="34" charset="0"/>
              </a:rPr>
              <a:t>Plans to achieve your goals</a:t>
            </a:r>
            <a:r>
              <a:rPr lang="en-US" sz="1800" b="0" i="0" u="none" strike="noStrike" baseline="0" dirty="0">
                <a:solidFill>
                  <a:srgbClr val="221E1F"/>
                </a:solidFill>
                <a:latin typeface="Calibri" panose="020F0502020204030204" pitchFamily="34" charset="0"/>
              </a:rPr>
              <a:t> </a:t>
            </a:r>
          </a:p>
          <a:p>
            <a:r>
              <a:rPr lang="en-US" sz="1600" b="0" i="0" u="none" strike="noStrike" baseline="0" dirty="0">
                <a:solidFill>
                  <a:srgbClr val="221E1F"/>
                </a:solidFill>
                <a:latin typeface="Calibri" panose="020F0502020204030204" pitchFamily="34" charset="0"/>
              </a:rPr>
              <a:t>Work with Marketing to increase awareness of our Service Department</a:t>
            </a:r>
          </a:p>
          <a:p>
            <a:r>
              <a:rPr lang="en-US" sz="1600" b="0" i="0" u="none" strike="noStrike" baseline="0" dirty="0">
                <a:solidFill>
                  <a:srgbClr val="221E1F"/>
                </a:solidFill>
                <a:latin typeface="Calibri" panose="020F0502020204030204" pitchFamily="34" charset="0"/>
              </a:rPr>
              <a:t>Review pricing structure on all Service menu pricing</a:t>
            </a:r>
          </a:p>
          <a:p>
            <a:r>
              <a:rPr lang="en-US" sz="1600" b="0" i="0" u="none" strike="noStrike" baseline="0" dirty="0">
                <a:solidFill>
                  <a:srgbClr val="221E1F"/>
                </a:solidFill>
                <a:latin typeface="Calibri" panose="020F0502020204030204" pitchFamily="34" charset="0"/>
              </a:rPr>
              <a:t>Warranty Rate Review to be submitted by end of year</a:t>
            </a:r>
          </a:p>
          <a:p>
            <a:r>
              <a:rPr lang="en-US" sz="1600" b="0" i="0" u="none" strike="noStrike" baseline="0" dirty="0">
                <a:solidFill>
                  <a:srgbClr val="221E1F"/>
                </a:solidFill>
                <a:latin typeface="Calibri" panose="020F0502020204030204" pitchFamily="34" charset="0"/>
              </a:rPr>
              <a:t>Implement Efficiency bonus for technician</a:t>
            </a:r>
          </a:p>
          <a:p>
            <a:r>
              <a:rPr lang="en-US" sz="1800" b="1" i="0" u="none" strike="noStrike" baseline="0" dirty="0">
                <a:solidFill>
                  <a:srgbClr val="221E1F"/>
                </a:solidFill>
                <a:latin typeface="Calibri" panose="020F0502020204030204" pitchFamily="34" charset="0"/>
              </a:rPr>
              <a:t>Plans to evaluate your changes </a:t>
            </a:r>
          </a:p>
          <a:p>
            <a:r>
              <a:rPr lang="en-US" sz="1700" dirty="0">
                <a:solidFill>
                  <a:srgbClr val="221E1F"/>
                </a:solidFill>
                <a:latin typeface="Calibri" panose="020F0502020204030204" pitchFamily="34" charset="0"/>
              </a:rPr>
              <a:t>Daily Reports by Service Manager to measure improvement on Gross % and Sales Contribution</a:t>
            </a:r>
          </a:p>
          <a:p>
            <a:r>
              <a:rPr lang="en-US" sz="1700" i="0" u="none" strike="noStrike" baseline="0" dirty="0">
                <a:solidFill>
                  <a:srgbClr val="221E1F"/>
                </a:solidFill>
                <a:latin typeface="Calibri" panose="020F0502020204030204" pitchFamily="34" charset="0"/>
              </a:rPr>
              <a:t>- Efficiency Report</a:t>
            </a:r>
          </a:p>
          <a:p>
            <a:r>
              <a:rPr lang="en-US" sz="1700" dirty="0">
                <a:solidFill>
                  <a:srgbClr val="221E1F"/>
                </a:solidFill>
                <a:latin typeface="Calibri" panose="020F0502020204030204" pitchFamily="34" charset="0"/>
              </a:rPr>
              <a:t>- Hour/RO Report</a:t>
            </a:r>
          </a:p>
          <a:p>
            <a:r>
              <a:rPr lang="en-US" sz="1700" i="0" u="none" strike="noStrike" baseline="0" dirty="0">
                <a:solidFill>
                  <a:srgbClr val="221E1F"/>
                </a:solidFill>
                <a:latin typeface="Calibri" panose="020F0502020204030204" pitchFamily="34" charset="0"/>
              </a:rPr>
              <a:t>- Gross and Sales by Category</a:t>
            </a:r>
          </a:p>
          <a:p>
            <a:endParaRPr lang="en-US" dirty="0"/>
          </a:p>
        </p:txBody>
      </p:sp>
      <p:graphicFrame>
        <p:nvGraphicFramePr>
          <p:cNvPr id="11" name="Content Placeholder 10">
            <a:extLst>
              <a:ext uri="{FF2B5EF4-FFF2-40B4-BE49-F238E27FC236}">
                <a16:creationId xmlns:a16="http://schemas.microsoft.com/office/drawing/2014/main" id="{A99A727B-5A54-0A04-718D-9BE2B80677F4}"/>
              </a:ext>
            </a:extLst>
          </p:cNvPr>
          <p:cNvGraphicFramePr>
            <a:graphicFrameLocks noGrp="1"/>
          </p:cNvGraphicFramePr>
          <p:nvPr>
            <p:ph sz="quarter" idx="4"/>
          </p:nvPr>
        </p:nvGraphicFramePr>
        <p:xfrm>
          <a:off x="5087938" y="3119186"/>
          <a:ext cx="4186236" cy="2540503"/>
        </p:xfrm>
        <a:graphic>
          <a:graphicData uri="http://schemas.openxmlformats.org/drawingml/2006/table">
            <a:tbl>
              <a:tblPr/>
              <a:tblGrid>
                <a:gridCol w="511296">
                  <a:extLst>
                    <a:ext uri="{9D8B030D-6E8A-4147-A177-3AD203B41FA5}">
                      <a16:colId xmlns:a16="http://schemas.microsoft.com/office/drawing/2014/main" val="2264102680"/>
                    </a:ext>
                  </a:extLst>
                </a:gridCol>
                <a:gridCol w="916072">
                  <a:extLst>
                    <a:ext uri="{9D8B030D-6E8A-4147-A177-3AD203B41FA5}">
                      <a16:colId xmlns:a16="http://schemas.microsoft.com/office/drawing/2014/main" val="3511815258"/>
                    </a:ext>
                  </a:extLst>
                </a:gridCol>
                <a:gridCol w="937376">
                  <a:extLst>
                    <a:ext uri="{9D8B030D-6E8A-4147-A177-3AD203B41FA5}">
                      <a16:colId xmlns:a16="http://schemas.microsoft.com/office/drawing/2014/main" val="3334171530"/>
                    </a:ext>
                  </a:extLst>
                </a:gridCol>
                <a:gridCol w="798900">
                  <a:extLst>
                    <a:ext uri="{9D8B030D-6E8A-4147-A177-3AD203B41FA5}">
                      <a16:colId xmlns:a16="http://schemas.microsoft.com/office/drawing/2014/main" val="3718153233"/>
                    </a:ext>
                  </a:extLst>
                </a:gridCol>
                <a:gridCol w="511296">
                  <a:extLst>
                    <a:ext uri="{9D8B030D-6E8A-4147-A177-3AD203B41FA5}">
                      <a16:colId xmlns:a16="http://schemas.microsoft.com/office/drawing/2014/main" val="3578818473"/>
                    </a:ext>
                  </a:extLst>
                </a:gridCol>
                <a:gridCol w="511296">
                  <a:extLst>
                    <a:ext uri="{9D8B030D-6E8A-4147-A177-3AD203B41FA5}">
                      <a16:colId xmlns:a16="http://schemas.microsoft.com/office/drawing/2014/main" val="3529345038"/>
                    </a:ext>
                  </a:extLst>
                </a:gridCol>
              </a:tblGrid>
              <a:tr h="423417">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CA" sz="800" b="0" i="0" u="none" strike="noStrike">
                          <a:solidFill>
                            <a:srgbClr val="FFFFFF"/>
                          </a:solidFill>
                          <a:effectLst/>
                          <a:latin typeface="Arial" panose="020B0604020202020204" pitchFamily="34" charset="0"/>
                        </a:rPr>
                        <a:t>Category</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CA" sz="800" b="0" i="0" u="none" strike="noStrike">
                          <a:solidFill>
                            <a:srgbClr val="FFFFFF"/>
                          </a:solidFill>
                          <a:effectLst/>
                          <a:latin typeface="Arial" panose="020B0604020202020204" pitchFamily="34" charset="0"/>
                        </a:rPr>
                        <a:t>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CA" sz="800" b="0" i="0" u="none" strike="noStrike">
                          <a:solidFill>
                            <a:srgbClr val="FFFFFF"/>
                          </a:solidFill>
                          <a:effectLst/>
                          <a:latin typeface="Arial" panose="020B0604020202020204" pitchFamily="34" charset="0"/>
                        </a:rPr>
                        <a:t>Gross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CA" sz="800" b="0" i="0" u="none" strike="noStrike">
                          <a:solidFill>
                            <a:srgbClr val="FFFFFF"/>
                          </a:solidFill>
                          <a:effectLst/>
                          <a:latin typeface="Arial" panose="020B0604020202020204" pitchFamily="34" charset="0"/>
                        </a:rPr>
                        <a:t>Gross as % of 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CA" sz="700" b="0" i="0" u="none" strike="noStrike">
                          <a:solidFill>
                            <a:srgbClr val="FFFFFF"/>
                          </a:solidFill>
                          <a:effectLst/>
                          <a:latin typeface="Arial" panose="020B0604020202020204" pitchFamily="34" charset="0"/>
                        </a:rPr>
                        <a:t>%Sales Contribution</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532279537"/>
                  </a:ext>
                </a:extLst>
              </a:tr>
              <a:tr h="289202">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Customer Car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                 109,727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              81,374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dirty="0">
                          <a:solidFill>
                            <a:srgbClr val="000000"/>
                          </a:solidFill>
                          <a:effectLst/>
                          <a:latin typeface="Calibri" panose="020F0502020204030204" pitchFamily="34" charset="0"/>
                        </a:rPr>
                        <a:t>74.16%</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dirty="0">
                          <a:solidFill>
                            <a:srgbClr val="000000"/>
                          </a:solidFill>
                          <a:effectLst/>
                          <a:latin typeface="Calibri" panose="020F0502020204030204" pitchFamily="34" charset="0"/>
                        </a:rPr>
                        <a:t>31.10%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96008357"/>
                  </a:ext>
                </a:extLst>
              </a:tr>
              <a:tr h="167769">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Customer </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81959376"/>
                  </a:ext>
                </a:extLst>
              </a:tr>
              <a:tr h="167769">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Customer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54371867"/>
                  </a:ext>
                </a:extLst>
              </a:tr>
              <a:tr h="289202">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Warranty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                    35,503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              26,476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a:solidFill>
                            <a:srgbClr val="000000"/>
                          </a:solidFill>
                          <a:effectLst/>
                          <a:latin typeface="Calibri" panose="020F0502020204030204" pitchFamily="34" charset="0"/>
                        </a:rPr>
                        <a:t>74.57%</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10.06%</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27152581"/>
                  </a:ext>
                </a:extLst>
              </a:tr>
              <a:tr h="167769">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Warranty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11145454"/>
                  </a:ext>
                </a:extLst>
              </a:tr>
              <a:tr h="289202">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Internal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                 207,592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            158,550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a:solidFill>
                            <a:srgbClr val="000000"/>
                          </a:solidFill>
                          <a:effectLst/>
                          <a:latin typeface="Calibri" panose="020F0502020204030204" pitchFamily="34" charset="0"/>
                        </a:rPr>
                        <a:t>76.38%</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58.84%</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15930164"/>
                  </a:ext>
                </a:extLst>
              </a:tr>
              <a:tr h="167769">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NVI / Road Ready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92311904"/>
                  </a:ext>
                </a:extLst>
              </a:tr>
              <a:tr h="289202">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Adj. Cost Of Labor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                         -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69612667"/>
                  </a:ext>
                </a:extLst>
              </a:tr>
              <a:tr h="289202">
                <a:tc>
                  <a:txBody>
                    <a:bodyPr/>
                    <a:lstStyle/>
                    <a:p>
                      <a:pPr algn="l" fontAlgn="b"/>
                      <a:r>
                        <a:rPr lang="en-CA"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800" b="1" i="0" u="none" strike="noStrike">
                          <a:solidFill>
                            <a:srgbClr val="000000"/>
                          </a:solidFill>
                          <a:effectLst/>
                          <a:latin typeface="Arial" panose="020B0604020202020204" pitchFamily="34" charset="0"/>
                        </a:rPr>
                        <a:t>Total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900" b="0" i="0" u="none" strike="noStrike">
                          <a:solidFill>
                            <a:srgbClr val="000000"/>
                          </a:solidFill>
                          <a:effectLst/>
                          <a:latin typeface="Calibri" panose="020F0502020204030204" pitchFamily="34" charset="0"/>
                        </a:rPr>
                        <a:t> $                 352,822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900" b="0" i="0" u="none" strike="noStrike">
                          <a:solidFill>
                            <a:srgbClr val="000000"/>
                          </a:solidFill>
                          <a:effectLst/>
                          <a:latin typeface="Calibri" panose="020F0502020204030204" pitchFamily="34" charset="0"/>
                        </a:rPr>
                        <a:t> $            266,400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a:solidFill>
                            <a:srgbClr val="000000"/>
                          </a:solidFill>
                          <a:effectLst/>
                          <a:latin typeface="Calibri" panose="020F0502020204030204" pitchFamily="34" charset="0"/>
                        </a:rPr>
                        <a:t>75.51%</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900" b="0" i="0" u="none" strike="noStrike" dirty="0">
                          <a:solidFill>
                            <a:srgbClr val="000000"/>
                          </a:solidFill>
                          <a:effectLst/>
                          <a:latin typeface="Calibri" panose="020F0502020204030204" pitchFamily="34" charset="0"/>
                        </a:rPr>
                        <a:t>100.00%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76921451"/>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p>
          <a:p>
            <a:r>
              <a:rPr lang="en-US" sz="1600" i="0" u="none" strike="noStrike" baseline="0" dirty="0">
                <a:solidFill>
                  <a:srgbClr val="221E1F"/>
                </a:solidFill>
                <a:latin typeface="Calibri" panose="020F0502020204030204" pitchFamily="34" charset="0"/>
              </a:rPr>
              <a:t>Increase Gross by increasing Customers using Service Department</a:t>
            </a:r>
          </a:p>
          <a:p>
            <a:r>
              <a:rPr lang="en-US" sz="1800" b="1" i="0" u="none" strike="noStrike" baseline="0" dirty="0">
                <a:solidFill>
                  <a:srgbClr val="221E1F"/>
                </a:solidFill>
                <a:latin typeface="Calibri" panose="020F0502020204030204" pitchFamily="34" charset="0"/>
              </a:rPr>
              <a:t>Goals for improvement </a:t>
            </a:r>
          </a:p>
          <a:p>
            <a:r>
              <a:rPr lang="en-US" sz="1600" dirty="0">
                <a:solidFill>
                  <a:srgbClr val="221E1F"/>
                </a:solidFill>
                <a:latin typeface="Calibri" panose="020F0502020204030204" pitchFamily="34" charset="0"/>
              </a:rPr>
              <a:t>Increase Gross </a:t>
            </a:r>
          </a:p>
          <a:p>
            <a:r>
              <a:rPr lang="en-US" sz="1600" b="0" i="0" u="none" strike="noStrike" baseline="0" dirty="0">
                <a:solidFill>
                  <a:srgbClr val="221E1F"/>
                </a:solidFill>
                <a:latin typeface="Calibri" panose="020F0502020204030204" pitchFamily="34" charset="0"/>
              </a:rPr>
              <a:t>Manage Personnel expenses through new Pay Plans and efficiency Bonus</a:t>
            </a:r>
          </a:p>
          <a:p>
            <a:r>
              <a:rPr lang="en-US" sz="1800" b="1" i="0" u="none" strike="noStrike" baseline="0" dirty="0">
                <a:solidFill>
                  <a:srgbClr val="221E1F"/>
                </a:solidFill>
                <a:latin typeface="Calibri" panose="020F0502020204030204" pitchFamily="34" charset="0"/>
              </a:rPr>
              <a:t>Plans to achieve your goals </a:t>
            </a:r>
          </a:p>
          <a:p>
            <a:r>
              <a:rPr lang="en-US" sz="1600" i="0" u="none" strike="noStrike" baseline="0" dirty="0">
                <a:solidFill>
                  <a:srgbClr val="221E1F"/>
                </a:solidFill>
                <a:latin typeface="Calibri" panose="020F0502020204030204" pitchFamily="34" charset="0"/>
              </a:rPr>
              <a:t>Increase Customer’s using our Service Department through Marketing</a:t>
            </a:r>
          </a:p>
          <a:p>
            <a:r>
              <a:rPr lang="en-US" sz="1600" i="0" u="none" strike="noStrike" baseline="0" dirty="0">
                <a:solidFill>
                  <a:srgbClr val="221E1F"/>
                </a:solidFill>
                <a:latin typeface="Calibri" panose="020F0502020204030204" pitchFamily="34" charset="0"/>
              </a:rPr>
              <a:t>Launch our All Make and Models program</a:t>
            </a:r>
          </a:p>
          <a:p>
            <a:r>
              <a:rPr lang="en-US" sz="1600" i="0" u="none" strike="noStrike" baseline="0" dirty="0">
                <a:solidFill>
                  <a:srgbClr val="221E1F"/>
                </a:solidFill>
                <a:latin typeface="Calibri" panose="020F0502020204030204" pitchFamily="34" charset="0"/>
              </a:rPr>
              <a:t>Extend our Service Hours to match Sales Department and competition</a:t>
            </a:r>
          </a:p>
          <a:p>
            <a:r>
              <a:rPr lang="en-US" sz="1800" b="1" i="0" u="none" strike="noStrike" baseline="0" dirty="0">
                <a:solidFill>
                  <a:srgbClr val="221E1F"/>
                </a:solidFill>
                <a:latin typeface="Calibri" panose="020F0502020204030204" pitchFamily="34" charset="0"/>
              </a:rPr>
              <a:t>Plans to evaluate your changes </a:t>
            </a:r>
          </a:p>
          <a:p>
            <a:r>
              <a:rPr lang="en-US" sz="1600" dirty="0">
                <a:solidFill>
                  <a:srgbClr val="221E1F"/>
                </a:solidFill>
                <a:latin typeface="Calibri" panose="020F0502020204030204" pitchFamily="34" charset="0"/>
              </a:rPr>
              <a:t>Measure our Off make </a:t>
            </a:r>
            <a:r>
              <a:rPr lang="en-US" sz="1600" dirty="0" err="1">
                <a:solidFill>
                  <a:srgbClr val="221E1F"/>
                </a:solidFill>
                <a:latin typeface="Calibri" panose="020F0502020204030204" pitchFamily="34" charset="0"/>
              </a:rPr>
              <a:t>Labour</a:t>
            </a:r>
            <a:r>
              <a:rPr lang="en-US" sz="1600" dirty="0">
                <a:solidFill>
                  <a:srgbClr val="221E1F"/>
                </a:solidFill>
                <a:latin typeface="Calibri" panose="020F0502020204030204" pitchFamily="34" charset="0"/>
              </a:rPr>
              <a:t> sales and gross </a:t>
            </a:r>
          </a:p>
          <a:p>
            <a:r>
              <a:rPr lang="en-US" sz="1600" i="0" u="none" strike="noStrike" baseline="0" dirty="0">
                <a:solidFill>
                  <a:srgbClr val="221E1F"/>
                </a:solidFill>
                <a:latin typeface="Calibri" panose="020F0502020204030204" pitchFamily="34" charset="0"/>
              </a:rPr>
              <a:t>Report on total sales and Gross</a:t>
            </a:r>
            <a:endParaRPr lang="en-US" sz="1900" i="0" u="none" strike="noStrike" baseline="0" dirty="0">
              <a:solidFill>
                <a:srgbClr val="221E1F"/>
              </a:solidFill>
              <a:latin typeface="Calibri" panose="020F0502020204030204" pitchFamily="34" charset="0"/>
            </a:endParaRPr>
          </a:p>
          <a:p>
            <a:endParaRPr lang="en-US" sz="1800" b="1" i="0" u="none" strike="noStrike" baseline="0" dirty="0">
              <a:solidFill>
                <a:srgbClr val="221E1F"/>
              </a:solidFill>
              <a:latin typeface="Calibri" panose="020F0502020204030204" pitchFamily="34" charset="0"/>
            </a:endParaRPr>
          </a:p>
          <a:p>
            <a:endParaRPr lang="en-US" dirty="0"/>
          </a:p>
        </p:txBody>
      </p:sp>
      <p:graphicFrame>
        <p:nvGraphicFramePr>
          <p:cNvPr id="10" name="Content Placeholder 9">
            <a:extLst>
              <a:ext uri="{FF2B5EF4-FFF2-40B4-BE49-F238E27FC236}">
                <a16:creationId xmlns:a16="http://schemas.microsoft.com/office/drawing/2014/main" id="{C9F17009-0AE4-A87F-2A00-2CE02463492A}"/>
              </a:ext>
            </a:extLst>
          </p:cNvPr>
          <p:cNvGraphicFramePr>
            <a:graphicFrameLocks noGrp="1"/>
          </p:cNvGraphicFramePr>
          <p:nvPr>
            <p:ph sz="half" idx="2"/>
          </p:nvPr>
        </p:nvGraphicFramePr>
        <p:xfrm>
          <a:off x="5384800" y="2342039"/>
          <a:ext cx="3594100" cy="3518535"/>
        </p:xfrm>
        <a:graphic>
          <a:graphicData uri="http://schemas.openxmlformats.org/drawingml/2006/table">
            <a:tbl>
              <a:tblPr/>
              <a:tblGrid>
                <a:gridCol w="609600">
                  <a:extLst>
                    <a:ext uri="{9D8B030D-6E8A-4147-A177-3AD203B41FA5}">
                      <a16:colId xmlns:a16="http://schemas.microsoft.com/office/drawing/2014/main" val="2172941259"/>
                    </a:ext>
                  </a:extLst>
                </a:gridCol>
                <a:gridCol w="1346200">
                  <a:extLst>
                    <a:ext uri="{9D8B030D-6E8A-4147-A177-3AD203B41FA5}">
                      <a16:colId xmlns:a16="http://schemas.microsoft.com/office/drawing/2014/main" val="1265752411"/>
                    </a:ext>
                  </a:extLst>
                </a:gridCol>
                <a:gridCol w="1028700">
                  <a:extLst>
                    <a:ext uri="{9D8B030D-6E8A-4147-A177-3AD203B41FA5}">
                      <a16:colId xmlns:a16="http://schemas.microsoft.com/office/drawing/2014/main" val="1851635869"/>
                    </a:ext>
                  </a:extLst>
                </a:gridCol>
                <a:gridCol w="609600">
                  <a:extLst>
                    <a:ext uri="{9D8B030D-6E8A-4147-A177-3AD203B41FA5}">
                      <a16:colId xmlns:a16="http://schemas.microsoft.com/office/drawing/2014/main" val="1561593075"/>
                    </a:ext>
                  </a:extLst>
                </a:gridCol>
              </a:tblGrid>
              <a:tr h="5048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CA" sz="900" b="0" i="0" u="none" strike="noStrike">
                          <a:solidFill>
                            <a:srgbClr val="FFFFFF"/>
                          </a:solidFill>
                          <a:effectLs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CA" sz="900" b="0" i="0" u="none" strike="noStrike">
                          <a:solidFill>
                            <a:srgbClr val="FFFFFF"/>
                          </a:solidFill>
                          <a:effectLs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295644767"/>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              266,400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900" b="0" i="0" u="none" strike="noStrike">
                          <a:solidFill>
                            <a:srgbClr val="FFFFFF"/>
                          </a:solidFill>
                          <a:effectLs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288446614"/>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73399928"/>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                 22,396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100" b="0" i="0" u="none" strike="noStrike">
                          <a:solidFill>
                            <a:srgbClr val="000000"/>
                          </a:solidFill>
                          <a:effectLst/>
                          <a:latin typeface="Calibri" panose="020F0502020204030204" pitchFamily="34" charset="0"/>
                        </a:rPr>
                        <a:t>8.41%</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2749391"/>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dirty="0">
                          <a:solidFill>
                            <a:srgbClr val="000000"/>
                          </a:solidFill>
                          <a:effectLst/>
                          <a:latin typeface="Calibri" panose="020F0502020204030204" pitchFamily="34" charset="0"/>
                        </a:rPr>
                        <a:t> $                 89,901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100" b="0" i="0" u="none" strike="noStrike">
                          <a:solidFill>
                            <a:srgbClr val="000000"/>
                          </a:solidFill>
                          <a:effectLst/>
                          <a:latin typeface="Calibri" panose="020F0502020204030204" pitchFamily="34" charset="0"/>
                        </a:rPr>
                        <a:t>33.75%</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925236"/>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dirty="0">
                          <a:solidFill>
                            <a:srgbClr val="000000"/>
                          </a:solidFill>
                          <a:effectLst/>
                          <a:latin typeface="Calibri" panose="020F0502020204030204" pitchFamily="34" charset="0"/>
                        </a:rPr>
                        <a:t> $                 38,577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100" b="0" i="0" u="none" strike="noStrike">
                          <a:solidFill>
                            <a:srgbClr val="000000"/>
                          </a:solidFill>
                          <a:effectLst/>
                          <a:latin typeface="Calibri" panose="020F0502020204030204" pitchFamily="34" charset="0"/>
                        </a:rPr>
                        <a:t>14.48%</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42883738"/>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                 61,165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100" b="0" i="0" u="none" strike="noStrike">
                          <a:solidFill>
                            <a:srgbClr val="000000"/>
                          </a:solidFill>
                          <a:effectLst/>
                          <a:latin typeface="Calibri" panose="020F0502020204030204" pitchFamily="34" charset="0"/>
                        </a:rPr>
                        <a:t>22.96%</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98233072"/>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48004204"/>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13017436"/>
                  </a:ext>
                </a:extLst>
              </a:tr>
              <a:tr h="209550">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              212,039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100" b="0" i="0" u="none" strike="noStrike">
                          <a:solidFill>
                            <a:srgbClr val="000000"/>
                          </a:solidFill>
                          <a:effectLst/>
                          <a:latin typeface="Calibri" panose="020F0502020204030204" pitchFamily="34" charset="0"/>
                        </a:rPr>
                        <a:t>79.59%</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38237682"/>
                  </a:ext>
                </a:extLst>
              </a:tr>
              <a:tr h="200025">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1100" b="0" i="0" u="none" strike="noStrike">
                          <a:solidFill>
                            <a:srgbClr val="000000"/>
                          </a:solidFill>
                          <a:effectLst/>
                          <a:latin typeface="Calibri" panose="020F050202020403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1100" b="0" i="0" u="none" strike="noStrike">
                          <a:solidFill>
                            <a:srgbClr val="000000"/>
                          </a:solidFill>
                          <a:effectLst/>
                          <a:latin typeface="Calibri" panose="020F0502020204030204" pitchFamily="34" charset="0"/>
                        </a:rPr>
                        <a:t> $                 54,361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100" b="0" i="0" u="none" strike="noStrike" dirty="0">
                          <a:solidFill>
                            <a:srgbClr val="000000"/>
                          </a:solidFill>
                          <a:effectLst/>
                          <a:latin typeface="Calibri" panose="020F0502020204030204" pitchFamily="34" charset="0"/>
                        </a:rPr>
                        <a:t>20.41%</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65510525"/>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p>
          <a:p>
            <a:r>
              <a:rPr lang="en-US" sz="1600" dirty="0">
                <a:solidFill>
                  <a:srgbClr val="221E1F"/>
                </a:solidFill>
                <a:latin typeface="Calibri" panose="020F0502020204030204" pitchFamily="34" charset="0"/>
              </a:rPr>
              <a:t>Random Skill code Review</a:t>
            </a:r>
          </a:p>
          <a:p>
            <a:r>
              <a:rPr lang="en-US" sz="1600" b="0" i="0" u="none" strike="noStrike" baseline="0" dirty="0">
                <a:solidFill>
                  <a:srgbClr val="221E1F"/>
                </a:solidFill>
                <a:latin typeface="Calibri" panose="020F0502020204030204" pitchFamily="34" charset="0"/>
              </a:rPr>
              <a:t>Pay review based on Training</a:t>
            </a:r>
          </a:p>
          <a:p>
            <a:r>
              <a:rPr lang="en-US" sz="1600" b="0" i="0" u="none" strike="noStrike" baseline="0" dirty="0">
                <a:solidFill>
                  <a:srgbClr val="221E1F"/>
                </a:solidFill>
                <a:latin typeface="Calibri" panose="020F0502020204030204" pitchFamily="34" charset="0"/>
              </a:rPr>
              <a:t>Review OP Codes to ensure proper hours are being allocated</a:t>
            </a:r>
          </a:p>
          <a:p>
            <a:r>
              <a:rPr lang="en-US" sz="1800" b="1" i="0" u="none" strike="noStrike" baseline="0" dirty="0">
                <a:solidFill>
                  <a:srgbClr val="221E1F"/>
                </a:solidFill>
                <a:latin typeface="Calibri" panose="020F0502020204030204" pitchFamily="34" charset="0"/>
              </a:rPr>
              <a:t>Goals for improvement </a:t>
            </a:r>
          </a:p>
          <a:p>
            <a:r>
              <a:rPr lang="en-US" sz="1600" dirty="0">
                <a:solidFill>
                  <a:srgbClr val="221E1F"/>
                </a:solidFill>
                <a:latin typeface="Calibri" panose="020F0502020204030204" pitchFamily="34" charset="0"/>
              </a:rPr>
              <a:t>Proper Diagnostic time quoted</a:t>
            </a:r>
          </a:p>
          <a:p>
            <a:r>
              <a:rPr lang="en-US" sz="1600" i="0" u="none" strike="noStrike" baseline="0" dirty="0">
                <a:solidFill>
                  <a:srgbClr val="221E1F"/>
                </a:solidFill>
                <a:latin typeface="Calibri" panose="020F0502020204030204" pitchFamily="34" charset="0"/>
              </a:rPr>
              <a:t>Right Technician doing the right job</a:t>
            </a:r>
          </a:p>
          <a:p>
            <a:r>
              <a:rPr lang="en-US" sz="1600" i="0" u="none" strike="noStrike" baseline="0" dirty="0">
                <a:solidFill>
                  <a:srgbClr val="221E1F"/>
                </a:solidFill>
                <a:latin typeface="Calibri" panose="020F0502020204030204" pitchFamily="34" charset="0"/>
              </a:rPr>
              <a:t>Training of Technician</a:t>
            </a:r>
          </a:p>
          <a:p>
            <a:r>
              <a:rPr lang="en-US" sz="1600" i="0" u="none" strike="noStrike" baseline="0" dirty="0">
                <a:solidFill>
                  <a:srgbClr val="221E1F"/>
                </a:solidFill>
                <a:latin typeface="Calibri" panose="020F0502020204030204" pitchFamily="34" charset="0"/>
              </a:rPr>
              <a:t>Streamline SOP’s and Fill rate</a:t>
            </a:r>
          </a:p>
          <a:p>
            <a:r>
              <a:rPr lang="en-US" sz="1800" b="1" i="0" u="none" strike="noStrike" baseline="0" dirty="0">
                <a:solidFill>
                  <a:srgbClr val="221E1F"/>
                </a:solidFill>
                <a:latin typeface="Calibri" panose="020F0502020204030204" pitchFamily="34" charset="0"/>
              </a:rPr>
              <a:t>Plans to achieve your goals </a:t>
            </a:r>
          </a:p>
          <a:p>
            <a:r>
              <a:rPr lang="en-US" sz="1500" dirty="0">
                <a:solidFill>
                  <a:srgbClr val="221E1F"/>
                </a:solidFill>
                <a:latin typeface="Calibri" panose="020F0502020204030204" pitchFamily="34" charset="0"/>
              </a:rPr>
              <a:t>Implement New “Hawaii Motors Service Diagnostic </a:t>
            </a:r>
            <a:r>
              <a:rPr lang="en-US" sz="1500" dirty="0" err="1">
                <a:solidFill>
                  <a:srgbClr val="221E1F"/>
                </a:solidFill>
                <a:latin typeface="Calibri" panose="020F0502020204030204" pitchFamily="34" charset="0"/>
              </a:rPr>
              <a:t>Labour</a:t>
            </a:r>
            <a:r>
              <a:rPr lang="en-US" sz="1500" dirty="0">
                <a:solidFill>
                  <a:srgbClr val="221E1F"/>
                </a:solidFill>
                <a:latin typeface="Calibri" panose="020F0502020204030204" pitchFamily="34" charset="0"/>
              </a:rPr>
              <a:t> Charges”</a:t>
            </a:r>
          </a:p>
          <a:p>
            <a:r>
              <a:rPr lang="en-US" sz="1500" i="0" u="none" strike="noStrike" baseline="0" dirty="0">
                <a:solidFill>
                  <a:srgbClr val="221E1F"/>
                </a:solidFill>
                <a:latin typeface="Calibri" panose="020F0502020204030204" pitchFamily="34" charset="0"/>
              </a:rPr>
              <a:t>Implement Efficiency Bonus on Hourly Technician</a:t>
            </a:r>
          </a:p>
          <a:p>
            <a:r>
              <a:rPr lang="en-US" sz="1500" i="0" u="none" strike="noStrike" baseline="0" dirty="0">
                <a:solidFill>
                  <a:srgbClr val="221E1F"/>
                </a:solidFill>
                <a:latin typeface="Calibri" panose="020F0502020204030204" pitchFamily="34" charset="0"/>
              </a:rPr>
              <a:t>Foreman working with Technician on improving skill set</a:t>
            </a:r>
          </a:p>
          <a:p>
            <a:r>
              <a:rPr lang="en-US" sz="1500" i="0" u="none" strike="noStrike" baseline="0" dirty="0">
                <a:solidFill>
                  <a:srgbClr val="221E1F"/>
                </a:solidFill>
                <a:latin typeface="Calibri" panose="020F0502020204030204" pitchFamily="34" charset="0"/>
              </a:rPr>
              <a:t>Write SOP on SOP’s and open RO’s</a:t>
            </a:r>
          </a:p>
          <a:p>
            <a:r>
              <a:rPr lang="en-US" sz="1500" i="0" u="none" strike="noStrike" baseline="0" dirty="0">
                <a:solidFill>
                  <a:srgbClr val="221E1F"/>
                </a:solidFill>
                <a:latin typeface="Calibri" panose="020F0502020204030204" pitchFamily="34" charset="0"/>
              </a:rPr>
              <a:t>Introduce Efficiency bonus for technicians</a:t>
            </a:r>
          </a:p>
          <a:p>
            <a:r>
              <a:rPr lang="en-US" sz="1500" i="0" u="none" strike="noStrike" baseline="0" dirty="0">
                <a:solidFill>
                  <a:srgbClr val="221E1F"/>
                </a:solidFill>
                <a:latin typeface="Calibri" panose="020F0502020204030204" pitchFamily="34" charset="0"/>
              </a:rPr>
              <a:t>Weekly review of fill rate with Parts and Service Manager</a:t>
            </a:r>
          </a:p>
          <a:p>
            <a:r>
              <a:rPr lang="en-US" sz="1800" b="1" i="0" u="none" strike="noStrike" baseline="0" dirty="0">
                <a:solidFill>
                  <a:srgbClr val="221E1F"/>
                </a:solidFill>
                <a:latin typeface="Calibri" panose="020F0502020204030204" pitchFamily="34" charset="0"/>
              </a:rPr>
              <a:t>Plans to evaluate your changes</a:t>
            </a:r>
          </a:p>
          <a:p>
            <a:r>
              <a:rPr lang="en-US" sz="1800" i="0" u="none" strike="noStrike" baseline="0" dirty="0">
                <a:solidFill>
                  <a:srgbClr val="221E1F"/>
                </a:solidFill>
                <a:latin typeface="Calibri" panose="020F0502020204030204" pitchFamily="34" charset="0"/>
              </a:rPr>
              <a:t> Daily review of technician efficiency</a:t>
            </a:r>
            <a:endParaRPr lang="en-US" sz="1800" b="1" i="0" u="none" strike="noStrike" baseline="0" dirty="0">
              <a:solidFill>
                <a:srgbClr val="221E1F"/>
              </a:solidFill>
              <a:latin typeface="Calibri" panose="020F0502020204030204" pitchFamily="34" charset="0"/>
            </a:endParaRPr>
          </a:p>
          <a:p>
            <a:r>
              <a:rPr lang="en-US" sz="1800" i="0" u="none" strike="noStrike" baseline="0" dirty="0">
                <a:solidFill>
                  <a:srgbClr val="221E1F"/>
                </a:solidFill>
                <a:latin typeface="Calibri" panose="020F0502020204030204" pitchFamily="34" charset="0"/>
              </a:rPr>
              <a:t>Monthly review of dispatch skill codes by technician</a:t>
            </a:r>
          </a:p>
          <a:p>
            <a:r>
              <a:rPr lang="en-US" sz="1800" i="0" u="none" strike="noStrike" baseline="0" dirty="0">
                <a:solidFill>
                  <a:srgbClr val="221E1F"/>
                </a:solidFill>
                <a:latin typeface="Calibri" panose="020F0502020204030204" pitchFamily="34" charset="0"/>
              </a:rPr>
              <a:t>Weekly review of Fill Rate</a:t>
            </a:r>
          </a:p>
          <a:p>
            <a:endParaRPr lang="en-US" dirty="0"/>
          </a:p>
        </p:txBody>
      </p:sp>
      <p:graphicFrame>
        <p:nvGraphicFramePr>
          <p:cNvPr id="10" name="Content Placeholder 9">
            <a:extLst>
              <a:ext uri="{FF2B5EF4-FFF2-40B4-BE49-F238E27FC236}">
                <a16:creationId xmlns:a16="http://schemas.microsoft.com/office/drawing/2014/main" id="{D1FDC310-8FEE-9DE3-B193-FED107BB0A4D}"/>
              </a:ext>
            </a:extLst>
          </p:cNvPr>
          <p:cNvGraphicFramePr>
            <a:graphicFrameLocks noGrp="1"/>
          </p:cNvGraphicFramePr>
          <p:nvPr>
            <p:ph sz="half" idx="2"/>
            <p:extLst>
              <p:ext uri="{D42A27DB-BD31-4B8C-83A1-F6EECF244321}">
                <p14:modId xmlns:p14="http://schemas.microsoft.com/office/powerpoint/2010/main" val="1952826328"/>
              </p:ext>
            </p:extLst>
          </p:nvPr>
        </p:nvGraphicFramePr>
        <p:xfrm>
          <a:off x="5089526" y="2196671"/>
          <a:ext cx="4184648" cy="3866745"/>
        </p:xfrm>
        <a:graphic>
          <a:graphicData uri="http://schemas.openxmlformats.org/drawingml/2006/table">
            <a:tbl>
              <a:tblPr/>
              <a:tblGrid>
                <a:gridCol w="348116">
                  <a:extLst>
                    <a:ext uri="{9D8B030D-6E8A-4147-A177-3AD203B41FA5}">
                      <a16:colId xmlns:a16="http://schemas.microsoft.com/office/drawing/2014/main" val="385398355"/>
                    </a:ext>
                  </a:extLst>
                </a:gridCol>
                <a:gridCol w="652718">
                  <a:extLst>
                    <a:ext uri="{9D8B030D-6E8A-4147-A177-3AD203B41FA5}">
                      <a16:colId xmlns:a16="http://schemas.microsoft.com/office/drawing/2014/main" val="2081311385"/>
                    </a:ext>
                  </a:extLst>
                </a:gridCol>
                <a:gridCol w="587447">
                  <a:extLst>
                    <a:ext uri="{9D8B030D-6E8A-4147-A177-3AD203B41FA5}">
                      <a16:colId xmlns:a16="http://schemas.microsoft.com/office/drawing/2014/main" val="3629682062"/>
                    </a:ext>
                  </a:extLst>
                </a:gridCol>
                <a:gridCol w="348116">
                  <a:extLst>
                    <a:ext uri="{9D8B030D-6E8A-4147-A177-3AD203B41FA5}">
                      <a16:colId xmlns:a16="http://schemas.microsoft.com/office/drawing/2014/main" val="339561608"/>
                    </a:ext>
                  </a:extLst>
                </a:gridCol>
                <a:gridCol w="471408">
                  <a:extLst>
                    <a:ext uri="{9D8B030D-6E8A-4147-A177-3AD203B41FA5}">
                      <a16:colId xmlns:a16="http://schemas.microsoft.com/office/drawing/2014/main" val="135688485"/>
                    </a:ext>
                  </a:extLst>
                </a:gridCol>
                <a:gridCol w="311854">
                  <a:extLst>
                    <a:ext uri="{9D8B030D-6E8A-4147-A177-3AD203B41FA5}">
                      <a16:colId xmlns:a16="http://schemas.microsoft.com/office/drawing/2014/main" val="3056355597"/>
                    </a:ext>
                  </a:extLst>
                </a:gridCol>
                <a:gridCol w="420641">
                  <a:extLst>
                    <a:ext uri="{9D8B030D-6E8A-4147-A177-3AD203B41FA5}">
                      <a16:colId xmlns:a16="http://schemas.microsoft.com/office/drawing/2014/main" val="3980203903"/>
                    </a:ext>
                  </a:extLst>
                </a:gridCol>
                <a:gridCol w="348116">
                  <a:extLst>
                    <a:ext uri="{9D8B030D-6E8A-4147-A177-3AD203B41FA5}">
                      <a16:colId xmlns:a16="http://schemas.microsoft.com/office/drawing/2014/main" val="2640956211"/>
                    </a:ext>
                  </a:extLst>
                </a:gridCol>
                <a:gridCol w="348116">
                  <a:extLst>
                    <a:ext uri="{9D8B030D-6E8A-4147-A177-3AD203B41FA5}">
                      <a16:colId xmlns:a16="http://schemas.microsoft.com/office/drawing/2014/main" val="4095304077"/>
                    </a:ext>
                  </a:extLst>
                </a:gridCol>
                <a:gridCol w="348116">
                  <a:extLst>
                    <a:ext uri="{9D8B030D-6E8A-4147-A177-3AD203B41FA5}">
                      <a16:colId xmlns:a16="http://schemas.microsoft.com/office/drawing/2014/main" val="1035069911"/>
                    </a:ext>
                  </a:extLst>
                </a:gridCol>
              </a:tblGrid>
              <a:tr h="119665">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539469415"/>
                  </a:ext>
                </a:extLst>
              </a:tr>
              <a:tr h="141422">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CA" sz="800" b="1" i="0" u="none" strike="noStrike">
                          <a:solidFill>
                            <a:srgbClr val="000000"/>
                          </a:solidFill>
                          <a:effectLst/>
                          <a:latin typeface="Arial" panose="020B0604020202020204" pitchFamily="34" charset="0"/>
                        </a:rPr>
                        <a:t>NADA ACTUAL SERVICE ANALYSIS     </a:t>
                      </a:r>
                    </a:p>
                  </a:txBody>
                  <a:tcPr marL="5439" marR="5439" marT="5439" marB="0" anchor="b">
                    <a:lnL>
                      <a:noFill/>
                    </a:lnL>
                    <a:lnR>
                      <a:noFill/>
                    </a:lnR>
                    <a:lnT>
                      <a:noFill/>
                    </a:lnT>
                    <a:lnB>
                      <a:noFill/>
                    </a:lnB>
                    <a:no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12651552"/>
                  </a:ext>
                </a:extLst>
              </a:tr>
              <a:tr h="288284">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Performance</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0110555"/>
                  </a:ext>
                </a:extLst>
              </a:tr>
              <a:tr h="162092">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CA" sz="500" b="1" i="1" u="none" strike="noStrike">
                          <a:solidFill>
                            <a:srgbClr val="FFFFFF"/>
                          </a:solidFill>
                          <a:effectLst/>
                          <a:latin typeface="Arial" panose="020B060402020202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CA" sz="500" b="1" i="1" u="none" strike="noStrike">
                          <a:solidFill>
                            <a:srgbClr val="FFFFFF"/>
                          </a:solidFill>
                          <a:effectLst/>
                          <a:latin typeface="Arial" panose="020B0604020202020204" pitchFamily="34" charset="0"/>
                        </a:rPr>
                        <a:t>Labor Sales / Month</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CA" sz="500" b="1" i="1" u="none" strike="noStrike">
                          <a:solidFill>
                            <a:srgbClr val="FFFFFF"/>
                          </a:solidFill>
                          <a:effectLs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CA" sz="500" b="1" i="1" u="none" strike="noStrike">
                          <a:solidFill>
                            <a:srgbClr val="FFFFFF"/>
                          </a:solidFill>
                          <a:effectLst/>
                          <a:latin typeface="Arial" panose="020B0604020202020204" pitchFamily="34" charset="0"/>
                        </a:rPr>
                        <a:t>Effective Labor Rate</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CA" sz="500" b="1" i="1" u="none" strike="noStrike">
                          <a:solidFill>
                            <a:srgbClr val="FFFFFF"/>
                          </a:solidFill>
                          <a:effectLs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CA" sz="500" b="1" i="1" u="none" strike="noStrike">
                          <a:solidFill>
                            <a:srgbClr val="FFFFFF"/>
                          </a:solidFill>
                          <a:effectLst/>
                          <a:latin typeface="Arial" panose="020B0604020202020204" pitchFamily="34" charset="0"/>
                        </a:rPr>
                        <a:t>Hours Billed</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CA" sz="500" b="1" i="1"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34368224"/>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Customer Car*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solidFill>
                            <a:srgbClr val="000000"/>
                          </a:solidFill>
                          <a:effectLst/>
                          <a:latin typeface="Arial" panose="020B0604020202020204" pitchFamily="34" charset="0"/>
                        </a:rPr>
                        <a:t> $          109,727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CA" sz="600" b="0" i="0" u="none" strike="noStrike">
                          <a:solidFill>
                            <a:srgbClr val="000000"/>
                          </a:solidFill>
                          <a:effectLst/>
                          <a:latin typeface="Arial" panose="020B0604020202020204" pitchFamily="34" charset="0"/>
                        </a:rPr>
                        <a:t>141.25 </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600" b="0" i="0" u="none" strike="noStrike">
                          <a:solidFill>
                            <a:srgbClr val="000000"/>
                          </a:solidFill>
                          <a:effectLst/>
                          <a:latin typeface="Arial" panose="020B0604020202020204" pitchFamily="34" charset="0"/>
                        </a:rPr>
                        <a:t>776.8</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916571"/>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Customer Truck*</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solidFill>
                            <a:srgbClr val="000000"/>
                          </a:solidFill>
                          <a:effectLst/>
                          <a:latin typeface="Arial" panose="020B0604020202020204" pitchFamily="34" charset="0"/>
                        </a:rPr>
                        <a:t>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600" b="0" i="0" u="none" strike="noStrike">
                          <a:solidFill>
                            <a:srgbClr val="000000"/>
                          </a:solidFill>
                          <a:effectLst/>
                          <a:latin typeface="Arial" panose="020B0604020202020204" pitchFamily="34" charset="0"/>
                        </a:rPr>
                        <a:t>0.00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36956762"/>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Customer Other*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solidFill>
                            <a:srgbClr val="000000"/>
                          </a:solidFill>
                          <a:effectLst/>
                          <a:latin typeface="Arial" panose="020B0604020202020204" pitchFamily="34" charset="0"/>
                        </a:rPr>
                        <a:t>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600" b="0" i="0" u="none" strike="noStrike">
                          <a:solidFill>
                            <a:srgbClr val="000000"/>
                          </a:solidFill>
                          <a:effectLst/>
                          <a:latin typeface="Arial" panose="020B0604020202020204" pitchFamily="34" charset="0"/>
                        </a:rPr>
                        <a:t>0.00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90613876"/>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Warranty</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solidFill>
                            <a:srgbClr val="000000"/>
                          </a:solidFill>
                          <a:effectLst/>
                          <a:latin typeface="Arial" panose="020B0604020202020204" pitchFamily="34" charset="0"/>
                        </a:rPr>
                        <a:t> $            35,503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CA" sz="600" b="0" i="0" u="none" strike="noStrike">
                          <a:solidFill>
                            <a:srgbClr val="000000"/>
                          </a:solidFill>
                          <a:effectLst/>
                          <a:latin typeface="Arial" panose="020B0604020202020204" pitchFamily="34" charset="0"/>
                        </a:rPr>
                        <a:t>155.81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600" b="0" i="0" u="none" strike="noStrike">
                          <a:solidFill>
                            <a:srgbClr val="000000"/>
                          </a:solidFill>
                          <a:effectLst/>
                          <a:latin typeface="Arial" panose="020B0604020202020204" pitchFamily="34" charset="0"/>
                        </a:rPr>
                        <a:t>227.9</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01864890"/>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Internal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solidFill>
                            <a:srgbClr val="000000"/>
                          </a:solidFill>
                          <a:effectLst/>
                          <a:latin typeface="Arial" panose="020B0604020202020204" pitchFamily="34" charset="0"/>
                        </a:rPr>
                        <a:t> $          207,592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CA" sz="600" b="0" i="0" u="none" strike="noStrike">
                          <a:solidFill>
                            <a:srgbClr val="000000"/>
                          </a:solidFill>
                          <a:effectLst/>
                          <a:latin typeface="Arial" panose="020B0604020202020204" pitchFamily="34" charset="0"/>
                        </a:rPr>
                        <a:t>127.87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600" b="0" i="0" u="none" strike="noStrike">
                          <a:solidFill>
                            <a:srgbClr val="000000"/>
                          </a:solidFill>
                          <a:effectLst/>
                          <a:latin typeface="Arial" panose="020B0604020202020204" pitchFamily="34" charset="0"/>
                        </a:rPr>
                        <a:t>1623.5</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47575603"/>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New Vehicle Prep</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solidFill>
                            <a:srgbClr val="000000"/>
                          </a:solidFill>
                          <a:effectLst/>
                          <a:latin typeface="Arial" panose="020B0604020202020204" pitchFamily="34" charset="0"/>
                        </a:rPr>
                        <a:t> $                     -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600" b="0" i="0" u="none" strike="noStrike">
                          <a:solidFill>
                            <a:srgbClr val="000000"/>
                          </a:solidFill>
                          <a:effectLst/>
                          <a:latin typeface="Arial" panose="020B0604020202020204" pitchFamily="34" charset="0"/>
                        </a:rPr>
                        <a:t>0.00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4790694"/>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Arial" panose="020B0604020202020204" pitchFamily="34" charset="0"/>
                        </a:rPr>
                        <a:t>Total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solidFill>
                            <a:srgbClr val="000000"/>
                          </a:solidFill>
                          <a:effectLst/>
                          <a:latin typeface="Arial" panose="020B0604020202020204" pitchFamily="34" charset="0"/>
                        </a:rPr>
                        <a:t> $          352,822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CA" sz="600" b="0" i="0" u="none" strike="noStrike">
                          <a:solidFill>
                            <a:srgbClr val="000000"/>
                          </a:solidFill>
                          <a:effectLst/>
                          <a:latin typeface="Arial" panose="020B0604020202020204" pitchFamily="34" charset="0"/>
                        </a:rPr>
                        <a:t>2628.2</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FFFFFF"/>
                          </a:solidFill>
                          <a:effectLs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62268399"/>
                  </a:ext>
                </a:extLst>
              </a:tr>
              <a:tr h="119665">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2349991"/>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1" i="1" u="none" strike="noStrike">
                          <a:solidFill>
                            <a:srgbClr val="000000"/>
                          </a:solidFill>
                          <a:effectLst/>
                          <a:latin typeface="Arial" panose="020B0604020202020204" pitchFamily="34" charset="0"/>
                        </a:rPr>
                        <a:t>POTENTIAL</a:t>
                      </a:r>
                    </a:p>
                  </a:txBody>
                  <a:tcPr marL="5439" marR="5439" marT="5439" marB="0" anchor="b">
                    <a:lnL>
                      <a:noFill/>
                    </a:lnL>
                    <a:lnR>
                      <a:noFill/>
                    </a:lnR>
                    <a:lnT>
                      <a:noFill/>
                    </a:lnT>
                    <a:lnB>
                      <a:noFill/>
                    </a:lnB>
                    <a:solidFill>
                      <a:srgbClr val="FFFFFF"/>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12704321"/>
                  </a:ext>
                </a:extLst>
              </a:tr>
              <a:tr h="254378">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              352,822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2628.15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 $      134.25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74502929"/>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CA"/>
                    </a:p>
                  </a:txBody>
                  <a:tcPr/>
                </a:tc>
                <a:tc>
                  <a:txBody>
                    <a:bodyPr/>
                    <a:lstStyle/>
                    <a:p>
                      <a:pPr algn="l" fontAlgn="b"/>
                      <a:r>
                        <a:rPr lang="en-CA" sz="500" b="0" i="0" u="none" strike="noStrike">
                          <a:solidFill>
                            <a:srgbClr val="000000"/>
                          </a:solidFill>
                          <a:effectLst/>
                          <a:latin typeface="Arial" panose="020B0604020202020204" pitchFamily="34" charset="0"/>
                        </a:rPr>
                        <a:t>Total hours billed</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CA"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CA"/>
                    </a:p>
                  </a:txBody>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16913975"/>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82114545"/>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13.00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CA"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8</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CA"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24</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CA" sz="6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2,496.0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416882517"/>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CA" sz="500" b="0" i="0" u="none" strike="noStrike">
                          <a:solidFill>
                            <a:srgbClr val="000000"/>
                          </a:solidFill>
                          <a:effectLst/>
                          <a:latin typeface="Arial" panose="020B0604020202020204" pitchFamily="34" charset="0"/>
                        </a:rPr>
                        <a:t># Service mechanical technicians</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CA"/>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CA"/>
                    </a:p>
                  </a:txBody>
                  <a:tcPr/>
                </a:tc>
                <a:tc gridSpan="2">
                  <a:txBody>
                    <a:bodyPr/>
                    <a:lstStyle/>
                    <a:p>
                      <a:pPr algn="l" fontAlgn="b"/>
                      <a:r>
                        <a:rPr lang="en-CA" sz="500" b="0" i="0" u="none" strike="noStrike">
                          <a:solidFill>
                            <a:srgbClr val="000000"/>
                          </a:solidFill>
                          <a:effectLst/>
                          <a:latin typeface="Arial" panose="020B0604020202020204" pitchFamily="34" charset="0"/>
                        </a:rPr>
                        <a:t>Working Days/Month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CA"/>
                    </a:p>
                  </a:txBody>
                  <a:tcPr/>
                </a:tc>
                <a:tc gridSpan="2">
                  <a:txBody>
                    <a:bodyPr/>
                    <a:lstStyle/>
                    <a:p>
                      <a:pPr algn="l" fontAlgn="b"/>
                      <a:r>
                        <a:rPr lang="en-CA" sz="500" b="0" i="0" u="none" strike="noStrike">
                          <a:solidFill>
                            <a:srgbClr val="000000"/>
                          </a:solidFill>
                          <a:effectLst/>
                          <a:latin typeface="Arial" panose="020B0604020202020204" pitchFamily="34" charset="0"/>
                        </a:rPr>
                        <a:t>Clock Hour Aval</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CA"/>
                    </a:p>
                  </a:txBody>
                  <a:tcPr/>
                </a:tc>
                <a:extLst>
                  <a:ext uri="{0D108BD9-81ED-4DB2-BD59-A6C34878D82A}">
                    <a16:rowId xmlns:a16="http://schemas.microsoft.com/office/drawing/2014/main" val="2452885311"/>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1679791"/>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2,496.0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 $         134.25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1"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    335,081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418851.4</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8199233"/>
                  </a:ext>
                </a:extLst>
              </a:tr>
              <a:tr h="170069">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r" fontAlgn="b"/>
                      <a:r>
                        <a:rPr lang="en-CA" sz="500" b="0" i="0" u="none" strike="noStrike">
                          <a:solidFill>
                            <a:srgbClr val="000000"/>
                          </a:solidFill>
                          <a:effectLst/>
                          <a:latin typeface="Arial" panose="020B0604020202020204" pitchFamily="34" charset="0"/>
                        </a:rPr>
                        <a:t>Clock Hours Available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CA"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CA"/>
                    </a:p>
                  </a:txBody>
                  <a:tcPr/>
                </a:tc>
                <a:tc rowSpan="2">
                  <a:txBody>
                    <a:bodyPr/>
                    <a:lstStyle/>
                    <a:p>
                      <a:pPr algn="ctr" fontAlgn="b"/>
                      <a:r>
                        <a:rPr lang="en-CA" sz="500" b="0" i="0" u="none" strike="noStrike">
                          <a:solidFill>
                            <a:srgbClr val="000000"/>
                          </a:solidFill>
                          <a:effectLst/>
                          <a:latin typeface="Arial" panose="020B0604020202020204" pitchFamily="34" charset="0"/>
                        </a:rPr>
                        <a:t>Labor sales potential @100%</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rowSpan="2">
                  <a:txBody>
                    <a:bodyPr/>
                    <a:lstStyle/>
                    <a:p>
                      <a:pPr algn="ctr" fontAlgn="b"/>
                      <a:r>
                        <a:rPr lang="en-CA" sz="500" b="0" i="0" u="none" strike="noStrike">
                          <a:solidFill>
                            <a:srgbClr val="000000"/>
                          </a:solidFill>
                          <a:effectLst/>
                          <a:latin typeface="Calibri" panose="020F0502020204030204" pitchFamily="34" charset="0"/>
                        </a:rPr>
                        <a:t>Labor sales potential @ 125%</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93613180"/>
                  </a:ext>
                </a:extLst>
              </a:tr>
              <a:tr h="119665">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CA"/>
                    </a:p>
                  </a:txBody>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CA"/>
                    </a:p>
                  </a:txBody>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96854404"/>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5439" marR="5439" marT="543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58800909"/>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99835596"/>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2,613.5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CA"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2,496.00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CA"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CA" sz="600" b="0" i="0" u="none" strike="noStrike">
                          <a:solidFill>
                            <a:srgbClr val="000000"/>
                          </a:solidFill>
                          <a:effectLst/>
                          <a:latin typeface="Calibri" panose="020F0502020204030204" pitchFamily="34" charset="0"/>
                        </a:rPr>
                        <a:t>104.71%</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81663514"/>
                  </a:ext>
                </a:extLst>
              </a:tr>
              <a:tr h="1446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CA" sz="500" b="0" i="0" u="none" strike="noStrike">
                          <a:solidFill>
                            <a:srgbClr val="000000"/>
                          </a:solidFill>
                          <a:effectLst/>
                          <a:latin typeface="Arial" panose="020B0604020202020204" pitchFamily="34" charset="0"/>
                        </a:rPr>
                        <a:t>Hours Billed</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CA" sz="500" b="0" i="0" u="none" strike="noStrike">
                          <a:solidFill>
                            <a:srgbClr val="000000"/>
                          </a:solidFill>
                          <a:effectLst/>
                          <a:latin typeface="Arial" panose="020B0604020202020204" pitchFamily="34" charset="0"/>
                        </a:rPr>
                        <a:t>Hours Available</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CA" sz="500" b="0" i="0" u="none" strike="noStrike">
                          <a:solidFill>
                            <a:srgbClr val="000000"/>
                          </a:solidFill>
                          <a:effectLst/>
                          <a:latin typeface="Arial" panose="020B0604020202020204" pitchFamily="34" charset="0"/>
                        </a:rPr>
                        <a:t>Tech Proficiency</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6112041"/>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60447728"/>
                  </a:ext>
                </a:extLst>
              </a:tr>
              <a:tr h="10878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CA"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67295505"/>
                  </a:ext>
                </a:extLst>
              </a:tr>
              <a:tr h="114226">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dirty="0">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66869143"/>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p>
          <a:p>
            <a:r>
              <a:rPr lang="en-US" sz="1600" dirty="0">
                <a:solidFill>
                  <a:srgbClr val="221E1F"/>
                </a:solidFill>
                <a:latin typeface="Calibri" panose="020F0502020204030204" pitchFamily="34" charset="0"/>
                <a:cs typeface="Calibri" panose="020F0502020204030204" pitchFamily="34" charset="0"/>
              </a:rPr>
              <a:t>Although we are not utilizing the whole of the facility. After the 1</a:t>
            </a:r>
            <a:r>
              <a:rPr lang="en-US" sz="1600" baseline="30000" dirty="0">
                <a:solidFill>
                  <a:srgbClr val="221E1F"/>
                </a:solidFill>
                <a:latin typeface="Calibri" panose="020F0502020204030204" pitchFamily="34" charset="0"/>
                <a:cs typeface="Calibri" panose="020F0502020204030204" pitchFamily="34" charset="0"/>
              </a:rPr>
              <a:t>st</a:t>
            </a:r>
            <a:r>
              <a:rPr lang="en-US" sz="1600" dirty="0">
                <a:solidFill>
                  <a:srgbClr val="221E1F"/>
                </a:solidFill>
                <a:latin typeface="Calibri" panose="020F0502020204030204" pitchFamily="34" charset="0"/>
                <a:cs typeface="Calibri" panose="020F0502020204030204" pitchFamily="34" charset="0"/>
              </a:rPr>
              <a:t> year of being open we have improved.</a:t>
            </a:r>
            <a:endParaRPr lang="en-US" sz="1600" b="0" i="0" u="none" strike="noStrike" baseline="0" dirty="0">
              <a:solidFill>
                <a:srgbClr val="221E1F"/>
              </a:solidFill>
              <a:latin typeface="Calibri" panose="020F0502020204030204" pitchFamily="34" charset="0"/>
              <a:cs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 </a:t>
            </a:r>
          </a:p>
          <a:p>
            <a:r>
              <a:rPr lang="en-US" sz="1600" dirty="0">
                <a:solidFill>
                  <a:srgbClr val="221E1F"/>
                </a:solidFill>
                <a:latin typeface="Calibri" panose="020F0502020204030204" pitchFamily="34" charset="0"/>
              </a:rPr>
              <a:t>Continue to increase our customer base to support addition technician for next year</a:t>
            </a:r>
            <a:endParaRPr lang="en-US" sz="16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Continue to achieve a high level of customer satisfaction with our current customer base</a:t>
            </a:r>
          </a:p>
          <a:p>
            <a:r>
              <a:rPr lang="en-US" sz="1800" b="0" i="0" u="none" strike="noStrike" baseline="0" dirty="0">
                <a:solidFill>
                  <a:srgbClr val="221E1F"/>
                </a:solidFill>
                <a:latin typeface="Calibri" panose="020F0502020204030204" pitchFamily="34" charset="0"/>
              </a:rPr>
              <a:t>Work with Marketing to increase the awareness that we exist</a:t>
            </a:r>
          </a:p>
          <a:p>
            <a:r>
              <a:rPr lang="en-US" sz="1800" b="0" i="0" u="none" strike="noStrike" baseline="0" dirty="0">
                <a:solidFill>
                  <a:srgbClr val="221E1F"/>
                </a:solidFill>
                <a:latin typeface="Calibri" panose="020F0502020204030204" pitchFamily="34" charset="0"/>
              </a:rPr>
              <a:t>Work with Marketing on our All Makes and Models campaign</a:t>
            </a:r>
          </a:p>
          <a:p>
            <a:r>
              <a:rPr lang="en-US" sz="1800" b="0" i="0" u="none" strike="noStrike" baseline="0" dirty="0">
                <a:solidFill>
                  <a:srgbClr val="221E1F"/>
                </a:solidFill>
                <a:latin typeface="Calibri" panose="020F0502020204030204" pitchFamily="34" charset="0"/>
              </a:rPr>
              <a:t>Extend our Service hours to be more convenient for our customer</a:t>
            </a:r>
          </a:p>
          <a:p>
            <a:r>
              <a:rPr lang="en-US" sz="1800" b="1" i="0" u="none" strike="noStrike" baseline="0" dirty="0">
                <a:solidFill>
                  <a:srgbClr val="221E1F"/>
                </a:solidFill>
                <a:latin typeface="Calibri" panose="020F0502020204030204" pitchFamily="34" charset="0"/>
              </a:rPr>
              <a:t>Plans to evaluate your changes </a:t>
            </a:r>
          </a:p>
          <a:p>
            <a:r>
              <a:rPr lang="en-US" sz="1900" dirty="0">
                <a:latin typeface="Calibri" panose="020F0502020204030204" pitchFamily="34" charset="0"/>
                <a:cs typeface="Calibri" panose="020F0502020204030204" pitchFamily="34" charset="0"/>
              </a:rPr>
              <a:t>Meet with Marketing on a weekly basis to review results from campaigns</a:t>
            </a:r>
          </a:p>
          <a:p>
            <a:r>
              <a:rPr lang="en-US" sz="1900" dirty="0">
                <a:latin typeface="Calibri" panose="020F0502020204030204" pitchFamily="34" charset="0"/>
                <a:cs typeface="Calibri" panose="020F0502020204030204" pitchFamily="34" charset="0"/>
              </a:rPr>
              <a:t>Track RO Counts on a daily basis to measure increases</a:t>
            </a:r>
          </a:p>
          <a:p>
            <a:r>
              <a:rPr lang="en-US" sz="1900" dirty="0">
                <a:latin typeface="Calibri" panose="020F0502020204030204" pitchFamily="34" charset="0"/>
                <a:cs typeface="Calibri" panose="020F0502020204030204" pitchFamily="34" charset="0"/>
              </a:rPr>
              <a:t>Review Technician Efficiency reports weekly</a:t>
            </a:r>
          </a:p>
        </p:txBody>
      </p:sp>
      <p:graphicFrame>
        <p:nvGraphicFramePr>
          <p:cNvPr id="10" name="Content Placeholder 9">
            <a:extLst>
              <a:ext uri="{FF2B5EF4-FFF2-40B4-BE49-F238E27FC236}">
                <a16:creationId xmlns:a16="http://schemas.microsoft.com/office/drawing/2014/main" id="{1BE18767-2254-757F-E8AE-886B4033D7E1}"/>
              </a:ext>
            </a:extLst>
          </p:cNvPr>
          <p:cNvGraphicFramePr>
            <a:graphicFrameLocks noGrp="1"/>
          </p:cNvGraphicFramePr>
          <p:nvPr>
            <p:ph sz="half" idx="2"/>
          </p:nvPr>
        </p:nvGraphicFramePr>
        <p:xfrm>
          <a:off x="5726376" y="2160589"/>
          <a:ext cx="2910947" cy="3881435"/>
        </p:xfrm>
        <a:graphic>
          <a:graphicData uri="http://schemas.openxmlformats.org/drawingml/2006/table">
            <a:tbl>
              <a:tblPr/>
              <a:tblGrid>
                <a:gridCol w="1143868">
                  <a:extLst>
                    <a:ext uri="{9D8B030D-6E8A-4147-A177-3AD203B41FA5}">
                      <a16:colId xmlns:a16="http://schemas.microsoft.com/office/drawing/2014/main" val="3477884562"/>
                    </a:ext>
                  </a:extLst>
                </a:gridCol>
                <a:gridCol w="757319">
                  <a:extLst>
                    <a:ext uri="{9D8B030D-6E8A-4147-A177-3AD203B41FA5}">
                      <a16:colId xmlns:a16="http://schemas.microsoft.com/office/drawing/2014/main" val="3170912421"/>
                    </a:ext>
                  </a:extLst>
                </a:gridCol>
                <a:gridCol w="504880">
                  <a:extLst>
                    <a:ext uri="{9D8B030D-6E8A-4147-A177-3AD203B41FA5}">
                      <a16:colId xmlns:a16="http://schemas.microsoft.com/office/drawing/2014/main" val="4099484210"/>
                    </a:ext>
                  </a:extLst>
                </a:gridCol>
                <a:gridCol w="504880">
                  <a:extLst>
                    <a:ext uri="{9D8B030D-6E8A-4147-A177-3AD203B41FA5}">
                      <a16:colId xmlns:a16="http://schemas.microsoft.com/office/drawing/2014/main" val="3551031640"/>
                    </a:ext>
                  </a:extLst>
                </a:gridCol>
              </a:tblGrid>
              <a:tr h="204922">
                <a:tc gridSpan="4">
                  <a:txBody>
                    <a:bodyPr/>
                    <a:lstStyle/>
                    <a:p>
                      <a:pPr algn="ctr" fontAlgn="b"/>
                      <a:r>
                        <a:rPr lang="en-CA" sz="800" b="1"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CA"/>
                    </a:p>
                  </a:txBody>
                  <a:tcPr/>
                </a:tc>
                <a:tc hMerge="1">
                  <a:txBody>
                    <a:bodyPr/>
                    <a:lstStyle/>
                    <a:p>
                      <a:endParaRPr lang="en-CA"/>
                    </a:p>
                  </a:txBody>
                  <a:tcPr/>
                </a:tc>
                <a:tc hMerge="1">
                  <a:txBody>
                    <a:bodyPr/>
                    <a:lstStyle/>
                    <a:p>
                      <a:endParaRPr lang="en-CA"/>
                    </a:p>
                  </a:txBody>
                  <a:tcPr/>
                </a:tc>
                <a:extLst>
                  <a:ext uri="{0D108BD9-81ED-4DB2-BD59-A6C34878D82A}">
                    <a16:rowId xmlns:a16="http://schemas.microsoft.com/office/drawing/2014/main" val="1766292507"/>
                  </a:ext>
                </a:extLst>
              </a:tr>
              <a:tr h="417726">
                <a:tc>
                  <a:txBody>
                    <a:bodyPr/>
                    <a:lstStyle/>
                    <a:p>
                      <a:pPr algn="l" fontAlgn="b"/>
                      <a:r>
                        <a:rPr lang="en-CA" sz="800" b="0" i="0" u="none" strike="noStrike">
                          <a:solidFill>
                            <a:srgbClr val="FFFFFF"/>
                          </a:solidFill>
                          <a:effectLst/>
                          <a:latin typeface="Arial" panose="020B0604020202020204" pitchFamily="34" charset="0"/>
                        </a:rPr>
                        <a:t>Number of Bays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CA" sz="900" b="0" i="0" u="none" strike="noStrike">
                          <a:solidFill>
                            <a:srgbClr val="000000"/>
                          </a:solidFill>
                          <a:effectLst/>
                          <a:latin typeface="Calibri" panose="020F0502020204030204" pitchFamily="34" charset="0"/>
                        </a:rPr>
                        <a:t>17</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53479153"/>
                  </a:ext>
                </a:extLst>
              </a:tr>
              <a:tr h="165514">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CA"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47339198"/>
                  </a:ext>
                </a:extLst>
              </a:tr>
              <a:tr h="165514">
                <a:tc>
                  <a:txBody>
                    <a:bodyPr/>
                    <a:lstStyle/>
                    <a:p>
                      <a:pPr algn="l" fontAlgn="b"/>
                      <a:r>
                        <a:rPr lang="en-CA" sz="800" b="0" i="0" u="none" strike="noStrike">
                          <a:solidFill>
                            <a:srgbClr val="FFFFFF"/>
                          </a:solidFill>
                          <a:effectLst/>
                          <a:latin typeface="Arial" panose="020B0604020202020204" pitchFamily="34" charset="0"/>
                        </a:rPr>
                        <a:t>Number of Days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CA" sz="900" b="0" i="0" u="none" strike="noStrike">
                          <a:solidFill>
                            <a:srgbClr val="000000"/>
                          </a:solidFill>
                          <a:effectLst/>
                          <a:latin typeface="Calibri" panose="020F0502020204030204" pitchFamily="34" charset="0"/>
                        </a:rPr>
                        <a:t>24</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88226395"/>
                  </a:ext>
                </a:extLst>
              </a:tr>
              <a:tr h="165514">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CA"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47777279"/>
                  </a:ext>
                </a:extLst>
              </a:tr>
              <a:tr h="165514">
                <a:tc>
                  <a:txBody>
                    <a:bodyPr/>
                    <a:lstStyle/>
                    <a:p>
                      <a:pPr algn="l" fontAlgn="b"/>
                      <a:r>
                        <a:rPr lang="en-CA" sz="800" b="0" i="0" u="none" strike="noStrike">
                          <a:solidFill>
                            <a:srgbClr val="FFFFFF"/>
                          </a:solidFill>
                          <a:effectLst/>
                          <a:latin typeface="Arial" panose="020B0604020202020204" pitchFamily="34" charset="0"/>
                        </a:rPr>
                        <a:t>Number of Hours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CA" sz="900" b="0" i="0" u="none" strike="noStrike">
                          <a:solidFill>
                            <a:srgbClr val="000000"/>
                          </a:solidFill>
                          <a:effectLst/>
                          <a:latin typeface="Calibri" panose="020F0502020204030204" pitchFamily="34" charset="0"/>
                        </a:rPr>
                        <a:t>8</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20119300"/>
                  </a:ext>
                </a:extLst>
              </a:tr>
              <a:tr h="165514">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CA"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65240375"/>
                  </a:ext>
                </a:extLst>
              </a:tr>
              <a:tr h="285315">
                <a:tc>
                  <a:txBody>
                    <a:bodyPr/>
                    <a:lstStyle/>
                    <a:p>
                      <a:pPr algn="l" fontAlgn="b"/>
                      <a:r>
                        <a:rPr lang="en-CA" sz="800" b="0" i="0" u="none" strike="noStrike">
                          <a:solidFill>
                            <a:srgbClr val="FFFFFF"/>
                          </a:solidFill>
                          <a:effectLst/>
                          <a:latin typeface="Arial" panose="020B0604020202020204" pitchFamily="34" charset="0"/>
                        </a:rPr>
                        <a:t>Effective Labor Rate</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             134.25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09878231"/>
                  </a:ext>
                </a:extLst>
              </a:tr>
              <a:tr h="165514">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CA" sz="700" b="0" i="1" u="none" strike="noStrike">
                          <a:solidFill>
                            <a:srgbClr val="FFFFFF"/>
                          </a:solidFill>
                          <a:effectLst/>
                          <a:latin typeface="Arial" panose="020B060402020202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62212217"/>
                  </a:ext>
                </a:extLst>
              </a:tr>
              <a:tr h="165514">
                <a:tc>
                  <a:txBody>
                    <a:bodyPr/>
                    <a:lstStyle/>
                    <a:p>
                      <a:pPr algn="l" fontAlgn="b"/>
                      <a:r>
                        <a:rPr lang="en-CA" sz="800" b="0"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          438,183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95688482"/>
                  </a:ext>
                </a:extLst>
              </a:tr>
              <a:tr h="173396">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134250414"/>
                  </a:ext>
                </a:extLst>
              </a:tr>
              <a:tr h="165514">
                <a:tc>
                  <a:txBody>
                    <a:bodyPr/>
                    <a:lstStyle/>
                    <a:p>
                      <a:pPr algn="l" fontAlgn="b"/>
                      <a:endParaRPr lang="en-CA"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CA"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CA"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CA"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22926764"/>
                  </a:ext>
                </a:extLst>
              </a:tr>
              <a:tr h="173396">
                <a:tc gridSpan="4">
                  <a:txBody>
                    <a:bodyPr/>
                    <a:lstStyle/>
                    <a:p>
                      <a:pPr algn="ctr" fontAlgn="b"/>
                      <a:r>
                        <a:rPr lang="en-CA" sz="800" b="1" i="0" u="none" strike="noStrike">
                          <a:solidFill>
                            <a:srgbClr val="FFFFFF"/>
                          </a:solidFill>
                          <a:effectLs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CA"/>
                    </a:p>
                  </a:txBody>
                  <a:tcPr/>
                </a:tc>
                <a:tc hMerge="1">
                  <a:txBody>
                    <a:bodyPr/>
                    <a:lstStyle/>
                    <a:p>
                      <a:endParaRPr lang="en-CA"/>
                    </a:p>
                  </a:txBody>
                  <a:tcPr/>
                </a:tc>
                <a:tc hMerge="1">
                  <a:txBody>
                    <a:bodyPr/>
                    <a:lstStyle/>
                    <a:p>
                      <a:endParaRPr lang="en-CA"/>
                    </a:p>
                  </a:txBody>
                  <a:tcPr/>
                </a:tc>
                <a:extLst>
                  <a:ext uri="{0D108BD9-81ED-4DB2-BD59-A6C34878D82A}">
                    <a16:rowId xmlns:a16="http://schemas.microsoft.com/office/drawing/2014/main" val="2746747651"/>
                  </a:ext>
                </a:extLst>
              </a:tr>
              <a:tr h="157632">
                <a:tc>
                  <a:txBody>
                    <a:bodyPr/>
                    <a:lstStyle/>
                    <a:p>
                      <a:pPr algn="l" fontAlgn="b"/>
                      <a:r>
                        <a:rPr lang="en-CA" sz="800" b="0" i="0" u="none" strike="noStrike">
                          <a:solidFill>
                            <a:srgbClr val="FFFFFF"/>
                          </a:solidFill>
                          <a:effectLst/>
                          <a:latin typeface="Arial" panose="020B0604020202020204" pitchFamily="34" charset="0"/>
                        </a:rPr>
                        <a:t>Total Labor Sales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          352,822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8485501"/>
                  </a:ext>
                </a:extLst>
              </a:tr>
              <a:tr h="165514">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CA" sz="1000" b="0" i="0" u="none" strike="noStrike">
                          <a:solidFill>
                            <a:srgbClr val="FFFFFF"/>
                          </a:solidFill>
                          <a:effectLst/>
                          <a:latin typeface="Arial" panose="020B0604020202020204" pitchFamily="34" charset="0"/>
                        </a:rPr>
                        <a:t>÷</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10925776"/>
                  </a:ext>
                </a:extLst>
              </a:tr>
              <a:tr h="157632">
                <a:tc>
                  <a:txBody>
                    <a:bodyPr/>
                    <a:lstStyle/>
                    <a:p>
                      <a:pPr algn="l" fontAlgn="b"/>
                      <a:r>
                        <a:rPr lang="en-CA" sz="800" b="0"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          438,183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8792381"/>
                  </a:ext>
                </a:extLst>
              </a:tr>
              <a:tr h="157632">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CA" sz="700" b="0" i="1" u="none" strike="noStrike">
                          <a:solidFill>
                            <a:srgbClr val="FFFFFF"/>
                          </a:solidFill>
                          <a:effectLst/>
                          <a:latin typeface="Arial" panose="020B0604020202020204" pitchFamily="34" charset="0"/>
                        </a:rPr>
                        <a:t>equals</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959484921"/>
                  </a:ext>
                </a:extLst>
              </a:tr>
              <a:tr h="260094">
                <a:tc>
                  <a:txBody>
                    <a:bodyPr/>
                    <a:lstStyle/>
                    <a:p>
                      <a:pPr algn="l" fontAlgn="b"/>
                      <a:r>
                        <a:rPr lang="en-CA" sz="800" b="0" i="0" u="none" strike="noStrike">
                          <a:solidFill>
                            <a:srgbClr val="FFFFFF"/>
                          </a:solidFill>
                          <a:effectLs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CA" sz="900" b="0" i="0" u="none" strike="noStrike">
                          <a:solidFill>
                            <a:srgbClr val="000000"/>
                          </a:solidFill>
                          <a:effectLst/>
                          <a:latin typeface="Calibri" panose="020F0502020204030204" pitchFamily="34" charset="0"/>
                        </a:rPr>
                        <a:t>80.52%</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560269718"/>
                  </a:ext>
                </a:extLst>
              </a:tr>
              <a:tr h="157632">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34302130"/>
                  </a:ext>
                </a:extLst>
              </a:tr>
              <a:tr h="246432">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CA" sz="900" b="0" i="0" u="none" strike="noStrike" dirty="0">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211077528"/>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a:bodyPr>
          <a:lstStyle/>
          <a:p>
            <a:r>
              <a:rPr lang="en-US" sz="1600" dirty="0">
                <a:latin typeface="Calibri" panose="020F0502020204030204" pitchFamily="34" charset="0"/>
                <a:cs typeface="Calibri" panose="020F0502020204030204" pitchFamily="34" charset="0"/>
              </a:rPr>
              <a:t>Although this analysis looked quite good, we did determine he is a bit of a sandbagger. Our goal of being at guide is still a way away. Although our current Avg/SO is 1.57 it certainly shows a great opportunity for growth and at the same time an area that needs support in terms of training. </a:t>
            </a:r>
          </a:p>
          <a:p>
            <a:r>
              <a:rPr lang="en-US" sz="1600" dirty="0">
                <a:latin typeface="Calibri" panose="020F0502020204030204" pitchFamily="34" charset="0"/>
                <a:cs typeface="Calibri" panose="020F0502020204030204" pitchFamily="34" charset="0"/>
              </a:rPr>
              <a:t>Our Effective </a:t>
            </a:r>
            <a:r>
              <a:rPr lang="en-US" sz="1600" dirty="0" err="1">
                <a:latin typeface="Calibri" panose="020F0502020204030204" pitchFamily="34" charset="0"/>
                <a:cs typeface="Calibri" panose="020F0502020204030204" pitchFamily="34" charset="0"/>
              </a:rPr>
              <a:t>Labour</a:t>
            </a:r>
            <a:r>
              <a:rPr lang="en-US" sz="1600" dirty="0">
                <a:latin typeface="Calibri" panose="020F0502020204030204" pitchFamily="34" charset="0"/>
                <a:cs typeface="Calibri" panose="020F0502020204030204" pitchFamily="34" charset="0"/>
              </a:rPr>
              <a:t> Rate needs some improvement which supported our task of reviewing the distribution of jobs in the shop </a:t>
            </a:r>
          </a:p>
        </p:txBody>
      </p:sp>
      <p:graphicFrame>
        <p:nvGraphicFramePr>
          <p:cNvPr id="7" name="Content Placeholder 6">
            <a:extLst>
              <a:ext uri="{FF2B5EF4-FFF2-40B4-BE49-F238E27FC236}">
                <a16:creationId xmlns:a16="http://schemas.microsoft.com/office/drawing/2014/main" id="{FDB15C50-685C-85ED-1216-E785324A9B59}"/>
              </a:ext>
            </a:extLst>
          </p:cNvPr>
          <p:cNvGraphicFramePr>
            <a:graphicFrameLocks noGrp="1"/>
          </p:cNvGraphicFramePr>
          <p:nvPr>
            <p:ph sz="half" idx="2"/>
          </p:nvPr>
        </p:nvGraphicFramePr>
        <p:xfrm>
          <a:off x="5510625" y="2043661"/>
          <a:ext cx="3342450" cy="4115291"/>
        </p:xfrm>
        <a:graphic>
          <a:graphicData uri="http://schemas.openxmlformats.org/drawingml/2006/table">
            <a:tbl>
              <a:tblPr/>
              <a:tblGrid>
                <a:gridCol w="342578">
                  <a:extLst>
                    <a:ext uri="{9D8B030D-6E8A-4147-A177-3AD203B41FA5}">
                      <a16:colId xmlns:a16="http://schemas.microsoft.com/office/drawing/2014/main" val="1937883117"/>
                    </a:ext>
                  </a:extLst>
                </a:gridCol>
                <a:gridCol w="365725">
                  <a:extLst>
                    <a:ext uri="{9D8B030D-6E8A-4147-A177-3AD203B41FA5}">
                      <a16:colId xmlns:a16="http://schemas.microsoft.com/office/drawing/2014/main" val="471272447"/>
                    </a:ext>
                  </a:extLst>
                </a:gridCol>
                <a:gridCol w="416649">
                  <a:extLst>
                    <a:ext uri="{9D8B030D-6E8A-4147-A177-3AD203B41FA5}">
                      <a16:colId xmlns:a16="http://schemas.microsoft.com/office/drawing/2014/main" val="780327143"/>
                    </a:ext>
                  </a:extLst>
                </a:gridCol>
                <a:gridCol w="106477">
                  <a:extLst>
                    <a:ext uri="{9D8B030D-6E8A-4147-A177-3AD203B41FA5}">
                      <a16:colId xmlns:a16="http://schemas.microsoft.com/office/drawing/2014/main" val="2064191285"/>
                    </a:ext>
                  </a:extLst>
                </a:gridCol>
                <a:gridCol w="413563">
                  <a:extLst>
                    <a:ext uri="{9D8B030D-6E8A-4147-A177-3AD203B41FA5}">
                      <a16:colId xmlns:a16="http://schemas.microsoft.com/office/drawing/2014/main" val="3362848225"/>
                    </a:ext>
                  </a:extLst>
                </a:gridCol>
                <a:gridCol w="106477">
                  <a:extLst>
                    <a:ext uri="{9D8B030D-6E8A-4147-A177-3AD203B41FA5}">
                      <a16:colId xmlns:a16="http://schemas.microsoft.com/office/drawing/2014/main" val="1472446403"/>
                    </a:ext>
                  </a:extLst>
                </a:gridCol>
                <a:gridCol w="356466">
                  <a:extLst>
                    <a:ext uri="{9D8B030D-6E8A-4147-A177-3AD203B41FA5}">
                      <a16:colId xmlns:a16="http://schemas.microsoft.com/office/drawing/2014/main" val="3854120363"/>
                    </a:ext>
                  </a:extLst>
                </a:gridCol>
                <a:gridCol w="421278">
                  <a:extLst>
                    <a:ext uri="{9D8B030D-6E8A-4147-A177-3AD203B41FA5}">
                      <a16:colId xmlns:a16="http://schemas.microsoft.com/office/drawing/2014/main" val="3254869300"/>
                    </a:ext>
                  </a:extLst>
                </a:gridCol>
                <a:gridCol w="393502">
                  <a:extLst>
                    <a:ext uri="{9D8B030D-6E8A-4147-A177-3AD203B41FA5}">
                      <a16:colId xmlns:a16="http://schemas.microsoft.com/office/drawing/2014/main" val="3322865635"/>
                    </a:ext>
                  </a:extLst>
                </a:gridCol>
                <a:gridCol w="419735">
                  <a:extLst>
                    <a:ext uri="{9D8B030D-6E8A-4147-A177-3AD203B41FA5}">
                      <a16:colId xmlns:a16="http://schemas.microsoft.com/office/drawing/2014/main" val="3973526544"/>
                    </a:ext>
                  </a:extLst>
                </a:gridCol>
              </a:tblGrid>
              <a:tr h="175756">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08737442"/>
                  </a:ext>
                </a:extLst>
              </a:tr>
              <a:tr h="118404">
                <a:tc gridSpan="9">
                  <a:txBody>
                    <a:bodyPr/>
                    <a:lstStyle/>
                    <a:p>
                      <a:pPr algn="ctr" fontAlgn="b"/>
                      <a:r>
                        <a:rPr lang="en-CA"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48946813"/>
                  </a:ext>
                </a:extLst>
              </a:tr>
              <a:tr h="97128">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CA"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CA"/>
                    </a:p>
                  </a:txBody>
                  <a:tcPr/>
                </a:tc>
                <a:tc rowSpan="2">
                  <a:txBody>
                    <a:bodyPr/>
                    <a:lstStyle/>
                    <a:p>
                      <a:pPr algn="ctr" fontAlgn="b"/>
                      <a:r>
                        <a:rPr lang="en-CA"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91241320"/>
                  </a:ext>
                </a:extLst>
              </a:tr>
              <a:tr h="97128">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CA"/>
                    </a:p>
                  </a:txBody>
                  <a:tcPr/>
                </a:tc>
                <a:tc hMerge="1" vMerge="1">
                  <a:txBody>
                    <a:bodyPr/>
                    <a:lstStyle/>
                    <a:p>
                      <a:endParaRPr lang="en-CA"/>
                    </a:p>
                  </a:txBody>
                  <a:tcPr/>
                </a:tc>
                <a:tc v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14003755"/>
                  </a:ext>
                </a:extLst>
              </a:tr>
              <a:tr h="177606">
                <a:tc>
                  <a:txBody>
                    <a:bodyPr/>
                    <a:lstStyle/>
                    <a:p>
                      <a:pPr algn="l" fontAlgn="b"/>
                      <a:r>
                        <a:rPr lang="en-CA"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      5,205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44.30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117.49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62057959"/>
                  </a:ext>
                </a:extLst>
              </a:tr>
              <a:tr h="177606">
                <a:tc>
                  <a:txBody>
                    <a:bodyPr/>
                    <a:lstStyle/>
                    <a:p>
                      <a:pPr algn="l" fontAlgn="b"/>
                      <a:r>
                        <a:rPr lang="en-CA"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    10,912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71.50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152.61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22517822"/>
                  </a:ext>
                </a:extLst>
              </a:tr>
              <a:tr h="177606">
                <a:tc>
                  <a:txBody>
                    <a:bodyPr/>
                    <a:lstStyle/>
                    <a:p>
                      <a:pPr algn="l" fontAlgn="b"/>
                      <a:r>
                        <a:rPr lang="en-CA"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    21,376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124.50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171.70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82908613"/>
                  </a:ext>
                </a:extLst>
              </a:tr>
              <a:tr h="177606">
                <a:tc>
                  <a:txBody>
                    <a:bodyPr/>
                    <a:lstStyle/>
                    <a:p>
                      <a:pPr algn="l" fontAlgn="b"/>
                      <a:r>
                        <a:rPr lang="en-CA"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    37,493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240.30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156.02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55203033"/>
                  </a:ext>
                </a:extLst>
              </a:tr>
              <a:tr h="532819">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600" b="0" i="0" u="none" strike="noStrike">
                          <a:effectLst/>
                          <a:latin typeface="Arial" panose="020B0604020202020204" pitchFamily="34" charset="0"/>
                        </a:rPr>
                        <a:t>159.47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0661628"/>
                  </a:ext>
                </a:extLst>
              </a:tr>
              <a:tr h="355213">
                <a:tc gridSpan="2">
                  <a:txBody>
                    <a:bodyPr/>
                    <a:lstStyle/>
                    <a:p>
                      <a:pPr algn="ctr" fontAlgn="b"/>
                      <a:r>
                        <a:rPr lang="en-CA"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ctr" fontAlgn="b"/>
                      <a:r>
                        <a:rPr lang="en-CA"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600" b="0" i="0" u="none" strike="noStrike">
                          <a:effectLst/>
                          <a:latin typeface="Arial" panose="020B0604020202020204" pitchFamily="34" charset="0"/>
                        </a:rPr>
                        <a:t>-3.45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30921654"/>
                  </a:ext>
                </a:extLst>
              </a:tr>
              <a:tr h="97128">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99113435"/>
                  </a:ext>
                </a:extLst>
              </a:tr>
              <a:tr h="115629">
                <a:tc gridSpan="8">
                  <a:txBody>
                    <a:bodyPr/>
                    <a:lstStyle/>
                    <a:p>
                      <a:pPr algn="l" fontAlgn="b"/>
                      <a:r>
                        <a:rPr lang="en-CA"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27302570"/>
                  </a:ext>
                </a:extLst>
              </a:tr>
              <a:tr h="97128">
                <a:tc gridSpan="2">
                  <a:txBody>
                    <a:bodyPr/>
                    <a:lstStyle/>
                    <a:p>
                      <a:pPr algn="l" fontAlgn="b"/>
                      <a:r>
                        <a:rPr lang="en-CA"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8172.90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600" b="0" i="0" u="none" strike="noStrike">
                          <a:effectLst/>
                          <a:latin typeface="Arial" panose="020B0604020202020204" pitchFamily="34" charset="0"/>
                        </a:rPr>
                        <a:t>21.80%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77392648"/>
                  </a:ext>
                </a:extLst>
              </a:tr>
              <a:tr h="97128">
                <a:tc gridSpan="2">
                  <a:txBody>
                    <a:bodyPr/>
                    <a:lstStyle/>
                    <a:p>
                      <a:pPr algn="l" fontAlgn="b"/>
                      <a:r>
                        <a:rPr lang="en-CA"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8172.90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600" b="0" i="0" u="none" strike="noStrike">
                          <a:effectLst/>
                          <a:latin typeface="Arial" panose="020B0604020202020204" pitchFamily="34" charset="0"/>
                        </a:rPr>
                        <a:t>34.01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40152956"/>
                  </a:ext>
                </a:extLst>
              </a:tr>
              <a:tr h="97128">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79862910"/>
                  </a:ext>
                </a:extLst>
              </a:tr>
              <a:tr h="115629">
                <a:tc gridSpan="8">
                  <a:txBody>
                    <a:bodyPr/>
                    <a:lstStyle/>
                    <a:p>
                      <a:pPr algn="l" fontAlgn="b"/>
                      <a:r>
                        <a:rPr lang="en-CA"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39915883"/>
                  </a:ext>
                </a:extLst>
              </a:tr>
              <a:tr h="97128">
                <a:tc gridSpan="2">
                  <a:txBody>
                    <a:bodyPr/>
                    <a:lstStyle/>
                    <a:p>
                      <a:pPr algn="l" fontAlgn="b"/>
                      <a:r>
                        <a:rPr lang="en-CA"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37,492.66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374.93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42497867"/>
                  </a:ext>
                </a:extLst>
              </a:tr>
              <a:tr h="92503">
                <a:tc gridSpan="2">
                  <a:txBody>
                    <a:bodyPr/>
                    <a:lstStyle/>
                    <a:p>
                      <a:pPr algn="l" fontAlgn="b"/>
                      <a:r>
                        <a:rPr lang="en-CA"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240.30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95506103"/>
                  </a:ext>
                </a:extLst>
              </a:tr>
              <a:tr h="92503">
                <a:tc gridSpan="2">
                  <a:txBody>
                    <a:bodyPr/>
                    <a:lstStyle/>
                    <a:p>
                      <a:pPr algn="l" fontAlgn="b"/>
                      <a:r>
                        <a:rPr lang="en-CA"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CA"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84459032"/>
                  </a:ext>
                </a:extLst>
              </a:tr>
              <a:tr h="92503">
                <a:tc gridSpan="2">
                  <a:txBody>
                    <a:bodyPr/>
                    <a:lstStyle/>
                    <a:p>
                      <a:pPr algn="l" fontAlgn="b"/>
                      <a:r>
                        <a:rPr lang="en-CA"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44.30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18.44%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01803158"/>
                  </a:ext>
                </a:extLst>
              </a:tr>
              <a:tr h="92503">
                <a:tc gridSpan="2">
                  <a:txBody>
                    <a:bodyPr/>
                    <a:lstStyle/>
                    <a:p>
                      <a:pPr algn="l" fontAlgn="b"/>
                      <a:r>
                        <a:rPr lang="en-CA"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71.50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29.75%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58627140"/>
                  </a:ext>
                </a:extLst>
              </a:tr>
              <a:tr h="92503">
                <a:tc gridSpan="2">
                  <a:txBody>
                    <a:bodyPr/>
                    <a:lstStyle/>
                    <a:p>
                      <a:pPr algn="l" fontAlgn="b"/>
                      <a:r>
                        <a:rPr lang="en-CA"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124.50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51.81%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4322070"/>
                  </a:ext>
                </a:extLst>
              </a:tr>
              <a:tr h="97128">
                <a:tc gridSpan="2">
                  <a:txBody>
                    <a:bodyPr/>
                    <a:lstStyle/>
                    <a:p>
                      <a:pPr algn="l" fontAlgn="b"/>
                      <a:r>
                        <a:rPr lang="en-CA"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r" fontAlgn="b"/>
                      <a:r>
                        <a:rPr lang="en-CA" sz="600" b="0" i="0" u="none" strike="noStrike">
                          <a:effectLst/>
                          <a:latin typeface="Arial" panose="020B060402020202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600" b="0" i="0" u="none" strike="noStrike">
                          <a:effectLst/>
                          <a:latin typeface="Arial" panose="020B0604020202020204" pitchFamily="34" charset="0"/>
                        </a:rPr>
                        <a:t>36.00%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05753774"/>
                  </a:ext>
                </a:extLst>
              </a:tr>
              <a:tr h="97128">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35857240"/>
                  </a:ext>
                </a:extLst>
              </a:tr>
              <a:tr h="115629">
                <a:tc gridSpan="8">
                  <a:txBody>
                    <a:bodyPr/>
                    <a:lstStyle/>
                    <a:p>
                      <a:pPr algn="l" fontAlgn="b"/>
                      <a:r>
                        <a:rPr lang="en-CA"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663466442"/>
                  </a:ext>
                </a:extLst>
              </a:tr>
              <a:tr h="106379">
                <a:tc>
                  <a:txBody>
                    <a:bodyPr/>
                    <a:lstStyle/>
                    <a:p>
                      <a:pPr algn="ctr" fontAlgn="b"/>
                      <a:r>
                        <a:rPr lang="en-CA"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CA"/>
                    </a:p>
                  </a:txBody>
                  <a:tcPr/>
                </a:tc>
                <a:tc>
                  <a:txBody>
                    <a:bodyPr/>
                    <a:lstStyle/>
                    <a:p>
                      <a:pPr algn="ctr" fontAlgn="b"/>
                      <a:r>
                        <a:rPr lang="en-CA"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CA"/>
                    </a:p>
                  </a:txBody>
                  <a:tcPr/>
                </a:tc>
                <a:tc>
                  <a:txBody>
                    <a:bodyPr/>
                    <a:lstStyle/>
                    <a:p>
                      <a:pPr algn="ctr" fontAlgn="b"/>
                      <a:r>
                        <a:rPr lang="en-CA"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4162250947"/>
                  </a:ext>
                </a:extLst>
              </a:tr>
              <a:tr h="97128">
                <a:tc>
                  <a:txBody>
                    <a:bodyPr/>
                    <a:lstStyle/>
                    <a:p>
                      <a:pPr algn="ctr" fontAlgn="b"/>
                      <a:r>
                        <a:rPr lang="en-CA"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60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CA"/>
                    </a:p>
                  </a:txBody>
                  <a:tcPr/>
                </a:tc>
                <a:tc>
                  <a:txBody>
                    <a:bodyPr/>
                    <a:lstStyle/>
                    <a:p>
                      <a:pPr algn="ctr" fontAlgn="b"/>
                      <a:r>
                        <a:rPr lang="en-CA" sz="600" b="1"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6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CA"/>
                    </a:p>
                  </a:txBody>
                  <a:tcPr/>
                </a:tc>
                <a:tc>
                  <a:txBody>
                    <a:bodyPr/>
                    <a:lstStyle/>
                    <a:p>
                      <a:pPr algn="ctr" fontAlgn="b"/>
                      <a:r>
                        <a:rPr lang="en-CA" sz="600" b="1"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1" i="0" u="none" strike="noStrike">
                          <a:effectLst/>
                          <a:latin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CA"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04968762"/>
                  </a:ext>
                </a:extLst>
              </a:tr>
              <a:tr h="101754">
                <a:tc>
                  <a:txBody>
                    <a:bodyPr/>
                    <a:lstStyle/>
                    <a:p>
                      <a:pPr algn="ctr" fontAlgn="b"/>
                      <a:r>
                        <a:rPr lang="en-CA"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600" b="1"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CA"/>
                    </a:p>
                  </a:txBody>
                  <a:tcPr/>
                </a:tc>
                <a:tc>
                  <a:txBody>
                    <a:bodyPr/>
                    <a:lstStyle/>
                    <a:p>
                      <a:pPr algn="ctr" fontAlgn="b"/>
                      <a:r>
                        <a:rPr lang="en-CA" sz="600" b="1" i="0" u="none" strike="noStrike">
                          <a:effectLst/>
                          <a:latin typeface="Arial" panose="020B0604020202020204" pitchFamily="34" charset="0"/>
                        </a:rPr>
                        <a:t>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600" b="1"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CA"/>
                    </a:p>
                  </a:txBody>
                  <a:tcPr/>
                </a:tc>
                <a:tc>
                  <a:txBody>
                    <a:bodyPr/>
                    <a:lstStyle/>
                    <a:p>
                      <a:pPr algn="ctr" fontAlgn="b"/>
                      <a:r>
                        <a:rPr lang="en-CA" sz="600" b="1"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600" b="1" i="0" u="none" strike="noStrike" dirty="0">
                          <a:effectLs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CA"/>
                    </a:p>
                  </a:txBody>
                  <a:tcPr/>
                </a:tc>
                <a:extLst>
                  <a:ext uri="{0D108BD9-81ED-4DB2-BD59-A6C34878D82A}">
                    <a16:rowId xmlns:a16="http://schemas.microsoft.com/office/drawing/2014/main" val="4281405472"/>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Strengths</a:t>
            </a:r>
          </a:p>
          <a:p>
            <a:r>
              <a:rPr lang="en-US" sz="1600" dirty="0">
                <a:latin typeface="Calibri" panose="020F0502020204030204" pitchFamily="34" charset="0"/>
                <a:cs typeface="Calibri" panose="020F0502020204030204" pitchFamily="34" charset="0"/>
              </a:rPr>
              <a:t>Our greatest strength is our people. Morale is high in all departments from technicians, advisors, and support staff.</a:t>
            </a:r>
          </a:p>
          <a:p>
            <a:r>
              <a:rPr lang="en-US" sz="1600" dirty="0">
                <a:latin typeface="Calibri" panose="020F0502020204030204" pitchFamily="34" charset="0"/>
                <a:cs typeface="Calibri" panose="020F0502020204030204" pitchFamily="34" charset="0"/>
              </a:rPr>
              <a:t>Great foundation of technicians that have great experience with Volkswagen</a:t>
            </a:r>
          </a:p>
          <a:p>
            <a:r>
              <a:rPr lang="en-US" sz="1600" dirty="0">
                <a:latin typeface="Calibri" panose="020F0502020204030204" pitchFamily="34" charset="0"/>
                <a:cs typeface="Calibri" panose="020F0502020204030204" pitchFamily="34" charset="0"/>
              </a:rPr>
              <a:t>Great Tool Room with all tools needed for the technicians to do any job</a:t>
            </a:r>
          </a:p>
          <a:p>
            <a:r>
              <a:rPr lang="en-US" sz="1600" dirty="0">
                <a:latin typeface="Calibri" panose="020F0502020204030204" pitchFamily="34" charset="0"/>
                <a:cs typeface="Calibri" panose="020F0502020204030204" pitchFamily="34" charset="0"/>
              </a:rPr>
              <a:t>Strong Customer Satisfaction scores leading our Market in this category</a:t>
            </a:r>
          </a:p>
          <a:p>
            <a:r>
              <a:rPr lang="en-US" sz="1600" dirty="0">
                <a:latin typeface="Calibri" panose="020F0502020204030204" pitchFamily="34" charset="0"/>
                <a:cs typeface="Calibri" panose="020F0502020204030204" pitchFamily="34" charset="0"/>
              </a:rPr>
              <a:t>Great technician training with apprentices booked in for school and our journeyman routinely being upgraded through Volkswagen</a:t>
            </a:r>
          </a:p>
          <a:p>
            <a:r>
              <a:rPr lang="en-US" sz="1600" dirty="0">
                <a:latin typeface="Calibri" panose="020F0502020204030204" pitchFamily="34" charset="0"/>
                <a:cs typeface="Calibri" panose="020F0502020204030204" pitchFamily="34" charset="0"/>
              </a:rPr>
              <a:t>High fixed right the first time and low comebacks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Weaknesses</a:t>
            </a:r>
          </a:p>
          <a:p>
            <a:r>
              <a:rPr lang="en-US" sz="1600" dirty="0">
                <a:latin typeface="Calibri" panose="020F0502020204030204" pitchFamily="34" charset="0"/>
                <a:cs typeface="Calibri" panose="020F0502020204030204" pitchFamily="34" charset="0"/>
              </a:rPr>
              <a:t>Our salesmanship needs improvement causing a low hour/RO</a:t>
            </a:r>
          </a:p>
          <a:p>
            <a:r>
              <a:rPr lang="en-US" sz="1600" dirty="0">
                <a:latin typeface="Calibri" panose="020F0502020204030204" pitchFamily="34" charset="0"/>
                <a:cs typeface="Calibri" panose="020F0502020204030204" pitchFamily="34" charset="0"/>
              </a:rPr>
              <a:t>Our Warranty claim process is behind</a:t>
            </a:r>
          </a:p>
          <a:p>
            <a:r>
              <a:rPr lang="en-US" sz="1600" dirty="0">
                <a:latin typeface="Calibri" panose="020F0502020204030204" pitchFamily="34" charset="0"/>
                <a:cs typeface="Calibri" panose="020F0502020204030204" pitchFamily="34" charset="0"/>
              </a:rPr>
              <a:t>Specialty Parts Orders need to be processed faster</a:t>
            </a:r>
          </a:p>
          <a:p>
            <a:r>
              <a:rPr lang="en-US" sz="1600" dirty="0">
                <a:latin typeface="Calibri" panose="020F0502020204030204" pitchFamily="34" charset="0"/>
                <a:cs typeface="Calibri" panose="020F0502020204030204" pitchFamily="34" charset="0"/>
              </a:rPr>
              <a:t>Our open RO’s are too high</a:t>
            </a:r>
          </a:p>
          <a:p>
            <a:r>
              <a:rPr lang="en-US" sz="1600" dirty="0">
                <a:latin typeface="Calibri" panose="020F0502020204030204" pitchFamily="34" charset="0"/>
                <a:cs typeface="Calibri" panose="020F0502020204030204" pitchFamily="34" charset="0"/>
              </a:rPr>
              <a:t>Our Service Advisor training is lacking and needs improvement</a:t>
            </a:r>
          </a:p>
          <a:p>
            <a:r>
              <a:rPr lang="en-US" sz="1600" dirty="0">
                <a:latin typeface="Calibri" panose="020F0502020204030204" pitchFamily="34" charset="0"/>
                <a:cs typeface="Calibri" panose="020F0502020204030204" pitchFamily="34" charset="0"/>
              </a:rPr>
              <a:t>Being a new store, our hiring targets are difficult to identify</a:t>
            </a:r>
          </a:p>
          <a:p>
            <a:r>
              <a:rPr lang="en-US" sz="1600" dirty="0">
                <a:latin typeface="Calibri" panose="020F0502020204030204" pitchFamily="34" charset="0"/>
                <a:cs typeface="Calibri" panose="020F0502020204030204" pitchFamily="34" charset="0"/>
              </a:rPr>
              <a:t>Marketing our ability to work on all Makes and Models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771</TotalTime>
  <Words>2550</Words>
  <Application>Microsoft Office PowerPoint</Application>
  <PresentationFormat>Widescreen</PresentationFormat>
  <Paragraphs>767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Frank Paonessa</cp:lastModifiedBy>
  <cp:revision>12</cp:revision>
  <dcterms:created xsi:type="dcterms:W3CDTF">2022-12-04T13:10:55Z</dcterms:created>
  <dcterms:modified xsi:type="dcterms:W3CDTF">2024-11-21T21:03:26Z</dcterms:modified>
</cp:coreProperties>
</file>