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0"/>
  </p:notesMasterIdLst>
  <p:handoutMasterIdLst>
    <p:handoutMasterId r:id="rId21"/>
  </p:handoutMasterIdLst>
  <p:sldIdLst>
    <p:sldId id="256" r:id="rId5"/>
    <p:sldId id="257" r:id="rId6"/>
    <p:sldId id="290" r:id="rId7"/>
    <p:sldId id="286" r:id="rId8"/>
    <p:sldId id="279" r:id="rId9"/>
    <p:sldId id="258" r:id="rId10"/>
    <p:sldId id="287" r:id="rId11"/>
    <p:sldId id="288" r:id="rId12"/>
    <p:sldId id="289" r:id="rId13"/>
    <p:sldId id="291" r:id="rId14"/>
    <p:sldId id="292" r:id="rId15"/>
    <p:sldId id="293" r:id="rId16"/>
    <p:sldId id="294" r:id="rId17"/>
    <p:sldId id="266" r:id="rId18"/>
    <p:sldId id="27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98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0655" autoAdjust="0"/>
  </p:normalViewPr>
  <p:slideViewPr>
    <p:cSldViewPr snapToGrid="0">
      <p:cViewPr varScale="1">
        <p:scale>
          <a:sx n="76" d="100"/>
          <a:sy n="76" d="100"/>
        </p:scale>
        <p:origin x="946" y="48"/>
      </p:cViewPr>
      <p:guideLst/>
    </p:cSldViewPr>
  </p:slideViewPr>
  <p:outlineViewPr>
    <p:cViewPr>
      <p:scale>
        <a:sx n="33" d="100"/>
        <a:sy n="33" d="100"/>
      </p:scale>
      <p:origin x="0" y="-288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403" y="29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EE5E-48A3-8EC4-1B88E5FC5015}"/>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EE5E-48A3-8EC4-1B88E5FC5015}"/>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0.4540920652336542</c:v>
                </c:pt>
                <c:pt idx="1">
                  <c:v>0.32033315046631089</c:v>
                </c:pt>
                <c:pt idx="2">
                  <c:v>0.22557478430003489</c:v>
                </c:pt>
              </c:numCache>
            </c:numRef>
          </c:val>
          <c:extLst>
            <c:ext xmlns:c16="http://schemas.microsoft.com/office/drawing/2014/chart" uri="{C3380CC4-5D6E-409C-BE32-E72D297353CC}">
              <c16:uniqueId val="{00000004-EE5E-48A3-8EC4-1B88E5FC5015}"/>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F456E-01A6-4013-ACA5-F5492591A2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84983A3-9B9B-4D61-97C9-B9E239A315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6F32FC-4BD9-442A-A8C6-51598C909FE3}" type="datetimeFigureOut">
              <a:rPr lang="en-US" smtClean="0"/>
              <a:t>12/4/2024</a:t>
            </a:fld>
            <a:endParaRPr lang="en-US" dirty="0"/>
          </a:p>
        </p:txBody>
      </p:sp>
      <p:sp>
        <p:nvSpPr>
          <p:cNvPr id="4" name="Footer Placeholder 3">
            <a:extLst>
              <a:ext uri="{FF2B5EF4-FFF2-40B4-BE49-F238E27FC236}">
                <a16:creationId xmlns:a16="http://schemas.microsoft.com/office/drawing/2014/main" id="{5EEABE74-7A97-4D17-8390-42ADD25C33C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B42C1DBD-1052-425E-BF3C-983304BED5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EEFA9E-C190-4F5C-8394-BD5F1CD55C02}" type="slidenum">
              <a:rPr lang="en-US" smtClean="0"/>
              <a:t>‹#›</a:t>
            </a:fld>
            <a:endParaRPr lang="en-US" dirty="0"/>
          </a:p>
        </p:txBody>
      </p:sp>
    </p:spTree>
    <p:extLst>
      <p:ext uri="{BB962C8B-B14F-4D97-AF65-F5344CB8AC3E}">
        <p14:creationId xmlns:p14="http://schemas.microsoft.com/office/powerpoint/2010/main" val="23248019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6371FA-A98D-41E8-93F4-09945841298A}" type="datetimeFigureOut">
              <a:rPr lang="en-US" smtClean="0"/>
              <a:t>12/4/2024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289C57-55D7-40A4-A101-E74FAC7A092B}" type="slidenum">
              <a:rPr lang="en-US" smtClean="0"/>
              <a:t>‹#›</a:t>
            </a:fld>
            <a:endParaRPr lang="en-US" dirty="0"/>
          </a:p>
        </p:txBody>
      </p:sp>
    </p:spTree>
    <p:extLst>
      <p:ext uri="{BB962C8B-B14F-4D97-AF65-F5344CB8AC3E}">
        <p14:creationId xmlns:p14="http://schemas.microsoft.com/office/powerpoint/2010/main" val="2839902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1</a:t>
            </a:fld>
            <a:endParaRPr lang="en-US" dirty="0"/>
          </a:p>
        </p:txBody>
      </p:sp>
    </p:spTree>
    <p:extLst>
      <p:ext uri="{BB962C8B-B14F-4D97-AF65-F5344CB8AC3E}">
        <p14:creationId xmlns:p14="http://schemas.microsoft.com/office/powerpoint/2010/main" val="1778128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15</a:t>
            </a:fld>
            <a:endParaRPr lang="en-US" dirty="0"/>
          </a:p>
        </p:txBody>
      </p:sp>
    </p:spTree>
    <p:extLst>
      <p:ext uri="{BB962C8B-B14F-4D97-AF65-F5344CB8AC3E}">
        <p14:creationId xmlns:p14="http://schemas.microsoft.com/office/powerpoint/2010/main" val="702683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2</a:t>
            </a:fld>
            <a:endParaRPr lang="en-US" dirty="0"/>
          </a:p>
        </p:txBody>
      </p:sp>
    </p:spTree>
    <p:extLst>
      <p:ext uri="{BB962C8B-B14F-4D97-AF65-F5344CB8AC3E}">
        <p14:creationId xmlns:p14="http://schemas.microsoft.com/office/powerpoint/2010/main" val="4040438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8424D-23E5-EC7B-F305-39E4BFE233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8203A7-4F21-0145-F8DC-A76E495A29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69BFC2-ED3B-FFFE-7610-FE2305C7AB0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E171C20-E003-E795-1E50-F4B63275A1F4}"/>
              </a:ext>
            </a:extLst>
          </p:cNvPr>
          <p:cNvSpPr>
            <a:spLocks noGrp="1"/>
          </p:cNvSpPr>
          <p:nvPr>
            <p:ph type="sldNum" sz="quarter" idx="5"/>
          </p:nvPr>
        </p:nvSpPr>
        <p:spPr/>
        <p:txBody>
          <a:bodyPr/>
          <a:lstStyle/>
          <a:p>
            <a:fld id="{22289C57-55D7-40A4-A101-E74FAC7A092B}" type="slidenum">
              <a:rPr lang="en-US" smtClean="0"/>
              <a:t>4</a:t>
            </a:fld>
            <a:endParaRPr lang="en-US" dirty="0"/>
          </a:p>
        </p:txBody>
      </p:sp>
    </p:spTree>
    <p:extLst>
      <p:ext uri="{BB962C8B-B14F-4D97-AF65-F5344CB8AC3E}">
        <p14:creationId xmlns:p14="http://schemas.microsoft.com/office/powerpoint/2010/main" val="134876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5</a:t>
            </a:fld>
            <a:endParaRPr lang="en-US" dirty="0"/>
          </a:p>
        </p:txBody>
      </p:sp>
    </p:spTree>
    <p:extLst>
      <p:ext uri="{BB962C8B-B14F-4D97-AF65-F5344CB8AC3E}">
        <p14:creationId xmlns:p14="http://schemas.microsoft.com/office/powerpoint/2010/main" val="2090324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6</a:t>
            </a:fld>
            <a:endParaRPr lang="en-US" dirty="0"/>
          </a:p>
        </p:txBody>
      </p:sp>
    </p:spTree>
    <p:extLst>
      <p:ext uri="{BB962C8B-B14F-4D97-AF65-F5344CB8AC3E}">
        <p14:creationId xmlns:p14="http://schemas.microsoft.com/office/powerpoint/2010/main" val="2843954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89A12-2AD8-A942-1943-B742C13464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D9A63F-D18E-F6D1-B083-AEFE24DB70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9F61DD-F55F-B06F-7E41-3A5ACC827D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65B7F8E-85AE-9935-E2C4-ACDCEE9D0E58}"/>
              </a:ext>
            </a:extLst>
          </p:cNvPr>
          <p:cNvSpPr>
            <a:spLocks noGrp="1"/>
          </p:cNvSpPr>
          <p:nvPr>
            <p:ph type="sldNum" sz="quarter" idx="5"/>
          </p:nvPr>
        </p:nvSpPr>
        <p:spPr/>
        <p:txBody>
          <a:bodyPr/>
          <a:lstStyle/>
          <a:p>
            <a:fld id="{22289C57-55D7-40A4-A101-E74FAC7A092B}" type="slidenum">
              <a:rPr lang="en-US" smtClean="0"/>
              <a:t>7</a:t>
            </a:fld>
            <a:endParaRPr lang="en-US" dirty="0"/>
          </a:p>
        </p:txBody>
      </p:sp>
    </p:spTree>
    <p:extLst>
      <p:ext uri="{BB962C8B-B14F-4D97-AF65-F5344CB8AC3E}">
        <p14:creationId xmlns:p14="http://schemas.microsoft.com/office/powerpoint/2010/main" val="40893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06CD6-4F4B-F7D5-E309-1EBA308EE6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D204C-DF98-671D-C406-510CB1899E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B88D89-569F-9531-B2B6-7A3D4F1DB5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284AEBE-6BD7-422D-3F7B-4BF0430A5545}"/>
              </a:ext>
            </a:extLst>
          </p:cNvPr>
          <p:cNvSpPr>
            <a:spLocks noGrp="1"/>
          </p:cNvSpPr>
          <p:nvPr>
            <p:ph type="sldNum" sz="quarter" idx="5"/>
          </p:nvPr>
        </p:nvSpPr>
        <p:spPr/>
        <p:txBody>
          <a:bodyPr/>
          <a:lstStyle/>
          <a:p>
            <a:fld id="{22289C57-55D7-40A4-A101-E74FAC7A092B}" type="slidenum">
              <a:rPr lang="en-US" smtClean="0"/>
              <a:t>8</a:t>
            </a:fld>
            <a:endParaRPr lang="en-US" dirty="0"/>
          </a:p>
        </p:txBody>
      </p:sp>
    </p:spTree>
    <p:extLst>
      <p:ext uri="{BB962C8B-B14F-4D97-AF65-F5344CB8AC3E}">
        <p14:creationId xmlns:p14="http://schemas.microsoft.com/office/powerpoint/2010/main" val="245877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B3340-21A3-31A4-9CA6-FF5C446E1D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E3C833-164F-964B-3B23-07FA98679E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F5F4F1-DED4-54CB-63DB-E916C8CAC9B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CC1B08E-B48F-8D9A-BDE4-C9E5CF72DBBD}"/>
              </a:ext>
            </a:extLst>
          </p:cNvPr>
          <p:cNvSpPr>
            <a:spLocks noGrp="1"/>
          </p:cNvSpPr>
          <p:nvPr>
            <p:ph type="sldNum" sz="quarter" idx="5"/>
          </p:nvPr>
        </p:nvSpPr>
        <p:spPr/>
        <p:txBody>
          <a:bodyPr/>
          <a:lstStyle/>
          <a:p>
            <a:fld id="{22289C57-55D7-40A4-A101-E74FAC7A092B}" type="slidenum">
              <a:rPr lang="en-US" smtClean="0"/>
              <a:t>9</a:t>
            </a:fld>
            <a:endParaRPr lang="en-US" dirty="0"/>
          </a:p>
        </p:txBody>
      </p:sp>
    </p:spTree>
    <p:extLst>
      <p:ext uri="{BB962C8B-B14F-4D97-AF65-F5344CB8AC3E}">
        <p14:creationId xmlns:p14="http://schemas.microsoft.com/office/powerpoint/2010/main" val="1503387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14</a:t>
            </a:fld>
            <a:endParaRPr lang="en-US" dirty="0"/>
          </a:p>
        </p:txBody>
      </p:sp>
    </p:spTree>
    <p:extLst>
      <p:ext uri="{BB962C8B-B14F-4D97-AF65-F5344CB8AC3E}">
        <p14:creationId xmlns:p14="http://schemas.microsoft.com/office/powerpoint/2010/main" val="31056832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441918" y="3329790"/>
            <a:ext cx="4941771" cy="3200400"/>
          </a:xfrm>
        </p:spPr>
        <p:txBody>
          <a:bodyPr anchor="ctr">
            <a:noAutofit/>
          </a:bodyPr>
          <a:lstStyle>
            <a:lvl1pPr algn="l">
              <a:defRPr sz="3600" spc="150" baseline="0"/>
            </a:lvl1pPr>
          </a:lstStyle>
          <a:p>
            <a:r>
              <a:rPr lang="en-US" dirty="0"/>
              <a:t>CLICK TO add title</a:t>
            </a:r>
          </a:p>
        </p:txBody>
      </p:sp>
      <p:pic>
        <p:nvPicPr>
          <p:cNvPr id="8" name="Graphic 7">
            <a:extLst>
              <a:ext uri="{FF2B5EF4-FFF2-40B4-BE49-F238E27FC236}">
                <a16:creationId xmlns:a16="http://schemas.microsoft.com/office/drawing/2014/main" id="{A04F1E16-9A84-4D0E-9706-79C396AF6AE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9358" t="23650" b="-1"/>
          <a:stretch/>
        </p:blipFill>
        <p:spPr>
          <a:xfrm>
            <a:off x="0" y="0"/>
            <a:ext cx="9488312" cy="5054323"/>
          </a:xfrm>
          <a:prstGeom prst="rect">
            <a:avLst/>
          </a:prstGeom>
        </p:spPr>
      </p:pic>
    </p:spTree>
    <p:extLst>
      <p:ext uri="{BB962C8B-B14F-4D97-AF65-F5344CB8AC3E}">
        <p14:creationId xmlns:p14="http://schemas.microsoft.com/office/powerpoint/2010/main" val="1776826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le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a:xfrm>
            <a:off x="838201" y="895350"/>
            <a:ext cx="3247662" cy="1917700"/>
          </a:xfrm>
        </p:spPr>
        <p:txBody>
          <a:bodyPr>
            <a:normAutofit/>
          </a:bodyPr>
          <a:lstStyle>
            <a:lvl1pPr algn="l">
              <a:defRPr lang="en-US" sz="2400" kern="1200" spc="150" baseline="0" dirty="0">
                <a:solidFill>
                  <a:schemeClr val="tx1"/>
                </a:solidFill>
                <a:latin typeface="+mj-lt"/>
                <a:ea typeface="+mj-ea"/>
                <a:cs typeface="+mj-cs"/>
              </a:defRPr>
            </a:lvl1pPr>
          </a:lstStyle>
          <a:p>
            <a:r>
              <a:rPr lang="en-US" dirty="0"/>
              <a:t>CLICK TO add title</a:t>
            </a:r>
          </a:p>
        </p:txBody>
      </p:sp>
      <p:sp>
        <p:nvSpPr>
          <p:cNvPr id="3" name="Content Placeholder 3">
            <a:extLst>
              <a:ext uri="{FF2B5EF4-FFF2-40B4-BE49-F238E27FC236}">
                <a16:creationId xmlns:a16="http://schemas.microsoft.com/office/drawing/2014/main" id="{A14C3057-3BCC-F9A2-98D8-17DDB36F1823}"/>
              </a:ext>
            </a:extLst>
          </p:cNvPr>
          <p:cNvSpPr>
            <a:spLocks noGrp="1"/>
          </p:cNvSpPr>
          <p:nvPr>
            <p:ph sz="half" idx="16" hasCustomPrompt="1"/>
          </p:nvPr>
        </p:nvSpPr>
        <p:spPr>
          <a:xfrm>
            <a:off x="838200" y="2813049"/>
            <a:ext cx="3247662" cy="3238499"/>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52144"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able Placeholder 7">
            <a:extLst>
              <a:ext uri="{FF2B5EF4-FFF2-40B4-BE49-F238E27FC236}">
                <a16:creationId xmlns:a16="http://schemas.microsoft.com/office/drawing/2014/main" id="{C3975522-461E-4D79-B5B9-BF9471B54688}"/>
              </a:ext>
            </a:extLst>
          </p:cNvPr>
          <p:cNvSpPr>
            <a:spLocks noGrp="1"/>
          </p:cNvSpPr>
          <p:nvPr>
            <p:ph type="tbl" sz="quarter" idx="14"/>
          </p:nvPr>
        </p:nvSpPr>
        <p:spPr>
          <a:xfrm>
            <a:off x="4216396" y="895927"/>
            <a:ext cx="7137404" cy="5115889"/>
          </a:xfrm>
        </p:spPr>
        <p:txBody>
          <a:bodyPr>
            <a:normAutofit/>
          </a:bodyPr>
          <a:lstStyle>
            <a:lvl1pPr marL="0" indent="0" algn="ctr">
              <a:buNone/>
              <a:defRPr sz="2000"/>
            </a:lvl1pPr>
          </a:lstStyle>
          <a:p>
            <a:r>
              <a:rPr lang="en-US"/>
              <a:t>Click icon to add table</a:t>
            </a:r>
            <a:endParaRPr lang="en-US" dirty="0"/>
          </a:p>
        </p:txBody>
      </p:sp>
      <p:sp>
        <p:nvSpPr>
          <p:cNvPr id="10" name="Footer Placeholder 4">
            <a:extLst>
              <a:ext uri="{FF2B5EF4-FFF2-40B4-BE49-F238E27FC236}">
                <a16:creationId xmlns:a16="http://schemas.microsoft.com/office/drawing/2014/main" id="{5F91997C-538B-C8B9-14D7-31A1932F69C3}"/>
              </a:ext>
            </a:extLst>
          </p:cNvPr>
          <p:cNvSpPr>
            <a:spLocks noGrp="1"/>
          </p:cNvSpPr>
          <p:nvPr>
            <p:ph type="ftr" sz="quarter" idx="11"/>
          </p:nvPr>
        </p:nvSpPr>
        <p:spPr>
          <a:xfrm>
            <a:off x="731615" y="6356349"/>
            <a:ext cx="3819228" cy="365125"/>
          </a:xfrm>
        </p:spPr>
        <p:txBody>
          <a:bodyPr/>
          <a:lstStyle>
            <a:lvl1pPr algn="l">
              <a:defRPr sz="900"/>
            </a:lvl1pPr>
          </a:lstStyle>
          <a:p>
            <a:r>
              <a:rPr lang="en-US" dirty="0"/>
              <a:t>PRESENTATION TITLE</a:t>
            </a:r>
          </a:p>
        </p:txBody>
      </p:sp>
      <p:sp>
        <p:nvSpPr>
          <p:cNvPr id="11" name="Slide Number Placeholder 5">
            <a:extLst>
              <a:ext uri="{FF2B5EF4-FFF2-40B4-BE49-F238E27FC236}">
                <a16:creationId xmlns:a16="http://schemas.microsoft.com/office/drawing/2014/main" id="{1F777EF4-982E-9337-7E82-31DC723C1273}"/>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grpSp>
        <p:nvGrpSpPr>
          <p:cNvPr id="14" name="Group 13">
            <a:extLst>
              <a:ext uri="{FF2B5EF4-FFF2-40B4-BE49-F238E27FC236}">
                <a16:creationId xmlns:a16="http://schemas.microsoft.com/office/drawing/2014/main" id="{E34303BA-AFB6-0E22-486F-785994E3B7B1}"/>
              </a:ext>
              <a:ext uri="{C183D7F6-B498-43B3-948B-1728B52AA6E4}">
                <adec:decorative xmlns:adec="http://schemas.microsoft.com/office/drawing/2017/decorative" val="1"/>
              </a:ext>
            </a:extLst>
          </p:cNvPr>
          <p:cNvGrpSpPr/>
          <p:nvPr userDrawn="1"/>
        </p:nvGrpSpPr>
        <p:grpSpPr>
          <a:xfrm>
            <a:off x="0" y="0"/>
            <a:ext cx="2327564" cy="1505528"/>
            <a:chOff x="0" y="0"/>
            <a:chExt cx="2238376" cy="3105150"/>
          </a:xfrm>
        </p:grpSpPr>
        <p:cxnSp>
          <p:nvCxnSpPr>
            <p:cNvPr id="15" name="Straight Connector 14">
              <a:extLst>
                <a:ext uri="{FF2B5EF4-FFF2-40B4-BE49-F238E27FC236}">
                  <a16:creationId xmlns:a16="http://schemas.microsoft.com/office/drawing/2014/main" id="{F66E3A08-02EB-7B54-5089-E7A7F19FD725}"/>
                </a:ext>
              </a:extLst>
            </p:cNvPr>
            <p:cNvCxnSpPr>
              <a:cxnSpLocks/>
            </p:cNvCxnSpPr>
            <p:nvPr userDrawn="1"/>
          </p:nvCxnSpPr>
          <p:spPr>
            <a:xfrm flipH="1">
              <a:off x="0" y="0"/>
              <a:ext cx="1238250" cy="310515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14F9BE5-00B2-ADDF-771C-AB098B36C820}"/>
                </a:ext>
              </a:extLst>
            </p:cNvPr>
            <p:cNvCxnSpPr>
              <a:cxnSpLocks/>
            </p:cNvCxnSpPr>
            <p:nvPr userDrawn="1"/>
          </p:nvCxnSpPr>
          <p:spPr>
            <a:xfrm flipH="1">
              <a:off x="0" y="0"/>
              <a:ext cx="2238376" cy="2476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28081630"/>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838200" y="337192"/>
            <a:ext cx="5655197" cy="1997867"/>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838200" y="2705177"/>
            <a:ext cx="5733772" cy="448990"/>
          </a:xfrm>
        </p:spPr>
        <p:txBody>
          <a:bodyPr anchor="ctr">
            <a:no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hasCustomPrompt="1"/>
          </p:nvPr>
        </p:nvSpPr>
        <p:spPr>
          <a:xfrm>
            <a:off x="838199" y="3154166"/>
            <a:ext cx="5733773" cy="3032733"/>
          </a:xfrm>
        </p:spPr>
        <p:txBody>
          <a:bodyPr>
            <a:normAutofit/>
          </a:bodyPr>
          <a:lstStyle>
            <a:lvl1pPr marL="285750" indent="-285750">
              <a:lnSpc>
                <a:spcPct val="100000"/>
              </a:lnSpc>
              <a:buFont typeface="Arial" panose="020B0604020202020204" pitchFamily="34" charset="0"/>
              <a:buChar char="•"/>
              <a:defRPr sz="1800" spc="50" baseline="0"/>
            </a:lvl1pPr>
            <a:lvl2pPr marL="742950" indent="-285750">
              <a:lnSpc>
                <a:spcPct val="100000"/>
              </a:lnSpc>
              <a:buFont typeface="Arial" panose="020B0604020202020204" pitchFamily="34" charset="0"/>
              <a:buChar char="•"/>
              <a:defRPr sz="1800" spc="50" baseline="0"/>
            </a:lvl2pPr>
            <a:lvl3pPr marL="1200150" indent="-285750">
              <a:lnSpc>
                <a:spcPct val="100000"/>
              </a:lnSpc>
              <a:buFont typeface="Arial" panose="020B0604020202020204" pitchFamily="34" charset="0"/>
              <a:buChar char="•"/>
              <a:defRPr sz="1800" spc="50" baseline="0"/>
            </a:lvl3pPr>
            <a:lvl4pPr marL="1657350" indent="-285750">
              <a:lnSpc>
                <a:spcPct val="100000"/>
              </a:lnSpc>
              <a:buFont typeface="Arial" panose="020B0604020202020204" pitchFamily="34" charset="0"/>
              <a:buChar char="•"/>
              <a:defRPr sz="1800" spc="50" baseline="0"/>
            </a:lvl4pPr>
            <a:lvl5pPr marL="2114550" indent="-285750">
              <a:lnSpc>
                <a:spcPct val="100000"/>
              </a:lnSpc>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7887108" y="2705177"/>
            <a:ext cx="3943627" cy="448989"/>
          </a:xfrm>
        </p:spPr>
        <p:txBody>
          <a:bodyPr anchor="ctr">
            <a:no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7" name="Content Placeholder 3">
            <a:extLst>
              <a:ext uri="{FF2B5EF4-FFF2-40B4-BE49-F238E27FC236}">
                <a16:creationId xmlns:a16="http://schemas.microsoft.com/office/drawing/2014/main" id="{0120DFF5-B64A-9744-4500-1D7BBA19BF1C}"/>
              </a:ext>
            </a:extLst>
          </p:cNvPr>
          <p:cNvSpPr>
            <a:spLocks noGrp="1"/>
          </p:cNvSpPr>
          <p:nvPr>
            <p:ph sz="half" idx="14" hasCustomPrompt="1"/>
          </p:nvPr>
        </p:nvSpPr>
        <p:spPr>
          <a:xfrm>
            <a:off x="7887107" y="3164867"/>
            <a:ext cx="3943627" cy="3032733"/>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52144"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a:xfrm>
            <a:off x="843986" y="6356350"/>
            <a:ext cx="4114800" cy="365125"/>
          </a:xfrm>
        </p:spPr>
        <p:txBody>
          <a:bodyPr/>
          <a:lstStyle>
            <a:lvl1pPr algn="l">
              <a:defRPr sz="900"/>
            </a:lvl1pPr>
          </a:lstStyle>
          <a:p>
            <a:r>
              <a:rPr lang="en-US" dirty="0"/>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pic>
        <p:nvPicPr>
          <p:cNvPr id="13" name="Graphic 12">
            <a:extLst>
              <a:ext uri="{FF2B5EF4-FFF2-40B4-BE49-F238E27FC236}">
                <a16:creationId xmlns:a16="http://schemas.microsoft.com/office/drawing/2014/main" id="{E0588715-35AD-8BE1-A5FC-E28BDD3854A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645" t="319" r="28732" b="73496"/>
          <a:stretch/>
        </p:blipFill>
        <p:spPr>
          <a:xfrm rot="10800000" flipH="1">
            <a:off x="6308436" y="-11"/>
            <a:ext cx="5883564" cy="2366424"/>
          </a:xfrm>
          <a:prstGeom prst="rect">
            <a:avLst/>
          </a:prstGeom>
        </p:spPr>
      </p:pic>
    </p:spTree>
    <p:extLst>
      <p:ext uri="{BB962C8B-B14F-4D97-AF65-F5344CB8AC3E}">
        <p14:creationId xmlns:p14="http://schemas.microsoft.com/office/powerpoint/2010/main" val="24324519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2">
    <p:bg>
      <p:bgRef idx="1001">
        <a:schemeClr val="bg1"/>
      </p:bgRef>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44E9C70-0200-3C21-7766-CB9EA5FBFA88}"/>
              </a:ext>
              <a:ext uri="{C183D7F6-B498-43B3-948B-1728B52AA6E4}">
                <adec:decorative xmlns:adec="http://schemas.microsoft.com/office/drawing/2017/decorative" val="1"/>
              </a:ext>
            </a:extLst>
          </p:cNvPr>
          <p:cNvGrpSpPr/>
          <p:nvPr userDrawn="1"/>
        </p:nvGrpSpPr>
        <p:grpSpPr>
          <a:xfrm>
            <a:off x="0" y="0"/>
            <a:ext cx="2590800" cy="1027906"/>
            <a:chOff x="0" y="0"/>
            <a:chExt cx="2590800" cy="1027906"/>
          </a:xfrm>
        </p:grpSpPr>
        <p:cxnSp>
          <p:nvCxnSpPr>
            <p:cNvPr id="11" name="Straight Connector 10">
              <a:extLst>
                <a:ext uri="{FF2B5EF4-FFF2-40B4-BE49-F238E27FC236}">
                  <a16:creationId xmlns:a16="http://schemas.microsoft.com/office/drawing/2014/main" id="{1D5E4B16-2071-DEE9-BE53-F35AFBEFCA57}"/>
                </a:ext>
              </a:extLst>
            </p:cNvPr>
            <p:cNvCxnSpPr>
              <a:cxnSpLocks/>
            </p:cNvCxnSpPr>
            <p:nvPr userDrawn="1"/>
          </p:nvCxnSpPr>
          <p:spPr>
            <a:xfrm flipV="1">
              <a:off x="0" y="0"/>
              <a:ext cx="259080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CB2B071-0355-D550-18A8-9D515CA16987}"/>
                </a:ext>
              </a:extLst>
            </p:cNvPr>
            <p:cNvCxnSpPr>
              <a:cxnSpLocks/>
            </p:cNvCxnSpPr>
            <p:nvPr userDrawn="1"/>
          </p:nvCxnSpPr>
          <p:spPr>
            <a:xfrm flipH="1">
              <a:off x="0" y="0"/>
              <a:ext cx="704850" cy="1027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a:xfrm>
            <a:off x="838200" y="353550"/>
            <a:ext cx="10515600" cy="1325563"/>
          </a:xfrm>
        </p:spPr>
        <p:txBody>
          <a:bodyPr anchor="b">
            <a:normAutofit/>
          </a:bodyPr>
          <a:lstStyle>
            <a:lvl1pPr algn="ctr">
              <a:defRPr lang="en-US" sz="2800" kern="1200" spc="150" baseline="0" dirty="0">
                <a:solidFill>
                  <a:schemeClr val="tx1"/>
                </a:solidFill>
                <a:latin typeface="+mj-lt"/>
                <a:ea typeface="+mj-ea"/>
                <a:cs typeface="+mj-cs"/>
              </a:defRPr>
            </a:lvl1pPr>
          </a:lstStyle>
          <a:p>
            <a:r>
              <a:rPr lang="en-US" dirty="0"/>
              <a:t>CLICK TO add title</a:t>
            </a:r>
          </a:p>
        </p:txBody>
      </p:sp>
      <p:sp>
        <p:nvSpPr>
          <p:cNvPr id="8" name="Table Placeholder 7">
            <a:extLst>
              <a:ext uri="{FF2B5EF4-FFF2-40B4-BE49-F238E27FC236}">
                <a16:creationId xmlns:a16="http://schemas.microsoft.com/office/drawing/2014/main" id="{C3975522-461E-4D79-B5B9-BF9471B54688}"/>
              </a:ext>
            </a:extLst>
          </p:cNvPr>
          <p:cNvSpPr>
            <a:spLocks noGrp="1"/>
          </p:cNvSpPr>
          <p:nvPr>
            <p:ph type="tbl" sz="quarter" idx="14"/>
          </p:nvPr>
        </p:nvSpPr>
        <p:spPr>
          <a:xfrm>
            <a:off x="838200" y="2111381"/>
            <a:ext cx="10515600" cy="3570963"/>
          </a:xfrm>
        </p:spPr>
        <p:txBody>
          <a:bodyPr>
            <a:normAutofit/>
          </a:bodyPr>
          <a:lstStyle>
            <a:lvl1pPr marL="0" indent="0" algn="ctr">
              <a:buNone/>
              <a:defRPr sz="2000"/>
            </a:lvl1pPr>
          </a:lstStyle>
          <a:p>
            <a:r>
              <a:rPr lang="en-US"/>
              <a:t>Click icon to add table</a:t>
            </a:r>
            <a:endParaRPr lang="en-US" dirty="0"/>
          </a:p>
        </p:txBody>
      </p:sp>
      <p:sp>
        <p:nvSpPr>
          <p:cNvPr id="6" name="Footer Placeholder 4">
            <a:extLst>
              <a:ext uri="{FF2B5EF4-FFF2-40B4-BE49-F238E27FC236}">
                <a16:creationId xmlns:a16="http://schemas.microsoft.com/office/drawing/2014/main" id="{BFB554B2-4C33-2975-9F27-94B8AE71DF13}"/>
              </a:ext>
            </a:extLst>
          </p:cNvPr>
          <p:cNvSpPr>
            <a:spLocks noGrp="1"/>
          </p:cNvSpPr>
          <p:nvPr>
            <p:ph type="ftr" sz="quarter" idx="11"/>
          </p:nvPr>
        </p:nvSpPr>
        <p:spPr>
          <a:xfrm>
            <a:off x="838200" y="6356349"/>
            <a:ext cx="3819228" cy="365125"/>
          </a:xfrm>
        </p:spPr>
        <p:txBody>
          <a:bodyPr/>
          <a:lstStyle>
            <a:lvl1pPr algn="l">
              <a:defRPr sz="900"/>
            </a:lvl1pPr>
          </a:lstStyle>
          <a:p>
            <a:r>
              <a:rPr lang="en-US" dirty="0"/>
              <a:t>PRESENTATION TITLE</a:t>
            </a:r>
          </a:p>
        </p:txBody>
      </p:sp>
      <p:sp>
        <p:nvSpPr>
          <p:cNvPr id="7" name="Slide Number Placeholder 5">
            <a:extLst>
              <a:ext uri="{FF2B5EF4-FFF2-40B4-BE49-F238E27FC236}">
                <a16:creationId xmlns:a16="http://schemas.microsoft.com/office/drawing/2014/main" id="{503C6776-E983-2BA3-1054-75996FE0FD22}"/>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337068003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Closing">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4267200" y="1615736"/>
            <a:ext cx="4179570" cy="1524735"/>
          </a:xfrm>
        </p:spPr>
        <p:txBody>
          <a:bodyPr anchor="b">
            <a:noAutofit/>
          </a:bodyPr>
          <a:lstStyle>
            <a:lvl1pPr algn="l">
              <a:defRPr sz="3600" spc="150" baseline="0">
                <a:solidFill>
                  <a:schemeClr val="bg1"/>
                </a:solidFill>
              </a:defRPr>
            </a:lvl1pPr>
          </a:lstStyle>
          <a:p>
            <a:r>
              <a:rPr lang="en-US" dirty="0"/>
              <a:t>CLICK TO add title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hasCustomPrompt="1"/>
          </p:nvPr>
        </p:nvSpPr>
        <p:spPr>
          <a:xfrm>
            <a:off x="4267200" y="3238103"/>
            <a:ext cx="4179570" cy="2850181"/>
          </a:xfrm>
        </p:spPr>
        <p:txBody>
          <a:bodyPr>
            <a:normAutofit/>
          </a:bodyPr>
          <a:lstStyle>
            <a:lvl1pPr marL="0" indent="0" algn="l">
              <a:lnSpc>
                <a:spcPct val="150000"/>
              </a:lnSpc>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pic>
        <p:nvPicPr>
          <p:cNvPr id="6" name="Graphic 5">
            <a:extLst>
              <a:ext uri="{FF2B5EF4-FFF2-40B4-BE49-F238E27FC236}">
                <a16:creationId xmlns:a16="http://schemas.microsoft.com/office/drawing/2014/main" id="{ED3361C9-310A-4255-A94E-B77588962DA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3176938" cy="6858000"/>
          </a:xfrm>
          <a:prstGeom prst="rect">
            <a:avLst/>
          </a:prstGeom>
        </p:spPr>
      </p:pic>
      <p:sp>
        <p:nvSpPr>
          <p:cNvPr id="10" name="Footer Placeholder 7">
            <a:extLst>
              <a:ext uri="{FF2B5EF4-FFF2-40B4-BE49-F238E27FC236}">
                <a16:creationId xmlns:a16="http://schemas.microsoft.com/office/drawing/2014/main" id="{6026D44C-0B39-4DE1-A0FC-5615DDAAE3CE}"/>
              </a:ext>
            </a:extLst>
          </p:cNvPr>
          <p:cNvSpPr>
            <a:spLocks noGrp="1"/>
          </p:cNvSpPr>
          <p:nvPr>
            <p:ph type="ftr" sz="quarter" idx="11"/>
          </p:nvPr>
        </p:nvSpPr>
        <p:spPr>
          <a:xfrm>
            <a:off x="4267200" y="6356350"/>
            <a:ext cx="4179570" cy="365125"/>
          </a:xfrm>
        </p:spPr>
        <p:txBody>
          <a:bodyPr/>
          <a:lstStyle>
            <a:lvl1pPr algn="l">
              <a:defRPr sz="900"/>
            </a:lvl1pPr>
          </a:lstStyle>
          <a:p>
            <a:r>
              <a:rPr lang="en-US" dirty="0"/>
              <a:t>PRESENTATION TITLE</a:t>
            </a:r>
          </a:p>
        </p:txBody>
      </p:sp>
      <p:sp>
        <p:nvSpPr>
          <p:cNvPr id="11" name="Slide Number Placeholder 8">
            <a:extLst>
              <a:ext uri="{FF2B5EF4-FFF2-40B4-BE49-F238E27FC236}">
                <a16:creationId xmlns:a16="http://schemas.microsoft.com/office/drawing/2014/main" id="{0F8222B4-B618-42C4-8BDB-D2E4DF2F22C3}"/>
              </a:ext>
            </a:extLst>
          </p:cNvPr>
          <p:cNvSpPr>
            <a:spLocks noGrp="1"/>
          </p:cNvSpPr>
          <p:nvPr>
            <p:ph type="sldNum" sz="quarter" idx="12"/>
          </p:nvPr>
        </p:nvSpPr>
        <p:spPr>
          <a:xfrm>
            <a:off x="9579428" y="6356350"/>
            <a:ext cx="1774371"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1291140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514C6BF-376E-43E8-881D-2E767426990A}"/>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8301" r="28341" b="23071"/>
          <a:stretch/>
        </p:blipFill>
        <p:spPr>
          <a:xfrm>
            <a:off x="4229100" y="0"/>
            <a:ext cx="7962901" cy="6858000"/>
          </a:xfrm>
          <a:prstGeom prst="rect">
            <a:avLst/>
          </a:prstGeom>
        </p:spPr>
      </p:pic>
      <p:sp>
        <p:nvSpPr>
          <p:cNvPr id="2" name="Title 1">
            <a:extLst>
              <a:ext uri="{FF2B5EF4-FFF2-40B4-BE49-F238E27FC236}">
                <a16:creationId xmlns:a16="http://schemas.microsoft.com/office/drawing/2014/main" id="{3F0A9B92-C2D0-466A-A680-A35832C452B3}"/>
              </a:ext>
            </a:extLst>
          </p:cNvPr>
          <p:cNvSpPr>
            <a:spLocks noGrp="1"/>
          </p:cNvSpPr>
          <p:nvPr>
            <p:ph type="title" hasCustomPrompt="1"/>
          </p:nvPr>
        </p:nvSpPr>
        <p:spPr>
          <a:xfrm>
            <a:off x="1333500" y="1020445"/>
            <a:ext cx="2895600" cy="1325563"/>
          </a:xfrm>
        </p:spPr>
        <p:txBody>
          <a:bodyPr anchor="b">
            <a:normAutofit/>
          </a:bodyPr>
          <a:lstStyle>
            <a:lvl1pPr>
              <a:defRPr sz="2800" spc="150" baseline="0">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2DA41CE6-5A88-4C5C-B2A4-6A5D2153B16F}"/>
              </a:ext>
            </a:extLst>
          </p:cNvPr>
          <p:cNvSpPr>
            <a:spLocks noGrp="1"/>
          </p:cNvSpPr>
          <p:nvPr>
            <p:ph idx="1" hasCustomPrompt="1"/>
          </p:nvPr>
        </p:nvSpPr>
        <p:spPr>
          <a:xfrm>
            <a:off x="1333500" y="2674013"/>
            <a:ext cx="2895600" cy="3269589"/>
          </a:xfrm>
        </p:spPr>
        <p:txBody>
          <a:bodyPr>
            <a:normAutofit/>
          </a:bodyPr>
          <a:lstStyle>
            <a:lvl1pPr marL="0" indent="0">
              <a:lnSpc>
                <a:spcPct val="140000"/>
              </a:lnSpc>
              <a:spcBef>
                <a:spcPts val="1000"/>
              </a:spcBef>
              <a:buNone/>
              <a:defRPr sz="1800">
                <a:solidFill>
                  <a:schemeClr val="bg1"/>
                </a:solidFill>
              </a:defRPr>
            </a:lvl1pPr>
            <a:lvl2pPr marL="457200" indent="0">
              <a:lnSpc>
                <a:spcPct val="140000"/>
              </a:lnSpc>
              <a:spcBef>
                <a:spcPts val="1000"/>
              </a:spcBef>
              <a:buNone/>
              <a:defRPr sz="1800">
                <a:solidFill>
                  <a:schemeClr val="bg1"/>
                </a:solidFill>
              </a:defRPr>
            </a:lvl2pPr>
            <a:lvl3pPr marL="914400" indent="0">
              <a:lnSpc>
                <a:spcPct val="140000"/>
              </a:lnSpc>
              <a:spcBef>
                <a:spcPts val="1000"/>
              </a:spcBef>
              <a:buNone/>
              <a:defRPr sz="1800">
                <a:solidFill>
                  <a:schemeClr val="bg1"/>
                </a:solidFill>
              </a:defRPr>
            </a:lvl3pPr>
            <a:lvl4pPr marL="1371600" indent="0">
              <a:lnSpc>
                <a:spcPct val="140000"/>
              </a:lnSpc>
              <a:spcBef>
                <a:spcPts val="1000"/>
              </a:spcBef>
              <a:buNone/>
              <a:defRPr sz="1800">
                <a:solidFill>
                  <a:schemeClr val="bg1"/>
                </a:solidFill>
              </a:defRPr>
            </a:lvl4pPr>
            <a:lvl5pPr marL="1828800" indent="0">
              <a:lnSpc>
                <a:spcPct val="140000"/>
              </a:lnSpc>
              <a:spcBef>
                <a:spcPts val="1000"/>
              </a:spcBef>
              <a:buNone/>
              <a:defRPr sz="180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727F11D-8AF8-44D6-A48B-D8C7779B8B08}"/>
              </a:ext>
            </a:extLst>
          </p:cNvPr>
          <p:cNvSpPr>
            <a:spLocks noGrp="1"/>
          </p:cNvSpPr>
          <p:nvPr>
            <p:ph type="ftr" sz="quarter" idx="11"/>
          </p:nvPr>
        </p:nvSpPr>
        <p:spPr>
          <a:xfrm>
            <a:off x="1333500" y="6356349"/>
            <a:ext cx="3819228" cy="365125"/>
          </a:xfrm>
        </p:spPr>
        <p:txBody>
          <a:bodyPr/>
          <a:lstStyle>
            <a:lvl1pPr algn="l">
              <a:defRPr sz="900"/>
            </a:lvl1pPr>
          </a:lstStyle>
          <a:p>
            <a:r>
              <a:rPr lang="en-US" dirty="0"/>
              <a:t>PRESENTATION TITLE</a:t>
            </a:r>
          </a:p>
        </p:txBody>
      </p:sp>
      <p:sp>
        <p:nvSpPr>
          <p:cNvPr id="6" name="Slide Number Placeholder 5">
            <a:extLst>
              <a:ext uri="{FF2B5EF4-FFF2-40B4-BE49-F238E27FC236}">
                <a16:creationId xmlns:a16="http://schemas.microsoft.com/office/drawing/2014/main" id="{658C0879-6B0F-4AF6-A997-EC61DA8964AE}"/>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982124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487018"/>
            <a:ext cx="4179570" cy="3377354"/>
          </a:xfrm>
        </p:spPr>
        <p:txBody>
          <a:bodyPr anchor="b">
            <a:noAutofit/>
          </a:bodyPr>
          <a:lstStyle>
            <a:lvl1pPr algn="l">
              <a:defRPr sz="3600" spc="150" baseline="0">
                <a:solidFill>
                  <a:schemeClr val="tx1"/>
                </a:solidFill>
              </a:defRPr>
            </a:lvl1pPr>
          </a:lstStyle>
          <a:p>
            <a:r>
              <a:rPr lang="en-US" dirty="0"/>
              <a:t>CLICK TO add title</a:t>
            </a:r>
          </a:p>
        </p:txBody>
      </p:sp>
      <p:grpSp>
        <p:nvGrpSpPr>
          <p:cNvPr id="4" name="Group 3">
            <a:extLst>
              <a:ext uri="{FF2B5EF4-FFF2-40B4-BE49-F238E27FC236}">
                <a16:creationId xmlns:a16="http://schemas.microsoft.com/office/drawing/2014/main" id="{4A96E214-6A61-C8A7-B1DB-C8C260C13441}"/>
              </a:ext>
              <a:ext uri="{C183D7F6-B498-43B3-948B-1728B52AA6E4}">
                <adec:decorative xmlns:adec="http://schemas.microsoft.com/office/drawing/2017/decorative" val="1"/>
              </a:ext>
            </a:extLst>
          </p:cNvPr>
          <p:cNvGrpSpPr/>
          <p:nvPr userDrawn="1"/>
        </p:nvGrpSpPr>
        <p:grpSpPr>
          <a:xfrm>
            <a:off x="0" y="0"/>
            <a:ext cx="6557818" cy="6858000"/>
            <a:chOff x="0" y="0"/>
            <a:chExt cx="4762501" cy="5186363"/>
          </a:xfrm>
        </p:grpSpPr>
        <p:cxnSp>
          <p:nvCxnSpPr>
            <p:cNvPr id="5" name="Straight Connector 4">
              <a:extLst>
                <a:ext uri="{FF2B5EF4-FFF2-40B4-BE49-F238E27FC236}">
                  <a16:creationId xmlns:a16="http://schemas.microsoft.com/office/drawing/2014/main" id="{A18BC1BC-99D6-D9F4-19F9-AAE722E2AE61}"/>
                </a:ext>
              </a:extLst>
            </p:cNvPr>
            <p:cNvCxnSpPr>
              <a:cxnSpLocks/>
            </p:cNvCxnSpPr>
            <p:nvPr userDrawn="1"/>
          </p:nvCxnSpPr>
          <p:spPr>
            <a:xfrm flipH="1" flipV="1">
              <a:off x="0" y="876300"/>
              <a:ext cx="4762500" cy="16287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816F797-248B-2C75-29B9-DB65A809D47B}"/>
                </a:ext>
              </a:extLst>
            </p:cNvPr>
            <p:cNvCxnSpPr>
              <a:cxnSpLocks/>
            </p:cNvCxnSpPr>
            <p:nvPr userDrawn="1"/>
          </p:nvCxnSpPr>
          <p:spPr>
            <a:xfrm flipH="1" flipV="1">
              <a:off x="2638425" y="0"/>
              <a:ext cx="2124076" cy="5186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2501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Break 2">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487680"/>
            <a:ext cx="4179570" cy="3376691"/>
          </a:xfrm>
        </p:spPr>
        <p:txBody>
          <a:bodyPr anchor="b">
            <a:noAutofit/>
          </a:bodyPr>
          <a:lstStyle>
            <a:lvl1pPr algn="l">
              <a:defRPr sz="3600" spc="150" baseline="0">
                <a:solidFill>
                  <a:schemeClr val="bg1"/>
                </a:solidFill>
              </a:defRPr>
            </a:lvl1pPr>
          </a:lstStyle>
          <a:p>
            <a:r>
              <a:rPr lang="en-US" dirty="0"/>
              <a:t>CLICK TO add title</a:t>
            </a:r>
          </a:p>
        </p:txBody>
      </p:sp>
      <p:cxnSp>
        <p:nvCxnSpPr>
          <p:cNvPr id="7" name="Straight Connector 6">
            <a:extLst>
              <a:ext uri="{FF2B5EF4-FFF2-40B4-BE49-F238E27FC236}">
                <a16:creationId xmlns:a16="http://schemas.microsoft.com/office/drawing/2014/main" id="{5D8E94DD-0F7B-3F92-58EA-5F06D557BF40}"/>
              </a:ext>
              <a:ext uri="{C183D7F6-B498-43B3-948B-1728B52AA6E4}">
                <adec:decorative xmlns:adec="http://schemas.microsoft.com/office/drawing/2017/decorative" val="1"/>
              </a:ext>
            </a:extLst>
          </p:cNvPr>
          <p:cNvCxnSpPr>
            <a:cxnSpLocks/>
          </p:cNvCxnSpPr>
          <p:nvPr userDrawn="1"/>
        </p:nvCxnSpPr>
        <p:spPr>
          <a:xfrm>
            <a:off x="3990667" y="0"/>
            <a:ext cx="1126278" cy="25122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419F5397-34DB-BC88-ADF5-AA470A06FE50}"/>
              </a:ext>
            </a:extLst>
          </p:cNvPr>
          <p:cNvSpPr>
            <a:spLocks noGrp="1"/>
          </p:cNvSpPr>
          <p:nvPr>
            <p:ph type="pic" sz="quarter" idx="10"/>
          </p:nvPr>
        </p:nvSpPr>
        <p:spPr>
          <a:xfrm>
            <a:off x="0" y="-5080"/>
            <a:ext cx="6576291" cy="6872605"/>
          </a:xfrm>
          <a:custGeom>
            <a:avLst/>
            <a:gdLst>
              <a:gd name="connsiteX0" fmla="*/ 0 w 6576291"/>
              <a:gd name="connsiteY0" fmla="*/ 0 h 6867525"/>
              <a:gd name="connsiteX1" fmla="*/ 6576291 w 6576291"/>
              <a:gd name="connsiteY1" fmla="*/ 0 h 6867525"/>
              <a:gd name="connsiteX2" fmla="*/ 6576291 w 6576291"/>
              <a:gd name="connsiteY2" fmla="*/ 6867525 h 6867525"/>
              <a:gd name="connsiteX3" fmla="*/ 0 w 6576291"/>
              <a:gd name="connsiteY3" fmla="*/ 6867525 h 6867525"/>
              <a:gd name="connsiteX4" fmla="*/ 0 w 6576291"/>
              <a:gd name="connsiteY4" fmla="*/ 0 h 6867525"/>
              <a:gd name="connsiteX0" fmla="*/ 0 w 6576291"/>
              <a:gd name="connsiteY0" fmla="*/ 5080 h 6872605"/>
              <a:gd name="connsiteX1" fmla="*/ 3604491 w 6576291"/>
              <a:gd name="connsiteY1" fmla="*/ 0 h 6872605"/>
              <a:gd name="connsiteX2" fmla="*/ 6576291 w 6576291"/>
              <a:gd name="connsiteY2" fmla="*/ 6872605 h 6872605"/>
              <a:gd name="connsiteX3" fmla="*/ 0 w 6576291"/>
              <a:gd name="connsiteY3" fmla="*/ 6872605 h 6872605"/>
              <a:gd name="connsiteX4" fmla="*/ 0 w 6576291"/>
              <a:gd name="connsiteY4" fmla="*/ 5080 h 6872605"/>
              <a:gd name="connsiteX0" fmla="*/ 0 w 6576291"/>
              <a:gd name="connsiteY0" fmla="*/ 0 h 6867525"/>
              <a:gd name="connsiteX1" fmla="*/ 3624811 w 6576291"/>
              <a:gd name="connsiteY1" fmla="*/ 10160 h 6867525"/>
              <a:gd name="connsiteX2" fmla="*/ 6576291 w 6576291"/>
              <a:gd name="connsiteY2" fmla="*/ 6867525 h 6867525"/>
              <a:gd name="connsiteX3" fmla="*/ 0 w 6576291"/>
              <a:gd name="connsiteY3" fmla="*/ 6867525 h 6867525"/>
              <a:gd name="connsiteX4" fmla="*/ 0 w 6576291"/>
              <a:gd name="connsiteY4" fmla="*/ 0 h 6867525"/>
              <a:gd name="connsiteX0" fmla="*/ 0 w 6576291"/>
              <a:gd name="connsiteY0" fmla="*/ 5080 h 6872605"/>
              <a:gd name="connsiteX1" fmla="*/ 3629891 w 6576291"/>
              <a:gd name="connsiteY1" fmla="*/ 0 h 6872605"/>
              <a:gd name="connsiteX2" fmla="*/ 6576291 w 6576291"/>
              <a:gd name="connsiteY2" fmla="*/ 6872605 h 6872605"/>
              <a:gd name="connsiteX3" fmla="*/ 0 w 6576291"/>
              <a:gd name="connsiteY3" fmla="*/ 6872605 h 6872605"/>
              <a:gd name="connsiteX4" fmla="*/ 0 w 6576291"/>
              <a:gd name="connsiteY4" fmla="*/ 5080 h 6872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6291" h="6872605">
                <a:moveTo>
                  <a:pt x="0" y="5080"/>
                </a:moveTo>
                <a:lnTo>
                  <a:pt x="3629891" y="0"/>
                </a:lnTo>
                <a:lnTo>
                  <a:pt x="6576291" y="6872605"/>
                </a:lnTo>
                <a:lnTo>
                  <a:pt x="0" y="6872605"/>
                </a:lnTo>
                <a:lnTo>
                  <a:pt x="0" y="5080"/>
                </a:lnTo>
                <a:close/>
              </a:path>
            </a:pathLst>
          </a:custGeom>
        </p:spPr>
        <p:txBody>
          <a:bodyPr lIns="182880" tIns="182880" bIns="91440">
            <a:normAutofit/>
          </a:bodyPr>
          <a:lstStyle>
            <a:lvl1pPr marL="0" indent="0">
              <a:buNone/>
              <a:defRPr sz="2000">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37540186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1322318" y="268360"/>
            <a:ext cx="7288282" cy="2121177"/>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sp>
        <p:nvSpPr>
          <p:cNvPr id="3" name="Content Placeholder 3">
            <a:extLst>
              <a:ext uri="{FF2B5EF4-FFF2-40B4-BE49-F238E27FC236}">
                <a16:creationId xmlns:a16="http://schemas.microsoft.com/office/drawing/2014/main" id="{EAC9D25F-5B3D-F5B2-5D02-C6BC6AA8987B}"/>
              </a:ext>
            </a:extLst>
          </p:cNvPr>
          <p:cNvSpPr>
            <a:spLocks noGrp="1"/>
          </p:cNvSpPr>
          <p:nvPr>
            <p:ph sz="half" idx="2" hasCustomPrompt="1"/>
          </p:nvPr>
        </p:nvSpPr>
        <p:spPr>
          <a:xfrm>
            <a:off x="1322388" y="2763078"/>
            <a:ext cx="7288212" cy="3407051"/>
          </a:xfrm>
        </p:spPr>
        <p:txBody>
          <a:bodyPr>
            <a:normAutofit/>
          </a:bodyPr>
          <a:lstStyle>
            <a:lvl1pPr marL="0" indent="0">
              <a:lnSpc>
                <a:spcPct val="100000"/>
              </a:lnSpc>
              <a:buFont typeface="Arial" panose="020B0604020202020204" pitchFamily="34" charset="0"/>
              <a:buNone/>
              <a:defRPr sz="1800" b="1"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43000"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9" name="Group 8">
            <a:extLst>
              <a:ext uri="{FF2B5EF4-FFF2-40B4-BE49-F238E27FC236}">
                <a16:creationId xmlns:a16="http://schemas.microsoft.com/office/drawing/2014/main" id="{18E16CF1-2502-F2F0-2C27-2DD7979033E2}"/>
              </a:ext>
              <a:ext uri="{C183D7F6-B498-43B3-948B-1728B52AA6E4}">
                <adec:decorative xmlns:adec="http://schemas.microsoft.com/office/drawing/2017/decorative" val="1"/>
              </a:ext>
            </a:extLst>
          </p:cNvPr>
          <p:cNvGrpSpPr/>
          <p:nvPr userDrawn="1"/>
        </p:nvGrpSpPr>
        <p:grpSpPr>
          <a:xfrm>
            <a:off x="9096374" y="-25401"/>
            <a:ext cx="3095625" cy="6883401"/>
            <a:chOff x="9096375" y="-25401"/>
            <a:chExt cx="3095625" cy="6883401"/>
          </a:xfrm>
        </p:grpSpPr>
        <p:cxnSp>
          <p:nvCxnSpPr>
            <p:cNvPr id="10" name="Straight Connector 9">
              <a:extLst>
                <a:ext uri="{FF2B5EF4-FFF2-40B4-BE49-F238E27FC236}">
                  <a16:creationId xmlns:a16="http://schemas.microsoft.com/office/drawing/2014/main" id="{6322A6FB-333C-65AE-23D8-08BCEA174D43}"/>
                </a:ext>
              </a:extLst>
            </p:cNvPr>
            <p:cNvCxnSpPr/>
            <p:nvPr userDrawn="1"/>
          </p:nvCxnSpPr>
          <p:spPr>
            <a:xfrm>
              <a:off x="9096375" y="1497012"/>
              <a:ext cx="3095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62BB247-4598-A983-DEBF-6F042C1DB0BC}"/>
                </a:ext>
              </a:extLst>
            </p:cNvPr>
            <p:cNvCxnSpPr>
              <a:cxnSpLocks/>
            </p:cNvCxnSpPr>
            <p:nvPr userDrawn="1"/>
          </p:nvCxnSpPr>
          <p:spPr>
            <a:xfrm flipH="1">
              <a:off x="9381744" y="-25401"/>
              <a:ext cx="2810256" cy="68834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Straight Connector 11">
            <a:extLst>
              <a:ext uri="{FF2B5EF4-FFF2-40B4-BE49-F238E27FC236}">
                <a16:creationId xmlns:a16="http://schemas.microsoft.com/office/drawing/2014/main" id="{34E84FEE-D475-A71D-7996-5925602ECF9A}"/>
              </a:ext>
              <a:ext uri="{C183D7F6-B498-43B3-948B-1728B52AA6E4}">
                <adec:decorative xmlns:adec="http://schemas.microsoft.com/office/drawing/2017/decorative" val="1"/>
              </a:ext>
            </a:extLst>
          </p:cNvPr>
          <p:cNvCxnSpPr>
            <a:cxnSpLocks/>
          </p:cNvCxnSpPr>
          <p:nvPr userDrawn="1"/>
        </p:nvCxnSpPr>
        <p:spPr>
          <a:xfrm rot="10800000" flipH="1">
            <a:off x="-1" y="-25403"/>
            <a:ext cx="1210573" cy="20481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Footer Placeholder 4">
            <a:extLst>
              <a:ext uri="{FF2B5EF4-FFF2-40B4-BE49-F238E27FC236}">
                <a16:creationId xmlns:a16="http://schemas.microsoft.com/office/drawing/2014/main" id="{7459776D-4049-CB00-C321-0627C169BC51}"/>
              </a:ext>
            </a:extLst>
          </p:cNvPr>
          <p:cNvSpPr>
            <a:spLocks noGrp="1"/>
          </p:cNvSpPr>
          <p:nvPr>
            <p:ph type="ftr" sz="quarter" idx="11"/>
          </p:nvPr>
        </p:nvSpPr>
        <p:spPr>
          <a:xfrm>
            <a:off x="1333500" y="6356349"/>
            <a:ext cx="3819228" cy="365125"/>
          </a:xfrm>
        </p:spPr>
        <p:txBody>
          <a:bodyPr/>
          <a:lstStyle>
            <a:lvl1pPr algn="l">
              <a:defRPr sz="900"/>
            </a:lvl1pPr>
          </a:lstStyle>
          <a:p>
            <a:r>
              <a:rPr lang="en-US" dirty="0"/>
              <a:t>PRESENTATION TITLE</a:t>
            </a:r>
          </a:p>
        </p:txBody>
      </p:sp>
      <p:sp>
        <p:nvSpPr>
          <p:cNvPr id="16" name="Slide Number Placeholder 5">
            <a:extLst>
              <a:ext uri="{FF2B5EF4-FFF2-40B4-BE49-F238E27FC236}">
                <a16:creationId xmlns:a16="http://schemas.microsoft.com/office/drawing/2014/main" id="{EDE114AF-34C6-A062-7340-858BC27DA264}"/>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4249735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Break 3">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406400"/>
            <a:ext cx="4179570" cy="3457971"/>
          </a:xfrm>
        </p:spPr>
        <p:txBody>
          <a:bodyPr anchor="b">
            <a:noAutofit/>
          </a:bodyPr>
          <a:lstStyle>
            <a:lvl1pPr algn="l">
              <a:defRPr sz="3600" spc="150" baseline="0">
                <a:solidFill>
                  <a:schemeClr val="bg1"/>
                </a:solidFill>
              </a:defRPr>
            </a:lvl1pPr>
          </a:lstStyle>
          <a:p>
            <a:r>
              <a:rPr lang="en-US" dirty="0"/>
              <a:t>CLICK TO add title</a:t>
            </a:r>
          </a:p>
        </p:txBody>
      </p:sp>
      <p:pic>
        <p:nvPicPr>
          <p:cNvPr id="4" name="Graphic 3">
            <a:extLst>
              <a:ext uri="{FF2B5EF4-FFF2-40B4-BE49-F238E27FC236}">
                <a16:creationId xmlns:a16="http://schemas.microsoft.com/office/drawing/2014/main" id="{5E045004-3604-59DC-13E0-7A0B2DF78C4E}"/>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828675"/>
            <a:ext cx="5876925" cy="5200650"/>
          </a:xfrm>
          <a:prstGeom prst="rect">
            <a:avLst/>
          </a:prstGeom>
        </p:spPr>
      </p:pic>
    </p:spTree>
    <p:extLst>
      <p:ext uri="{BB962C8B-B14F-4D97-AF65-F5344CB8AC3E}">
        <p14:creationId xmlns:p14="http://schemas.microsoft.com/office/powerpoint/2010/main" val="440329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1">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955F7B05-9431-1FBA-415D-6CF2DF562B97}"/>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9434" t="20278" b="22673"/>
          <a:stretch/>
        </p:blipFill>
        <p:spPr>
          <a:xfrm>
            <a:off x="25785" y="0"/>
            <a:ext cx="4093633" cy="3912394"/>
          </a:xfrm>
          <a:prstGeom prst="rect">
            <a:avLst/>
          </a:prstGeom>
        </p:spPr>
      </p:pic>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2933700" y="568961"/>
            <a:ext cx="8420100" cy="1780860"/>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2933700" y="2797255"/>
            <a:ext cx="3924300" cy="464499"/>
          </a:xfrm>
        </p:spPr>
        <p:txBody>
          <a:bodyPr anchor="t">
            <a:norm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7" name="Content Placeholder 3">
            <a:extLst>
              <a:ext uri="{FF2B5EF4-FFF2-40B4-BE49-F238E27FC236}">
                <a16:creationId xmlns:a16="http://schemas.microsoft.com/office/drawing/2014/main" id="{07FF22E3-5928-787E-B062-FA18127D3BD9}"/>
              </a:ext>
            </a:extLst>
          </p:cNvPr>
          <p:cNvSpPr>
            <a:spLocks noGrp="1"/>
          </p:cNvSpPr>
          <p:nvPr>
            <p:ph sz="half" idx="13" hasCustomPrompt="1"/>
          </p:nvPr>
        </p:nvSpPr>
        <p:spPr>
          <a:xfrm>
            <a:off x="2933700" y="3251596"/>
            <a:ext cx="3943627" cy="3234264"/>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43000"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7410173" y="2797255"/>
            <a:ext cx="3943627" cy="464499"/>
          </a:xfrm>
        </p:spPr>
        <p:txBody>
          <a:bodyPr anchor="t">
            <a:norm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9" name="Content Placeholder 3">
            <a:extLst>
              <a:ext uri="{FF2B5EF4-FFF2-40B4-BE49-F238E27FC236}">
                <a16:creationId xmlns:a16="http://schemas.microsoft.com/office/drawing/2014/main" id="{178E4D0B-96F1-45F3-6B2A-5FA31A37257F}"/>
              </a:ext>
            </a:extLst>
          </p:cNvPr>
          <p:cNvSpPr>
            <a:spLocks noGrp="1"/>
          </p:cNvSpPr>
          <p:nvPr>
            <p:ph sz="half" idx="14" hasCustomPrompt="1"/>
          </p:nvPr>
        </p:nvSpPr>
        <p:spPr>
          <a:xfrm>
            <a:off x="7410173" y="3251595"/>
            <a:ext cx="3943627" cy="3234264"/>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43000"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Footer Placeholder 4">
            <a:extLst>
              <a:ext uri="{FF2B5EF4-FFF2-40B4-BE49-F238E27FC236}">
                <a16:creationId xmlns:a16="http://schemas.microsoft.com/office/drawing/2014/main" id="{5F41582C-9AD2-F126-40F3-D43E77D158C8}"/>
              </a:ext>
            </a:extLst>
          </p:cNvPr>
          <p:cNvSpPr>
            <a:spLocks noGrp="1"/>
          </p:cNvSpPr>
          <p:nvPr>
            <p:ph type="ftr" sz="quarter" idx="11"/>
          </p:nvPr>
        </p:nvSpPr>
        <p:spPr>
          <a:xfrm>
            <a:off x="2969260" y="6356349"/>
            <a:ext cx="3819228" cy="365125"/>
          </a:xfrm>
        </p:spPr>
        <p:txBody>
          <a:bodyPr/>
          <a:lstStyle>
            <a:lvl1pPr algn="l">
              <a:defRPr sz="900"/>
            </a:lvl1pPr>
          </a:lstStyle>
          <a:p>
            <a:r>
              <a:rPr lang="en-US" dirty="0"/>
              <a:t>PRESENTATION TITLE</a:t>
            </a:r>
          </a:p>
        </p:txBody>
      </p:sp>
      <p:sp>
        <p:nvSpPr>
          <p:cNvPr id="14" name="Slide Number Placeholder 5">
            <a:extLst>
              <a:ext uri="{FF2B5EF4-FFF2-40B4-BE49-F238E27FC236}">
                <a16:creationId xmlns:a16="http://schemas.microsoft.com/office/drawing/2014/main" id="{341F76B1-7BEF-7A88-1394-1164BFF082E5}"/>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284012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341120" y="558801"/>
            <a:ext cx="9953308" cy="1780860"/>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grpSp>
        <p:nvGrpSpPr>
          <p:cNvPr id="10" name="Group 9">
            <a:extLst>
              <a:ext uri="{FF2B5EF4-FFF2-40B4-BE49-F238E27FC236}">
                <a16:creationId xmlns:a16="http://schemas.microsoft.com/office/drawing/2014/main" id="{6A217F83-0BDB-C70B-29FE-2651DE191533}"/>
              </a:ext>
              <a:ext uri="{C183D7F6-B498-43B3-948B-1728B52AA6E4}">
                <adec:decorative xmlns:adec="http://schemas.microsoft.com/office/drawing/2017/decorative" val="1"/>
              </a:ext>
            </a:extLst>
          </p:cNvPr>
          <p:cNvGrpSpPr/>
          <p:nvPr userDrawn="1"/>
        </p:nvGrpSpPr>
        <p:grpSpPr>
          <a:xfrm>
            <a:off x="4429817" y="0"/>
            <a:ext cx="7762183" cy="2754814"/>
            <a:chOff x="7334250" y="0"/>
            <a:chExt cx="4857750" cy="1724025"/>
          </a:xfrm>
        </p:grpSpPr>
        <p:cxnSp>
          <p:nvCxnSpPr>
            <p:cNvPr id="11" name="Straight Connector 10">
              <a:extLst>
                <a:ext uri="{FF2B5EF4-FFF2-40B4-BE49-F238E27FC236}">
                  <a16:creationId xmlns:a16="http://schemas.microsoft.com/office/drawing/2014/main" id="{E0C62368-3F79-C078-7086-B23D2F5A09F8}"/>
                </a:ext>
              </a:extLst>
            </p:cNvPr>
            <p:cNvCxnSpPr/>
            <p:nvPr userDrawn="1"/>
          </p:nvCxnSpPr>
          <p:spPr>
            <a:xfrm flipH="1" flipV="1">
              <a:off x="7334250" y="0"/>
              <a:ext cx="485775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09BDD71-BF2E-BDB0-A625-D8371AEA1CAB}"/>
                </a:ext>
              </a:extLst>
            </p:cNvPr>
            <p:cNvCxnSpPr>
              <a:cxnSpLocks/>
            </p:cNvCxnSpPr>
            <p:nvPr userDrawn="1"/>
          </p:nvCxnSpPr>
          <p:spPr>
            <a:xfrm>
              <a:off x="11487150" y="0"/>
              <a:ext cx="704850" cy="17240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 Placeholder 2">
            <a:extLst>
              <a:ext uri="{FF2B5EF4-FFF2-40B4-BE49-F238E27FC236}">
                <a16:creationId xmlns:a16="http://schemas.microsoft.com/office/drawing/2014/main" id="{83354B96-CD25-BE1C-8CA2-3825F820B759}"/>
              </a:ext>
            </a:extLst>
          </p:cNvPr>
          <p:cNvSpPr>
            <a:spLocks noGrp="1"/>
          </p:cNvSpPr>
          <p:nvPr>
            <p:ph type="body" idx="1" hasCustomPrompt="1"/>
          </p:nvPr>
        </p:nvSpPr>
        <p:spPr>
          <a:xfrm>
            <a:off x="1341120" y="2960877"/>
            <a:ext cx="2722880" cy="351284"/>
          </a:xfrm>
        </p:spPr>
        <p:txBody>
          <a:bodyPr anchor="t">
            <a:norm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5" name="Content Placeholder 3">
            <a:extLst>
              <a:ext uri="{FF2B5EF4-FFF2-40B4-BE49-F238E27FC236}">
                <a16:creationId xmlns:a16="http://schemas.microsoft.com/office/drawing/2014/main" id="{CDD81865-54C7-7674-4B2E-041D05C1D146}"/>
              </a:ext>
            </a:extLst>
          </p:cNvPr>
          <p:cNvSpPr>
            <a:spLocks noGrp="1"/>
          </p:cNvSpPr>
          <p:nvPr>
            <p:ph sz="half" idx="15" hasCustomPrompt="1"/>
          </p:nvPr>
        </p:nvSpPr>
        <p:spPr>
          <a:xfrm>
            <a:off x="1341120" y="3392035"/>
            <a:ext cx="2722880" cy="2907164"/>
          </a:xfrm>
        </p:spPr>
        <p:txBody>
          <a:bodyPr tIns="0">
            <a:normAutofit/>
          </a:bodyPr>
          <a:lstStyle>
            <a:lvl1pPr marL="283464" indent="-283464">
              <a:lnSpc>
                <a:spcPct val="100000"/>
              </a:lnSpc>
              <a:buFont typeface="+mj-lt"/>
              <a:buAutoNum type="arabicPeriod"/>
              <a:defRPr sz="1800" b="0" spc="50" baseline="0"/>
            </a:lvl1pPr>
            <a:lvl2pPr marL="566928" indent="-342900">
              <a:lnSpc>
                <a:spcPct val="100000"/>
              </a:lnSpc>
              <a:spcBef>
                <a:spcPts val="1000"/>
              </a:spcBef>
              <a:buFont typeface="+mj-lt"/>
              <a:buAutoNum type="alphaLcPeriod"/>
              <a:defRPr sz="1800" spc="50" baseline="0"/>
            </a:lvl2pPr>
            <a:lvl3pPr marL="850392" indent="-342900">
              <a:lnSpc>
                <a:spcPct val="100000"/>
              </a:lnSpc>
              <a:spcBef>
                <a:spcPts val="1000"/>
              </a:spcBef>
              <a:buFont typeface="+mj-lt"/>
              <a:buAutoNum type="arabicParenR"/>
              <a:defRPr sz="1800" spc="50" baseline="0"/>
            </a:lvl3pPr>
            <a:lvl4pPr marL="1042416" indent="-342900">
              <a:lnSpc>
                <a:spcPct val="100000"/>
              </a:lnSpc>
              <a:spcBef>
                <a:spcPts val="1000"/>
              </a:spcBef>
              <a:buFont typeface="+mj-lt"/>
              <a:buAutoNum type="alphaLcParenR"/>
              <a:defRPr sz="1800" spc="50" baseline="0"/>
            </a:lvl4pPr>
            <a:lvl5pPr marL="1074420" indent="-400050">
              <a:lnSpc>
                <a:spcPct val="100000"/>
              </a:lnSpc>
              <a:spcBef>
                <a:spcPts val="1000"/>
              </a:spcBef>
              <a:buFont typeface="+mj-lt"/>
              <a:buAutoNum type="romanLcPeriod"/>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7" name="Text Placeholder 2">
            <a:extLst>
              <a:ext uri="{FF2B5EF4-FFF2-40B4-BE49-F238E27FC236}">
                <a16:creationId xmlns:a16="http://schemas.microsoft.com/office/drawing/2014/main" id="{6F39BA57-7F1C-623F-BC7F-B689C5AC33EA}"/>
              </a:ext>
            </a:extLst>
          </p:cNvPr>
          <p:cNvSpPr>
            <a:spLocks noGrp="1"/>
          </p:cNvSpPr>
          <p:nvPr>
            <p:ph type="body" idx="10" hasCustomPrompt="1"/>
          </p:nvPr>
        </p:nvSpPr>
        <p:spPr>
          <a:xfrm>
            <a:off x="4754881" y="2960877"/>
            <a:ext cx="5516880" cy="351284"/>
          </a:xfrm>
        </p:spPr>
        <p:txBody>
          <a:bodyPr anchor="t">
            <a:norm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3" name="Content Placeholder 3">
            <a:extLst>
              <a:ext uri="{FF2B5EF4-FFF2-40B4-BE49-F238E27FC236}">
                <a16:creationId xmlns:a16="http://schemas.microsoft.com/office/drawing/2014/main" id="{94BF07A4-5A33-0B3C-A378-AB2435F1D5FF}"/>
              </a:ext>
            </a:extLst>
          </p:cNvPr>
          <p:cNvSpPr>
            <a:spLocks noGrp="1"/>
          </p:cNvSpPr>
          <p:nvPr>
            <p:ph sz="half" idx="14" hasCustomPrompt="1"/>
          </p:nvPr>
        </p:nvSpPr>
        <p:spPr>
          <a:xfrm>
            <a:off x="4754881" y="3324859"/>
            <a:ext cx="5506720" cy="3031489"/>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43000"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Footer Placeholder 4">
            <a:extLst>
              <a:ext uri="{FF2B5EF4-FFF2-40B4-BE49-F238E27FC236}">
                <a16:creationId xmlns:a16="http://schemas.microsoft.com/office/drawing/2014/main" id="{63DC63A6-41FE-6C2D-9A53-0AE4A6DBF39B}"/>
              </a:ext>
            </a:extLst>
          </p:cNvPr>
          <p:cNvSpPr>
            <a:spLocks noGrp="1"/>
          </p:cNvSpPr>
          <p:nvPr>
            <p:ph type="ftr" sz="quarter" idx="12"/>
          </p:nvPr>
        </p:nvSpPr>
        <p:spPr>
          <a:xfrm>
            <a:off x="1333500" y="6356349"/>
            <a:ext cx="3819228" cy="365125"/>
          </a:xfrm>
        </p:spPr>
        <p:txBody>
          <a:bodyPr/>
          <a:lstStyle>
            <a:lvl1pPr algn="l">
              <a:defRPr sz="900"/>
            </a:lvl1pPr>
          </a:lstStyle>
          <a:p>
            <a:r>
              <a:rPr lang="en-US" dirty="0"/>
              <a:t>PRESENTATION TITLE</a:t>
            </a:r>
          </a:p>
        </p:txBody>
      </p:sp>
      <p:sp>
        <p:nvSpPr>
          <p:cNvPr id="20" name="Slide Number Placeholder 5">
            <a:extLst>
              <a:ext uri="{FF2B5EF4-FFF2-40B4-BE49-F238E27FC236}">
                <a16:creationId xmlns:a16="http://schemas.microsoft.com/office/drawing/2014/main" id="{0B5130EC-B05B-5489-FBEC-DBEB6D1E737D}"/>
              </a:ext>
            </a:extLst>
          </p:cNvPr>
          <p:cNvSpPr>
            <a:spLocks noGrp="1"/>
          </p:cNvSpPr>
          <p:nvPr>
            <p:ph type="sldNum" sz="quarter" idx="13"/>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2112085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3B2CC92D-F90A-CB67-4860-D6939AC29566}"/>
              </a:ext>
              <a:ext uri="{C183D7F6-B498-43B3-948B-1728B52AA6E4}">
                <adec:decorative xmlns:adec="http://schemas.microsoft.com/office/drawing/2017/decorative" val="1"/>
              </a:ext>
            </a:extLst>
          </p:cNvPr>
          <p:cNvCxnSpPr>
            <a:cxnSpLocks/>
          </p:cNvCxnSpPr>
          <p:nvPr userDrawn="1"/>
        </p:nvCxnSpPr>
        <p:spPr>
          <a:xfrm flipH="1" flipV="1">
            <a:off x="3094182" y="0"/>
            <a:ext cx="1745673" cy="38977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5476874" y="1671639"/>
            <a:ext cx="5884027" cy="1204912"/>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sp>
        <p:nvSpPr>
          <p:cNvPr id="13" name="Picture Placeholder 12">
            <a:extLst>
              <a:ext uri="{FF2B5EF4-FFF2-40B4-BE49-F238E27FC236}">
                <a16:creationId xmlns:a16="http://schemas.microsoft.com/office/drawing/2014/main" id="{4C376638-5C5B-8E5B-0C26-8F63B98EA417}"/>
              </a:ext>
            </a:extLst>
          </p:cNvPr>
          <p:cNvSpPr>
            <a:spLocks noGrp="1"/>
          </p:cNvSpPr>
          <p:nvPr>
            <p:ph type="pic" sz="quarter" idx="13"/>
          </p:nvPr>
        </p:nvSpPr>
        <p:spPr>
          <a:xfrm>
            <a:off x="-28230" y="-9144"/>
            <a:ext cx="5481955" cy="6876288"/>
          </a:xfrm>
          <a:custGeom>
            <a:avLst/>
            <a:gdLst>
              <a:gd name="connsiteX0" fmla="*/ 0 w 5476875"/>
              <a:gd name="connsiteY0" fmla="*/ 0 h 6858000"/>
              <a:gd name="connsiteX1" fmla="*/ 5476875 w 5476875"/>
              <a:gd name="connsiteY1" fmla="*/ 0 h 6858000"/>
              <a:gd name="connsiteX2" fmla="*/ 5476875 w 5476875"/>
              <a:gd name="connsiteY2" fmla="*/ 6858000 h 6858000"/>
              <a:gd name="connsiteX3" fmla="*/ 0 w 5476875"/>
              <a:gd name="connsiteY3" fmla="*/ 6858000 h 6858000"/>
              <a:gd name="connsiteX4" fmla="*/ 0 w 5476875"/>
              <a:gd name="connsiteY4" fmla="*/ 0 h 6858000"/>
              <a:gd name="connsiteX0" fmla="*/ 0 w 5476875"/>
              <a:gd name="connsiteY0" fmla="*/ 0 h 6858000"/>
              <a:gd name="connsiteX1" fmla="*/ 2520315 w 5476875"/>
              <a:gd name="connsiteY1" fmla="*/ 0 h 6858000"/>
              <a:gd name="connsiteX2" fmla="*/ 5476875 w 5476875"/>
              <a:gd name="connsiteY2" fmla="*/ 6858000 h 6858000"/>
              <a:gd name="connsiteX3" fmla="*/ 0 w 5476875"/>
              <a:gd name="connsiteY3" fmla="*/ 6858000 h 6858000"/>
              <a:gd name="connsiteX4" fmla="*/ 0 w 5476875"/>
              <a:gd name="connsiteY4" fmla="*/ 0 h 6858000"/>
              <a:gd name="connsiteX0" fmla="*/ 5080 w 5481955"/>
              <a:gd name="connsiteY0" fmla="*/ 0 h 6858000"/>
              <a:gd name="connsiteX1" fmla="*/ 2525395 w 5481955"/>
              <a:gd name="connsiteY1" fmla="*/ 0 h 6858000"/>
              <a:gd name="connsiteX2" fmla="*/ 5481955 w 5481955"/>
              <a:gd name="connsiteY2" fmla="*/ 6858000 h 6858000"/>
              <a:gd name="connsiteX3" fmla="*/ 5080 w 5481955"/>
              <a:gd name="connsiteY3" fmla="*/ 6858000 h 6858000"/>
              <a:gd name="connsiteX4" fmla="*/ 0 w 5481955"/>
              <a:gd name="connsiteY4" fmla="*/ 4805680 h 6858000"/>
              <a:gd name="connsiteX5" fmla="*/ 5080 w 5481955"/>
              <a:gd name="connsiteY5" fmla="*/ 0 h 685800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805680 h 6863080"/>
              <a:gd name="connsiteX5" fmla="*/ 5080 w 5481955"/>
              <a:gd name="connsiteY5" fmla="*/ 0 h 686308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805680 h 6863080"/>
              <a:gd name="connsiteX5" fmla="*/ 5080 w 5481955"/>
              <a:gd name="connsiteY5" fmla="*/ 0 h 686308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805680 h 6863080"/>
              <a:gd name="connsiteX5" fmla="*/ 5080 w 5481955"/>
              <a:gd name="connsiteY5" fmla="*/ 0 h 686308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759960 h 6863080"/>
              <a:gd name="connsiteX5" fmla="*/ 5080 w 5481955"/>
              <a:gd name="connsiteY5" fmla="*/ 0 h 686308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759960 h 6863080"/>
              <a:gd name="connsiteX5" fmla="*/ 5080 w 5481955"/>
              <a:gd name="connsiteY5" fmla="*/ 0 h 686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1955" h="6863080">
                <a:moveTo>
                  <a:pt x="5080" y="0"/>
                </a:moveTo>
                <a:lnTo>
                  <a:pt x="2525395" y="0"/>
                </a:lnTo>
                <a:lnTo>
                  <a:pt x="5481955" y="6858000"/>
                </a:lnTo>
                <a:lnTo>
                  <a:pt x="899160" y="6863080"/>
                </a:lnTo>
                <a:cubicBezTo>
                  <a:pt x="506307" y="5933440"/>
                  <a:pt x="413173" y="5720080"/>
                  <a:pt x="0" y="4759960"/>
                </a:cubicBezTo>
                <a:cubicBezTo>
                  <a:pt x="1693" y="3158067"/>
                  <a:pt x="3387" y="1601893"/>
                  <a:pt x="5080" y="0"/>
                </a:cubicBezTo>
                <a:close/>
              </a:path>
            </a:pathLst>
          </a:custGeom>
        </p:spPr>
        <p:txBody>
          <a:bodyPr lIns="274320" tIns="91440" bIns="91440">
            <a:normAutofit/>
          </a:bodyPr>
          <a:lstStyle>
            <a:lvl1pPr marL="0" indent="0" algn="l">
              <a:buNone/>
              <a:defRPr sz="2000">
                <a:solidFill>
                  <a:schemeClr val="tx1"/>
                </a:solidFill>
              </a:defRPr>
            </a:lvl1pPr>
          </a:lstStyle>
          <a:p>
            <a:r>
              <a:rPr lang="en-US"/>
              <a:t>Click icon to add picture</a:t>
            </a:r>
            <a:endParaRPr lang="en-US" dirty="0"/>
          </a:p>
        </p:txBody>
      </p:sp>
      <p:sp>
        <p:nvSpPr>
          <p:cNvPr id="4" name="Footer Placeholder 4">
            <a:extLst>
              <a:ext uri="{FF2B5EF4-FFF2-40B4-BE49-F238E27FC236}">
                <a16:creationId xmlns:a16="http://schemas.microsoft.com/office/drawing/2014/main" id="{04569D00-2037-2A8D-943B-22FAC1C0B690}"/>
              </a:ext>
            </a:extLst>
          </p:cNvPr>
          <p:cNvSpPr>
            <a:spLocks noGrp="1"/>
          </p:cNvSpPr>
          <p:nvPr>
            <p:ph type="ftr" sz="quarter" idx="11"/>
          </p:nvPr>
        </p:nvSpPr>
        <p:spPr>
          <a:xfrm>
            <a:off x="825500" y="6356349"/>
            <a:ext cx="3819228" cy="365125"/>
          </a:xfrm>
        </p:spPr>
        <p:txBody>
          <a:bodyPr/>
          <a:lstStyle>
            <a:lvl1pPr algn="l">
              <a:defRPr sz="900"/>
            </a:lvl1pPr>
          </a:lstStyle>
          <a:p>
            <a:r>
              <a:rPr lang="en-US" dirty="0"/>
              <a:t>PRESENTATION TITLE</a:t>
            </a:r>
          </a:p>
        </p:txBody>
      </p:sp>
      <p:sp>
        <p:nvSpPr>
          <p:cNvPr id="5" name="Slide Number Placeholder 5">
            <a:extLst>
              <a:ext uri="{FF2B5EF4-FFF2-40B4-BE49-F238E27FC236}">
                <a16:creationId xmlns:a16="http://schemas.microsoft.com/office/drawing/2014/main" id="{75967A9D-0B53-4F3F-0872-495C23A33235}"/>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
        <p:nvSpPr>
          <p:cNvPr id="8" name="Content Placeholder 3">
            <a:extLst>
              <a:ext uri="{FF2B5EF4-FFF2-40B4-BE49-F238E27FC236}">
                <a16:creationId xmlns:a16="http://schemas.microsoft.com/office/drawing/2014/main" id="{643B0E9A-A777-8745-6A36-0A79CB5E036B}"/>
              </a:ext>
            </a:extLst>
          </p:cNvPr>
          <p:cNvSpPr>
            <a:spLocks noGrp="1"/>
          </p:cNvSpPr>
          <p:nvPr>
            <p:ph sz="half" idx="14" hasCustomPrompt="1"/>
          </p:nvPr>
        </p:nvSpPr>
        <p:spPr>
          <a:xfrm>
            <a:off x="5453725" y="3660774"/>
            <a:ext cx="5907176" cy="2536826"/>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52144"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17780591"/>
      </p:ext>
    </p:extLst>
  </p:cSld>
  <p:clrMapOvr>
    <a:masterClrMapping/>
  </p:clrMapOvr>
  <p:extLst>
    <p:ext uri="{DCECCB84-F9BA-43D5-87BE-67443E8EF086}">
      <p15:sldGuideLst xmlns:p15="http://schemas.microsoft.com/office/powerpoint/2012/main">
        <p15:guide id="1" pos="300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4C17E5-24ED-44BC-BA50-02EF90355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833D101-3AF0-4F06-90ED-B83615C36C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AE9FDE-AF95-49F8-A927-35A23C9E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CC2E900D-8FF9-4E80-860D-89C2D3B4E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F1A66A0C-1415-46A3-A1FF-BE18C708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DFD55-3C28-40EF-9E31-A92D2E4017FF}" type="slidenum">
              <a:rPr lang="en-US" smtClean="0"/>
              <a:t>‹#›</a:t>
            </a:fld>
            <a:endParaRPr lang="en-US" dirty="0"/>
          </a:p>
        </p:txBody>
      </p:sp>
    </p:spTree>
    <p:extLst>
      <p:ext uri="{BB962C8B-B14F-4D97-AF65-F5344CB8AC3E}">
        <p14:creationId xmlns:p14="http://schemas.microsoft.com/office/powerpoint/2010/main" val="2319061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 id="2147483670" r:id="rId4"/>
    <p:sldLayoutId id="2147483651" r:id="rId5"/>
    <p:sldLayoutId id="2147483671" r:id="rId6"/>
    <p:sldLayoutId id="2147483672" r:id="rId7"/>
    <p:sldLayoutId id="2147483673" r:id="rId8"/>
    <p:sldLayoutId id="2147483664" r:id="rId9"/>
    <p:sldLayoutId id="2147483674" r:id="rId10"/>
    <p:sldLayoutId id="2147483653" r:id="rId11"/>
    <p:sldLayoutId id="2147483667" r:id="rId12"/>
    <p:sldLayoutId id="2147483665" r:id="rId13"/>
  </p:sldLayoutIdLst>
  <p:hf hdr="0" ftr="0" dt="0"/>
  <p:txStyles>
    <p:titleStyle>
      <a:lvl1pPr algn="l" defTabSz="914400" rtl="0" eaLnBrk="1" latinLnBrk="0" hangingPunct="1">
        <a:lnSpc>
          <a:spcPct val="90000"/>
        </a:lnSpc>
        <a:spcBef>
          <a:spcPct val="0"/>
        </a:spcBef>
        <a:buNone/>
        <a:defRPr sz="44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75451-6A4B-484B-9ED1-353CCE25B0F4}"/>
              </a:ext>
            </a:extLst>
          </p:cNvPr>
          <p:cNvSpPr>
            <a:spLocks noGrp="1"/>
          </p:cNvSpPr>
          <p:nvPr>
            <p:ph type="ctrTitle"/>
          </p:nvPr>
        </p:nvSpPr>
        <p:spPr>
          <a:xfrm>
            <a:off x="6441918" y="3329790"/>
            <a:ext cx="4941771" cy="3200400"/>
          </a:xfrm>
        </p:spPr>
        <p:txBody>
          <a:bodyPr anchor="ctr"/>
          <a:lstStyle/>
          <a:p>
            <a:r>
              <a:rPr lang="en-US" dirty="0">
                <a:solidFill>
                  <a:schemeClr val="accent2"/>
                </a:solidFill>
              </a:rPr>
              <a:t>Nada service homework 454</a:t>
            </a:r>
            <a:br>
              <a:rPr lang="en-US" dirty="0">
                <a:solidFill>
                  <a:schemeClr val="accent2"/>
                </a:solidFill>
              </a:rPr>
            </a:br>
            <a:r>
              <a:rPr lang="en-US" dirty="0">
                <a:solidFill>
                  <a:schemeClr val="accent2"/>
                </a:solidFill>
              </a:rPr>
              <a:t>Bergstrom Audi </a:t>
            </a:r>
            <a:br>
              <a:rPr lang="en-US" dirty="0"/>
            </a:br>
            <a:r>
              <a:rPr lang="en-US" dirty="0"/>
              <a:t> </a:t>
            </a:r>
          </a:p>
        </p:txBody>
      </p:sp>
    </p:spTree>
    <p:extLst>
      <p:ext uri="{BB962C8B-B14F-4D97-AF65-F5344CB8AC3E}">
        <p14:creationId xmlns:p14="http://schemas.microsoft.com/office/powerpoint/2010/main" val="2586058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59560-42F4-E2F1-B58D-C99478146DEB}"/>
              </a:ext>
            </a:extLst>
          </p:cNvPr>
          <p:cNvSpPr>
            <a:spLocks noGrp="1"/>
          </p:cNvSpPr>
          <p:nvPr>
            <p:ph type="title"/>
          </p:nvPr>
        </p:nvSpPr>
        <p:spPr>
          <a:xfrm>
            <a:off x="974690" y="241160"/>
            <a:ext cx="10386213" cy="446711"/>
          </a:xfrm>
        </p:spPr>
        <p:txBody>
          <a:bodyPr>
            <a:normAutofit fontScale="90000"/>
          </a:bodyPr>
          <a:lstStyle/>
          <a:p>
            <a:r>
              <a:rPr lang="en-US" dirty="0">
                <a:solidFill>
                  <a:schemeClr val="accent2"/>
                </a:solidFill>
              </a:rPr>
              <a:t>Swot analysis objectives</a:t>
            </a:r>
          </a:p>
        </p:txBody>
      </p:sp>
      <p:sp>
        <p:nvSpPr>
          <p:cNvPr id="3" name="Content Placeholder 2">
            <a:extLst>
              <a:ext uri="{FF2B5EF4-FFF2-40B4-BE49-F238E27FC236}">
                <a16:creationId xmlns:a16="http://schemas.microsoft.com/office/drawing/2014/main" id="{440BE0CA-B92B-9DC4-A8F8-00C4F79C72AB}"/>
              </a:ext>
            </a:extLst>
          </p:cNvPr>
          <p:cNvSpPr>
            <a:spLocks noGrp="1"/>
          </p:cNvSpPr>
          <p:nvPr>
            <p:ph sz="half" idx="2"/>
          </p:nvPr>
        </p:nvSpPr>
        <p:spPr>
          <a:xfrm>
            <a:off x="160774" y="687871"/>
            <a:ext cx="10212576" cy="5482259"/>
          </a:xfrm>
        </p:spPr>
        <p:txBody>
          <a:bodyPr>
            <a:normAutofit fontScale="92500" lnSpcReduction="10000"/>
          </a:bodyPr>
          <a:lstStyle/>
          <a:p>
            <a:r>
              <a:rPr lang="en-US" dirty="0"/>
              <a:t>Streamline the parts approval process </a:t>
            </a:r>
            <a:r>
              <a:rPr lang="en-US" b="0" dirty="0"/>
              <a:t>to reduce delays and maximizing upselling opportunities.</a:t>
            </a:r>
          </a:p>
          <a:p>
            <a:endParaRPr lang="en-US" b="0" dirty="0"/>
          </a:p>
          <a:p>
            <a:r>
              <a:rPr lang="en-US" dirty="0"/>
              <a:t>Add additional seasonable support </a:t>
            </a:r>
            <a:r>
              <a:rPr lang="en-US" b="0" dirty="0"/>
              <a:t>to assist with peak times to increase efficiency and customer service. </a:t>
            </a:r>
          </a:p>
          <a:p>
            <a:endParaRPr lang="en-US" b="0" dirty="0"/>
          </a:p>
          <a:p>
            <a:r>
              <a:rPr lang="en-US" dirty="0"/>
              <a:t>Improve follow up </a:t>
            </a:r>
            <a:r>
              <a:rPr lang="en-US" b="0" dirty="0"/>
              <a:t>by coordinating with our BDC and service staff to continue to work on declined services after the initial visit.</a:t>
            </a:r>
          </a:p>
          <a:p>
            <a:endParaRPr lang="en-US" b="0" dirty="0"/>
          </a:p>
          <a:p>
            <a:r>
              <a:rPr lang="en-US" dirty="0"/>
              <a:t>Retention programs </a:t>
            </a:r>
            <a:r>
              <a:rPr lang="en-US" b="0" dirty="0"/>
              <a:t>that will continue to develop key members of the team to promote continuity and stability.</a:t>
            </a:r>
          </a:p>
          <a:p>
            <a:endParaRPr lang="en-US" b="0" dirty="0"/>
          </a:p>
          <a:p>
            <a:r>
              <a:rPr lang="en-US" dirty="0"/>
              <a:t>Manage appointment volume </a:t>
            </a:r>
            <a:r>
              <a:rPr lang="en-US" b="0" dirty="0"/>
              <a:t>by working with the BDC to make sure we are not overbooking and that we area also managing correctly on days that we have available capacity.</a:t>
            </a:r>
          </a:p>
          <a:p>
            <a:endParaRPr lang="en-US" b="0" dirty="0"/>
          </a:p>
          <a:p>
            <a:r>
              <a:rPr lang="en-US" dirty="0"/>
              <a:t>EV readiness </a:t>
            </a:r>
            <a:r>
              <a:rPr lang="en-US" b="0" dirty="0"/>
              <a:t>and being prepared for the influx of new opportunities. Having a dedicated EV technician that is fully trained. Having a new Ev walk around process developed to maximize this unique platform. </a:t>
            </a:r>
          </a:p>
          <a:p>
            <a:endParaRPr lang="en-US" b="0" dirty="0"/>
          </a:p>
          <a:p>
            <a:endParaRPr lang="en-US" b="0" dirty="0"/>
          </a:p>
        </p:txBody>
      </p:sp>
      <p:sp>
        <p:nvSpPr>
          <p:cNvPr id="4" name="Slide Number Placeholder 3">
            <a:extLst>
              <a:ext uri="{FF2B5EF4-FFF2-40B4-BE49-F238E27FC236}">
                <a16:creationId xmlns:a16="http://schemas.microsoft.com/office/drawing/2014/main" id="{EE9E87BB-905B-D92B-1825-D89880FFB707}"/>
              </a:ext>
            </a:extLst>
          </p:cNvPr>
          <p:cNvSpPr>
            <a:spLocks noGrp="1"/>
          </p:cNvSpPr>
          <p:nvPr>
            <p:ph type="sldNum" sz="quarter" idx="12"/>
          </p:nvPr>
        </p:nvSpPr>
        <p:spPr/>
        <p:txBody>
          <a:bodyPr/>
          <a:lstStyle/>
          <a:p>
            <a:fld id="{A49DFD55-3C28-40EF-9E31-A92D2E4017FF}" type="slidenum">
              <a:rPr lang="en-US" smtClean="0"/>
              <a:pPr/>
              <a:t>10</a:t>
            </a:fld>
            <a:endParaRPr lang="en-US" dirty="0"/>
          </a:p>
        </p:txBody>
      </p:sp>
    </p:spTree>
    <p:extLst>
      <p:ext uri="{BB962C8B-B14F-4D97-AF65-F5344CB8AC3E}">
        <p14:creationId xmlns:p14="http://schemas.microsoft.com/office/powerpoint/2010/main" val="30517503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F044F-0D8F-5BE8-BE49-5ED9697612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230DA4-6FD2-FBF9-19DF-D6DFBA66F17A}"/>
              </a:ext>
            </a:extLst>
          </p:cNvPr>
          <p:cNvSpPr>
            <a:spLocks noGrp="1"/>
          </p:cNvSpPr>
          <p:nvPr>
            <p:ph type="title"/>
          </p:nvPr>
        </p:nvSpPr>
        <p:spPr>
          <a:xfrm>
            <a:off x="974690" y="241160"/>
            <a:ext cx="10386213" cy="446711"/>
          </a:xfrm>
        </p:spPr>
        <p:txBody>
          <a:bodyPr>
            <a:normAutofit fontScale="90000"/>
          </a:bodyPr>
          <a:lstStyle/>
          <a:p>
            <a:r>
              <a:rPr lang="en-US" dirty="0">
                <a:solidFill>
                  <a:schemeClr val="accent2"/>
                </a:solidFill>
              </a:rPr>
              <a:t>Swot analysis Strategies</a:t>
            </a:r>
          </a:p>
        </p:txBody>
      </p:sp>
      <p:sp>
        <p:nvSpPr>
          <p:cNvPr id="3" name="Content Placeholder 2">
            <a:extLst>
              <a:ext uri="{FF2B5EF4-FFF2-40B4-BE49-F238E27FC236}">
                <a16:creationId xmlns:a16="http://schemas.microsoft.com/office/drawing/2014/main" id="{DE6812E5-C20C-FC9A-CBB6-ABF4D461FE1B}"/>
              </a:ext>
            </a:extLst>
          </p:cNvPr>
          <p:cNvSpPr>
            <a:spLocks noGrp="1"/>
          </p:cNvSpPr>
          <p:nvPr>
            <p:ph sz="half" idx="2"/>
          </p:nvPr>
        </p:nvSpPr>
        <p:spPr>
          <a:xfrm>
            <a:off x="160773" y="687871"/>
            <a:ext cx="11937441" cy="6033603"/>
          </a:xfrm>
        </p:spPr>
        <p:txBody>
          <a:bodyPr>
            <a:normAutofit/>
          </a:bodyPr>
          <a:lstStyle/>
          <a:p>
            <a:r>
              <a:rPr lang="en-US" sz="1800" dirty="0"/>
              <a:t>Develop a strong parts team </a:t>
            </a:r>
            <a:r>
              <a:rPr lang="en-US" sz="1800" b="0" dirty="0"/>
              <a:t>to help with overall efficiency. Reducing errors, improving department communication and improve customer service. </a:t>
            </a:r>
          </a:p>
          <a:p>
            <a:r>
              <a:rPr lang="en-US" sz="1800" dirty="0"/>
              <a:t>Continue to grow our current customer base </a:t>
            </a:r>
            <a:r>
              <a:rPr lang="en-US" sz="1800" b="0" dirty="0"/>
              <a:t>by becoming more consistent with follow up, proactively reaching out, and also looking for more opportunities to connect with our guests. Monthly owner’s clinics and owner’s appreciation events.</a:t>
            </a:r>
          </a:p>
          <a:p>
            <a:r>
              <a:rPr lang="en-US" sz="1800" dirty="0"/>
              <a:t>Reduce advisor burnout </a:t>
            </a:r>
            <a:r>
              <a:rPr lang="en-US" sz="1800" b="0" dirty="0"/>
              <a:t>by weekly sit downs with every advisor to address concerns or opportunities to improve. This will help with moral and help to impower our team for change. One service-related team event per quarter to show appreciation and build continuity.  </a:t>
            </a:r>
          </a:p>
          <a:p>
            <a:r>
              <a:rPr lang="en-US" sz="1800" dirty="0"/>
              <a:t>Maintain the close connection with our BDC teams. </a:t>
            </a:r>
            <a:r>
              <a:rPr lang="en-US" sz="1800" b="0" dirty="0"/>
              <a:t>Assign a team member that reports directly to the GM. This communication is key to work together to maximize our labor and parts profit while being to adjust quickly mid month if necessary.</a:t>
            </a:r>
          </a:p>
          <a:p>
            <a:r>
              <a:rPr lang="en-US" sz="1800" dirty="0"/>
              <a:t>Develop a robust career pathing for employees. </a:t>
            </a:r>
            <a:r>
              <a:rPr lang="en-US" sz="1800" b="0" dirty="0"/>
              <a:t>This will ensure every employee upon hire will have a clear direction of his or her future which will reduce burnout and employee turnover.</a:t>
            </a:r>
          </a:p>
          <a:p>
            <a:r>
              <a:rPr lang="en-US" sz="1800" dirty="0"/>
              <a:t>Cross train all employees from service to parts. </a:t>
            </a:r>
            <a:r>
              <a:rPr lang="en-US" sz="1800" b="0" dirty="0"/>
              <a:t>This will help with overall production and revue opportunities by making sure the store is does not have down</a:t>
            </a:r>
          </a:p>
          <a:p>
            <a:r>
              <a:rPr lang="en-US" dirty="0"/>
              <a:t>Implement state of the art scheduling services</a:t>
            </a:r>
            <a:r>
              <a:rPr lang="en-US" b="0" dirty="0"/>
              <a:t>. Invest is tools with real time scheduling notifications and alerts to maximize workloads during peek times and seasonal stress.</a:t>
            </a:r>
            <a:endParaRPr lang="en-US" sz="1800" b="0" dirty="0"/>
          </a:p>
          <a:p>
            <a:r>
              <a:rPr lang="en-US" sz="1800" b="0" dirty="0"/>
              <a:t> </a:t>
            </a:r>
          </a:p>
          <a:p>
            <a:endParaRPr lang="en-US" b="0" dirty="0"/>
          </a:p>
          <a:p>
            <a:endParaRPr lang="en-US" b="0" dirty="0"/>
          </a:p>
        </p:txBody>
      </p:sp>
      <p:sp>
        <p:nvSpPr>
          <p:cNvPr id="4" name="Slide Number Placeholder 3">
            <a:extLst>
              <a:ext uri="{FF2B5EF4-FFF2-40B4-BE49-F238E27FC236}">
                <a16:creationId xmlns:a16="http://schemas.microsoft.com/office/drawing/2014/main" id="{530E9F19-8ED6-1E31-AD7D-682E2FE222D0}"/>
              </a:ext>
            </a:extLst>
          </p:cNvPr>
          <p:cNvSpPr>
            <a:spLocks noGrp="1"/>
          </p:cNvSpPr>
          <p:nvPr>
            <p:ph type="sldNum" sz="quarter" idx="12"/>
          </p:nvPr>
        </p:nvSpPr>
        <p:spPr/>
        <p:txBody>
          <a:bodyPr/>
          <a:lstStyle/>
          <a:p>
            <a:fld id="{A49DFD55-3C28-40EF-9E31-A92D2E4017FF}" type="slidenum">
              <a:rPr lang="en-US" smtClean="0"/>
              <a:pPr/>
              <a:t>11</a:t>
            </a:fld>
            <a:endParaRPr lang="en-US" dirty="0"/>
          </a:p>
        </p:txBody>
      </p:sp>
    </p:spTree>
    <p:extLst>
      <p:ext uri="{BB962C8B-B14F-4D97-AF65-F5344CB8AC3E}">
        <p14:creationId xmlns:p14="http://schemas.microsoft.com/office/powerpoint/2010/main" val="3840100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FDE00-B2BF-F637-D61C-5D94086486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9D6C1C-1A4F-8DD9-63EF-4EECB3ACDE18}"/>
              </a:ext>
            </a:extLst>
          </p:cNvPr>
          <p:cNvSpPr>
            <a:spLocks noGrp="1"/>
          </p:cNvSpPr>
          <p:nvPr>
            <p:ph type="title"/>
          </p:nvPr>
        </p:nvSpPr>
        <p:spPr>
          <a:xfrm>
            <a:off x="974690" y="241160"/>
            <a:ext cx="10386213" cy="446711"/>
          </a:xfrm>
        </p:spPr>
        <p:txBody>
          <a:bodyPr>
            <a:normAutofit fontScale="90000"/>
          </a:bodyPr>
          <a:lstStyle/>
          <a:p>
            <a:r>
              <a:rPr lang="en-US" dirty="0">
                <a:solidFill>
                  <a:schemeClr val="accent2"/>
                </a:solidFill>
              </a:rPr>
              <a:t>Swot analysis tactics</a:t>
            </a:r>
          </a:p>
        </p:txBody>
      </p:sp>
      <p:sp>
        <p:nvSpPr>
          <p:cNvPr id="3" name="Content Placeholder 2">
            <a:extLst>
              <a:ext uri="{FF2B5EF4-FFF2-40B4-BE49-F238E27FC236}">
                <a16:creationId xmlns:a16="http://schemas.microsoft.com/office/drawing/2014/main" id="{339FF1DA-A80D-7E89-F8C9-75ED46F65B80}"/>
              </a:ext>
            </a:extLst>
          </p:cNvPr>
          <p:cNvSpPr>
            <a:spLocks noGrp="1"/>
          </p:cNvSpPr>
          <p:nvPr>
            <p:ph sz="half" idx="2"/>
          </p:nvPr>
        </p:nvSpPr>
        <p:spPr>
          <a:xfrm>
            <a:off x="160773" y="687871"/>
            <a:ext cx="10212577" cy="6033603"/>
          </a:xfrm>
        </p:spPr>
        <p:txBody>
          <a:bodyPr>
            <a:normAutofit fontScale="70000" lnSpcReduction="20000"/>
          </a:bodyPr>
          <a:lstStyle/>
          <a:p>
            <a:r>
              <a:rPr lang="en-US" sz="1800" b="0" dirty="0"/>
              <a:t>Daily review of scheduling and appointment setting process</a:t>
            </a:r>
          </a:p>
          <a:p>
            <a:endParaRPr lang="en-US" sz="1800" b="0" dirty="0"/>
          </a:p>
          <a:p>
            <a:r>
              <a:rPr lang="en-US" sz="1800" b="0" dirty="0"/>
              <a:t>Use a follow up script to help with declined services</a:t>
            </a:r>
          </a:p>
          <a:p>
            <a:endParaRPr lang="en-US" sz="1800" b="0" dirty="0"/>
          </a:p>
          <a:p>
            <a:r>
              <a:rPr lang="en-US" b="0" dirty="0"/>
              <a:t>I</a:t>
            </a:r>
            <a:r>
              <a:rPr lang="en-US" sz="1800" b="0" dirty="0"/>
              <a:t>mplement employee recognition programs and career development programs</a:t>
            </a:r>
          </a:p>
          <a:p>
            <a:endParaRPr lang="en-US" sz="1800" b="0" dirty="0"/>
          </a:p>
          <a:p>
            <a:r>
              <a:rPr lang="en-US" sz="1800" b="0" dirty="0"/>
              <a:t>Allocate training budget for service advisors and a dedicated BDC rep </a:t>
            </a:r>
          </a:p>
          <a:p>
            <a:endParaRPr lang="en-US" sz="1800" b="0" dirty="0"/>
          </a:p>
          <a:p>
            <a:r>
              <a:rPr lang="en-US" sz="1800" b="0" dirty="0"/>
              <a:t>Hire part time staff to assist with peek or seasonal repair volume</a:t>
            </a:r>
          </a:p>
          <a:p>
            <a:endParaRPr lang="en-US" sz="1800" b="0" dirty="0"/>
          </a:p>
          <a:p>
            <a:r>
              <a:rPr lang="en-US" sz="1800" b="0" dirty="0"/>
              <a:t>Monthly meeting with the BDC teams to review KPI’s and adjust if needed</a:t>
            </a:r>
          </a:p>
          <a:p>
            <a:endParaRPr lang="en-US" sz="1800" b="0" dirty="0"/>
          </a:p>
          <a:p>
            <a:r>
              <a:rPr lang="en-US" sz="1800" b="0" dirty="0"/>
              <a:t>Monitor and review weekly service advisor KPI’s to maximize revenue opportunities </a:t>
            </a:r>
          </a:p>
          <a:p>
            <a:endParaRPr lang="en-US" sz="1800" b="0" dirty="0"/>
          </a:p>
          <a:p>
            <a:r>
              <a:rPr lang="en-US" sz="1800" b="0" dirty="0"/>
              <a:t>Inspect equipment yearly to be able to provide the highest quality equipment as possible</a:t>
            </a:r>
          </a:p>
          <a:p>
            <a:endParaRPr lang="en-US" sz="1800" b="0" dirty="0"/>
          </a:p>
          <a:p>
            <a:r>
              <a:rPr lang="en-US" sz="1800" b="0" dirty="0"/>
              <a:t>Conduct yearly employee satisfaction surveys to help reduce turnover</a:t>
            </a:r>
          </a:p>
          <a:p>
            <a:endParaRPr lang="en-US" sz="1800" b="0" dirty="0"/>
          </a:p>
          <a:p>
            <a:r>
              <a:rPr lang="en-US" sz="1800" b="0" dirty="0"/>
              <a:t>Create Seasonal workflow plans to be better prepared for the high volume </a:t>
            </a:r>
          </a:p>
          <a:p>
            <a:endParaRPr lang="en-US" sz="1800" b="0" dirty="0"/>
          </a:p>
          <a:p>
            <a:r>
              <a:rPr lang="en-US" sz="1800" b="0" dirty="0"/>
              <a:t>Track follow up close percentages and upsell opportunity monthly </a:t>
            </a:r>
          </a:p>
          <a:p>
            <a:endParaRPr lang="en-US" sz="1800" b="0" dirty="0"/>
          </a:p>
          <a:p>
            <a:endParaRPr lang="en-US" b="0" dirty="0"/>
          </a:p>
          <a:p>
            <a:endParaRPr lang="en-US" b="0" dirty="0"/>
          </a:p>
        </p:txBody>
      </p:sp>
      <p:sp>
        <p:nvSpPr>
          <p:cNvPr id="4" name="Slide Number Placeholder 3">
            <a:extLst>
              <a:ext uri="{FF2B5EF4-FFF2-40B4-BE49-F238E27FC236}">
                <a16:creationId xmlns:a16="http://schemas.microsoft.com/office/drawing/2014/main" id="{77CDA0C0-3463-6B37-F9EA-7C8446A564C1}"/>
              </a:ext>
            </a:extLst>
          </p:cNvPr>
          <p:cNvSpPr>
            <a:spLocks noGrp="1"/>
          </p:cNvSpPr>
          <p:nvPr>
            <p:ph type="sldNum" sz="quarter" idx="12"/>
          </p:nvPr>
        </p:nvSpPr>
        <p:spPr/>
        <p:txBody>
          <a:bodyPr/>
          <a:lstStyle/>
          <a:p>
            <a:fld id="{A49DFD55-3C28-40EF-9E31-A92D2E4017FF}" type="slidenum">
              <a:rPr lang="en-US" smtClean="0"/>
              <a:pPr/>
              <a:t>12</a:t>
            </a:fld>
            <a:endParaRPr lang="en-US" dirty="0"/>
          </a:p>
        </p:txBody>
      </p:sp>
    </p:spTree>
    <p:extLst>
      <p:ext uri="{BB962C8B-B14F-4D97-AF65-F5344CB8AC3E}">
        <p14:creationId xmlns:p14="http://schemas.microsoft.com/office/powerpoint/2010/main" val="25700069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ECEC9-260D-A7E1-A3AC-FE145CD465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958F23-AD46-2A90-0CB2-A62FBE70AB51}"/>
              </a:ext>
            </a:extLst>
          </p:cNvPr>
          <p:cNvSpPr>
            <a:spLocks noGrp="1"/>
          </p:cNvSpPr>
          <p:nvPr>
            <p:ph type="title"/>
          </p:nvPr>
        </p:nvSpPr>
        <p:spPr>
          <a:xfrm>
            <a:off x="974690" y="241160"/>
            <a:ext cx="10386213" cy="446711"/>
          </a:xfrm>
        </p:spPr>
        <p:txBody>
          <a:bodyPr>
            <a:normAutofit fontScale="90000"/>
          </a:bodyPr>
          <a:lstStyle/>
          <a:p>
            <a:r>
              <a:rPr lang="en-US" dirty="0">
                <a:solidFill>
                  <a:schemeClr val="accent2"/>
                </a:solidFill>
              </a:rPr>
              <a:t>Swot ACTION PLAN </a:t>
            </a:r>
          </a:p>
        </p:txBody>
      </p:sp>
      <p:sp>
        <p:nvSpPr>
          <p:cNvPr id="3" name="Content Placeholder 2">
            <a:extLst>
              <a:ext uri="{FF2B5EF4-FFF2-40B4-BE49-F238E27FC236}">
                <a16:creationId xmlns:a16="http://schemas.microsoft.com/office/drawing/2014/main" id="{35F3DA61-12F1-9371-3CC6-AF577A8FC2A5}"/>
              </a:ext>
            </a:extLst>
          </p:cNvPr>
          <p:cNvSpPr>
            <a:spLocks noGrp="1"/>
          </p:cNvSpPr>
          <p:nvPr>
            <p:ph sz="half" idx="2"/>
          </p:nvPr>
        </p:nvSpPr>
        <p:spPr>
          <a:xfrm>
            <a:off x="160773" y="687871"/>
            <a:ext cx="10212577" cy="6033603"/>
          </a:xfrm>
        </p:spPr>
        <p:txBody>
          <a:bodyPr>
            <a:normAutofit/>
          </a:bodyPr>
          <a:lstStyle/>
          <a:p>
            <a:r>
              <a:rPr lang="en-US" sz="1800" b="0" dirty="0"/>
              <a:t>Organize Parts department         Parts manger                    </a:t>
            </a:r>
            <a:r>
              <a:rPr lang="en-US" sz="1800" dirty="0"/>
              <a:t>Jan 1</a:t>
            </a:r>
            <a:r>
              <a:rPr lang="en-US" sz="1800" baseline="30000" dirty="0"/>
              <a:t>st</a:t>
            </a:r>
            <a:r>
              <a:rPr lang="en-US" sz="1800" dirty="0"/>
              <a:t> 2025</a:t>
            </a:r>
          </a:p>
          <a:p>
            <a:endParaRPr lang="en-US" b="0" dirty="0"/>
          </a:p>
          <a:p>
            <a:r>
              <a:rPr lang="en-US" sz="1800" b="0" dirty="0"/>
              <a:t>Approving Estimates                  Service/parts manager      </a:t>
            </a:r>
            <a:r>
              <a:rPr lang="en-US" sz="1800" dirty="0"/>
              <a:t>Dec 31</a:t>
            </a:r>
            <a:r>
              <a:rPr lang="en-US" sz="1800" baseline="30000" dirty="0"/>
              <a:t>st</a:t>
            </a:r>
            <a:r>
              <a:rPr lang="en-US" sz="1800" dirty="0"/>
              <a:t> 2024</a:t>
            </a:r>
          </a:p>
          <a:p>
            <a:endParaRPr lang="en-US" b="0" dirty="0"/>
          </a:p>
          <a:p>
            <a:r>
              <a:rPr lang="en-US" sz="1800" b="0" dirty="0"/>
              <a:t>Advisor Retention                       Service manger/GM           </a:t>
            </a:r>
            <a:r>
              <a:rPr lang="en-US" sz="1800" dirty="0"/>
              <a:t>Jan 1</a:t>
            </a:r>
            <a:r>
              <a:rPr lang="en-US" sz="1800" baseline="30000" dirty="0"/>
              <a:t>st</a:t>
            </a:r>
            <a:r>
              <a:rPr lang="en-US" sz="1800" dirty="0"/>
              <a:t> 2025</a:t>
            </a:r>
          </a:p>
          <a:p>
            <a:r>
              <a:rPr lang="en-US" b="0" dirty="0"/>
              <a:t>                                                   Work with the service manager on staff development plans </a:t>
            </a:r>
          </a:p>
          <a:p>
            <a:endParaRPr lang="en-US" b="0" dirty="0"/>
          </a:p>
          <a:p>
            <a:r>
              <a:rPr lang="en-US" b="0" dirty="0"/>
              <a:t>BDC Support Process                   GM                                   Jan 1</a:t>
            </a:r>
            <a:r>
              <a:rPr lang="en-US" b="0" baseline="30000" dirty="0"/>
              <a:t>st</a:t>
            </a:r>
            <a:r>
              <a:rPr lang="en-US" b="0" dirty="0"/>
              <a:t> 2025</a:t>
            </a:r>
          </a:p>
          <a:p>
            <a:r>
              <a:rPr lang="en-US" b="0" dirty="0"/>
              <a:t>                                                    Discussion with the dealer principal and GM </a:t>
            </a:r>
          </a:p>
          <a:p>
            <a:r>
              <a:rPr lang="en-US" b="0" dirty="0"/>
              <a:t>Marketing Support                       GM/Corporate                  Dec 31st 2024  </a:t>
            </a:r>
          </a:p>
          <a:p>
            <a:r>
              <a:rPr lang="en-US" sz="1800" b="0" dirty="0"/>
              <a:t>                                                    Design an aggressive plan to recapture market share</a:t>
            </a:r>
          </a:p>
        </p:txBody>
      </p:sp>
      <p:sp>
        <p:nvSpPr>
          <p:cNvPr id="4" name="Slide Number Placeholder 3">
            <a:extLst>
              <a:ext uri="{FF2B5EF4-FFF2-40B4-BE49-F238E27FC236}">
                <a16:creationId xmlns:a16="http://schemas.microsoft.com/office/drawing/2014/main" id="{4F81A320-A07C-3585-0C9C-51BF52074450}"/>
              </a:ext>
            </a:extLst>
          </p:cNvPr>
          <p:cNvSpPr>
            <a:spLocks noGrp="1"/>
          </p:cNvSpPr>
          <p:nvPr>
            <p:ph type="sldNum" sz="quarter" idx="12"/>
          </p:nvPr>
        </p:nvSpPr>
        <p:spPr/>
        <p:txBody>
          <a:bodyPr/>
          <a:lstStyle/>
          <a:p>
            <a:fld id="{A49DFD55-3C28-40EF-9E31-A92D2E4017FF}" type="slidenum">
              <a:rPr lang="en-US" smtClean="0"/>
              <a:pPr/>
              <a:t>13</a:t>
            </a:fld>
            <a:endParaRPr lang="en-US" dirty="0"/>
          </a:p>
        </p:txBody>
      </p:sp>
    </p:spTree>
    <p:extLst>
      <p:ext uri="{BB962C8B-B14F-4D97-AF65-F5344CB8AC3E}">
        <p14:creationId xmlns:p14="http://schemas.microsoft.com/office/powerpoint/2010/main" val="3580174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8FC28-E0BD-4387-B8BE-9965D1A57FF1}"/>
              </a:ext>
            </a:extLst>
          </p:cNvPr>
          <p:cNvSpPr>
            <a:spLocks noGrp="1"/>
          </p:cNvSpPr>
          <p:nvPr>
            <p:ph type="title"/>
          </p:nvPr>
        </p:nvSpPr>
        <p:spPr>
          <a:xfrm>
            <a:off x="0" y="211015"/>
            <a:ext cx="5104563" cy="381838"/>
          </a:xfrm>
        </p:spPr>
        <p:txBody>
          <a:bodyPr>
            <a:normAutofit fontScale="90000"/>
          </a:bodyPr>
          <a:lstStyle/>
          <a:p>
            <a:r>
              <a:rPr lang="en-US" dirty="0">
                <a:solidFill>
                  <a:schemeClr val="accent2"/>
                </a:solidFill>
              </a:rPr>
              <a:t>Conclusion</a:t>
            </a:r>
          </a:p>
        </p:txBody>
      </p:sp>
      <p:pic>
        <p:nvPicPr>
          <p:cNvPr id="47" name="Picture Placeholder 46" descr="A person smiling with a shadow on the wall">
            <a:extLst>
              <a:ext uri="{FF2B5EF4-FFF2-40B4-BE49-F238E27FC236}">
                <a16:creationId xmlns:a16="http://schemas.microsoft.com/office/drawing/2014/main" id="{F55BC7A4-EE4B-7EFC-C325-408D66C3CBA7}"/>
              </a:ext>
            </a:extLst>
          </p:cNvPr>
          <p:cNvPicPr>
            <a:picLocks noGrp="1" noChangeAspect="1"/>
          </p:cNvPicPr>
          <p:nvPr>
            <p:ph type="pic" sz="quarter" idx="13"/>
          </p:nvPr>
        </p:nvPicPr>
        <p:blipFill>
          <a:blip r:embed="rId3"/>
          <a:srcRect l="112" r="112"/>
          <a:stretch/>
        </p:blipFill>
        <p:spPr>
          <a:xfrm>
            <a:off x="-28230" y="2371410"/>
            <a:ext cx="2319255" cy="4495733"/>
          </a:xfrm>
        </p:spPr>
      </p:pic>
      <p:sp>
        <p:nvSpPr>
          <p:cNvPr id="6" name="Slide Number Placeholder 5">
            <a:extLst>
              <a:ext uri="{FF2B5EF4-FFF2-40B4-BE49-F238E27FC236}">
                <a16:creationId xmlns:a16="http://schemas.microsoft.com/office/drawing/2014/main" id="{7C4B8313-9270-4128-8674-3A3E42B806BC}"/>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14</a:t>
            </a:fld>
            <a:endParaRPr lang="en-US" dirty="0"/>
          </a:p>
        </p:txBody>
      </p:sp>
      <p:sp>
        <p:nvSpPr>
          <p:cNvPr id="3" name="Text Placeholder 2">
            <a:extLst>
              <a:ext uri="{FF2B5EF4-FFF2-40B4-BE49-F238E27FC236}">
                <a16:creationId xmlns:a16="http://schemas.microsoft.com/office/drawing/2014/main" id="{FED19BCA-B61F-4EA6-A1FB-CCA3BD8506FB}"/>
              </a:ext>
            </a:extLst>
          </p:cNvPr>
          <p:cNvSpPr>
            <a:spLocks noGrp="1"/>
          </p:cNvSpPr>
          <p:nvPr>
            <p:ph sz="half" idx="14"/>
          </p:nvPr>
        </p:nvSpPr>
        <p:spPr>
          <a:xfrm>
            <a:off x="2291025" y="211015"/>
            <a:ext cx="9069876" cy="7425732"/>
          </a:xfrm>
        </p:spPr>
        <p:txBody>
          <a:bodyPr>
            <a:noAutofit/>
          </a:bodyPr>
          <a:lstStyle/>
          <a:p>
            <a:r>
              <a:rPr lang="en-US" dirty="0"/>
              <a:t>-This strategic plan focuses on dealership operations and revenue enhancement while boosting team moral and customer engagement. Initiatives include upgrading technologies, employee retention plans, and addressing process deficiencies throughout the dealership.</a:t>
            </a:r>
          </a:p>
          <a:p>
            <a:endParaRPr lang="en-US" dirty="0"/>
          </a:p>
          <a:p>
            <a:r>
              <a:rPr lang="en-US" dirty="0"/>
              <a:t>-Retention of our employees is a key initiative. Motivated employees that are properly trained will deliver a high level of professionalism and deliver results at a high level.</a:t>
            </a:r>
          </a:p>
          <a:p>
            <a:endParaRPr lang="en-US" dirty="0"/>
          </a:p>
          <a:p>
            <a:r>
              <a:rPr lang="en-US" dirty="0"/>
              <a:t>- Improving and elevating our walk around process to generate revenue. A streamlined service process that is followed consistently and 100% of the time will have a dramatic effect on gross profit and the customer experience.   </a:t>
            </a:r>
          </a:p>
          <a:p>
            <a:endParaRPr lang="en-US" dirty="0"/>
          </a:p>
          <a:p>
            <a:r>
              <a:rPr lang="en-US" dirty="0"/>
              <a:t>-Taking advantage of the technologies available to help maximize scheduling opportunities, alleviate over booking, enhancing up sell opportunities while  managing workloads. </a:t>
            </a:r>
          </a:p>
          <a:p>
            <a:endParaRPr lang="en-US" dirty="0"/>
          </a:p>
          <a:p>
            <a:r>
              <a:rPr lang="en-US" dirty="0"/>
              <a:t>-By focusing on these metrics and investing more in our current employees we will continue to be able to find innovative solutions to revenue generating issues. This will help strengthen the entire dealership, generate more profits, improve retention  and be able to insulate against  challenges that may arise today and in the future. </a:t>
            </a:r>
          </a:p>
        </p:txBody>
      </p:sp>
      <p:cxnSp>
        <p:nvCxnSpPr>
          <p:cNvPr id="23" name="Straight Connector 22">
            <a:extLst>
              <a:ext uri="{FF2B5EF4-FFF2-40B4-BE49-F238E27FC236}">
                <a16:creationId xmlns:a16="http://schemas.microsoft.com/office/drawing/2014/main" id="{D87F08D6-2CA7-4A5A-BE34-07113DCA535D}"/>
              </a:ext>
              <a:ext uri="{C183D7F6-B498-43B3-948B-1728B52AA6E4}">
                <adec:decorative xmlns:adec="http://schemas.microsoft.com/office/drawing/2017/decorative" val="1"/>
              </a:ext>
            </a:extLst>
          </p:cNvPr>
          <p:cNvCxnSpPr>
            <a:cxnSpLocks/>
          </p:cNvCxnSpPr>
          <p:nvPr userDrawn="1"/>
        </p:nvCxnSpPr>
        <p:spPr>
          <a:xfrm flipH="1" flipV="1">
            <a:off x="0" y="876300"/>
            <a:ext cx="5246255" cy="17098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2861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F1EDE-5423-435C-B149-87AB1BC22B83}"/>
              </a:ext>
            </a:extLst>
          </p:cNvPr>
          <p:cNvSpPr>
            <a:spLocks noGrp="1"/>
          </p:cNvSpPr>
          <p:nvPr>
            <p:ph type="ctrTitle"/>
          </p:nvPr>
        </p:nvSpPr>
        <p:spPr>
          <a:xfrm>
            <a:off x="4267200" y="1615736"/>
            <a:ext cx="4179570" cy="1524735"/>
          </a:xfrm>
        </p:spPr>
        <p:txBody>
          <a:bodyPr/>
          <a:lstStyle/>
          <a:p>
            <a:r>
              <a:rPr lang="en-US" dirty="0">
                <a:solidFill>
                  <a:schemeClr val="accent2"/>
                </a:solidFill>
              </a:rPr>
              <a:t>THANK YOU</a:t>
            </a:r>
          </a:p>
        </p:txBody>
      </p:sp>
      <p:sp>
        <p:nvSpPr>
          <p:cNvPr id="3" name="Subtitle 2">
            <a:extLst>
              <a:ext uri="{FF2B5EF4-FFF2-40B4-BE49-F238E27FC236}">
                <a16:creationId xmlns:a16="http://schemas.microsoft.com/office/drawing/2014/main" id="{AF64C29E-DF30-4DC6-AB95-2016F9A703B6}"/>
              </a:ext>
            </a:extLst>
          </p:cNvPr>
          <p:cNvSpPr>
            <a:spLocks noGrp="1"/>
          </p:cNvSpPr>
          <p:nvPr>
            <p:ph type="subTitle" idx="1"/>
          </p:nvPr>
        </p:nvSpPr>
        <p:spPr>
          <a:xfrm>
            <a:off x="4267200" y="3238103"/>
            <a:ext cx="4179570" cy="2850181"/>
          </a:xfrm>
        </p:spPr>
        <p:txBody>
          <a:bodyPr>
            <a:noAutofit/>
          </a:bodyPr>
          <a:lstStyle/>
          <a:p>
            <a:r>
              <a:rPr lang="en-US" dirty="0"/>
              <a:t>Jason Amo</a:t>
            </a:r>
          </a:p>
          <a:p>
            <a:r>
              <a:rPr lang="en-US" dirty="0"/>
              <a:t>NADA Class 454 </a:t>
            </a:r>
          </a:p>
          <a:p>
            <a:r>
              <a:rPr lang="en-US" dirty="0"/>
              <a:t>jamo@bergstromauto.com</a:t>
            </a:r>
          </a:p>
        </p:txBody>
      </p:sp>
      <p:sp>
        <p:nvSpPr>
          <p:cNvPr id="6" name="Slide Number Placeholder 5">
            <a:extLst>
              <a:ext uri="{FF2B5EF4-FFF2-40B4-BE49-F238E27FC236}">
                <a16:creationId xmlns:a16="http://schemas.microsoft.com/office/drawing/2014/main" id="{4C127D99-645F-4FCF-9573-FDFE2A344FA9}"/>
              </a:ext>
            </a:extLst>
          </p:cNvPr>
          <p:cNvSpPr>
            <a:spLocks noGrp="1"/>
          </p:cNvSpPr>
          <p:nvPr>
            <p:ph type="sldNum" sz="quarter" idx="12"/>
          </p:nvPr>
        </p:nvSpPr>
        <p:spPr>
          <a:xfrm>
            <a:off x="9579428" y="6356350"/>
            <a:ext cx="1774371" cy="365125"/>
          </a:xfrm>
        </p:spPr>
        <p:txBody>
          <a:bodyPr/>
          <a:lstStyle/>
          <a:p>
            <a:fld id="{A49DFD55-3C28-40EF-9E31-A92D2E4017FF}" type="slidenum">
              <a:rPr lang="en-US" smtClean="0"/>
              <a:pPr/>
              <a:t>15</a:t>
            </a:fld>
            <a:endParaRPr lang="en-US" dirty="0"/>
          </a:p>
        </p:txBody>
      </p:sp>
    </p:spTree>
    <p:extLst>
      <p:ext uri="{BB962C8B-B14F-4D97-AF65-F5344CB8AC3E}">
        <p14:creationId xmlns:p14="http://schemas.microsoft.com/office/powerpoint/2010/main" val="1969787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F5859-10C9-4588-9727-B9362E26C29D}"/>
              </a:ext>
            </a:extLst>
          </p:cNvPr>
          <p:cNvSpPr>
            <a:spLocks noGrp="1"/>
          </p:cNvSpPr>
          <p:nvPr>
            <p:ph type="title"/>
          </p:nvPr>
        </p:nvSpPr>
        <p:spPr>
          <a:xfrm>
            <a:off x="653144" y="1457012"/>
            <a:ext cx="2692957" cy="823200"/>
          </a:xfrm>
        </p:spPr>
        <p:txBody>
          <a:bodyPr>
            <a:normAutofit fontScale="90000"/>
          </a:bodyPr>
          <a:lstStyle/>
          <a:p>
            <a:pPr algn="ctr"/>
            <a:r>
              <a:rPr lang="en-US" dirty="0">
                <a:solidFill>
                  <a:schemeClr val="accent2"/>
                </a:solidFill>
              </a:rPr>
              <a:t>BERGSTROM AUDI </a:t>
            </a:r>
          </a:p>
        </p:txBody>
      </p:sp>
      <p:sp>
        <p:nvSpPr>
          <p:cNvPr id="3" name="Content Placeholder 2">
            <a:extLst>
              <a:ext uri="{FF2B5EF4-FFF2-40B4-BE49-F238E27FC236}">
                <a16:creationId xmlns:a16="http://schemas.microsoft.com/office/drawing/2014/main" id="{5671D7E5-EF66-4BCD-8DAA-E9061157F0BE}"/>
              </a:ext>
            </a:extLst>
          </p:cNvPr>
          <p:cNvSpPr>
            <a:spLocks noGrp="1"/>
          </p:cNvSpPr>
          <p:nvPr>
            <p:ph idx="1"/>
          </p:nvPr>
        </p:nvSpPr>
        <p:spPr>
          <a:xfrm>
            <a:off x="1" y="2692958"/>
            <a:ext cx="12088166" cy="3250644"/>
          </a:xfrm>
        </p:spPr>
        <p:txBody>
          <a:bodyPr>
            <a:normAutofit/>
          </a:bodyPr>
          <a:lstStyle/>
          <a:p>
            <a:r>
              <a:rPr lang="en-US" dirty="0"/>
              <a:t>1. Current Dealership practices: Document, analysis and review current operational practices by identifying strengths and weaknesses.</a:t>
            </a:r>
          </a:p>
          <a:p>
            <a:r>
              <a:rPr lang="en-US" dirty="0"/>
              <a:t>2. Goals for improvement: Define clear, measurable and defined goals to enhance efficiency and with expected  outcomes. </a:t>
            </a:r>
          </a:p>
          <a:p>
            <a:r>
              <a:rPr lang="en-US" dirty="0"/>
              <a:t>3. Action Plans: Use of specific steps to achieve goals, set timelines and hold the team accountable for reaching them.</a:t>
            </a:r>
          </a:p>
          <a:p>
            <a:r>
              <a:rPr lang="en-US" dirty="0"/>
              <a:t>4. Evaluation: Implement changes and systems to monitor progress, review the impact and adjust if needed. </a:t>
            </a:r>
          </a:p>
          <a:p>
            <a:endParaRPr lang="en-US" dirty="0"/>
          </a:p>
        </p:txBody>
      </p:sp>
      <p:sp>
        <p:nvSpPr>
          <p:cNvPr id="5" name="Slide Number Placeholder 5">
            <a:extLst>
              <a:ext uri="{FF2B5EF4-FFF2-40B4-BE49-F238E27FC236}">
                <a16:creationId xmlns:a16="http://schemas.microsoft.com/office/drawing/2014/main" id="{B02A8827-B1A1-2D2F-D6DD-E886B886C43E}"/>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2</a:t>
            </a:fld>
            <a:endParaRPr lang="en-US" dirty="0"/>
          </a:p>
        </p:txBody>
      </p:sp>
    </p:spTree>
    <p:extLst>
      <p:ext uri="{BB962C8B-B14F-4D97-AF65-F5344CB8AC3E}">
        <p14:creationId xmlns:p14="http://schemas.microsoft.com/office/powerpoint/2010/main" val="1713219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CD1CA-0A1F-FC49-6F02-0E0120F7EE2C}"/>
              </a:ext>
            </a:extLst>
          </p:cNvPr>
          <p:cNvSpPr>
            <a:spLocks noGrp="1"/>
          </p:cNvSpPr>
          <p:nvPr>
            <p:ph type="title"/>
          </p:nvPr>
        </p:nvSpPr>
        <p:spPr>
          <a:xfrm>
            <a:off x="1322318" y="268360"/>
            <a:ext cx="5651238" cy="836959"/>
          </a:xfrm>
        </p:spPr>
        <p:txBody>
          <a:bodyPr>
            <a:normAutofit/>
          </a:bodyPr>
          <a:lstStyle/>
          <a:p>
            <a:r>
              <a:rPr lang="en-US" dirty="0">
                <a:solidFill>
                  <a:schemeClr val="accent2"/>
                </a:solidFill>
              </a:rPr>
              <a:t>Manager Discussion </a:t>
            </a:r>
          </a:p>
        </p:txBody>
      </p:sp>
      <p:sp>
        <p:nvSpPr>
          <p:cNvPr id="3" name="Content Placeholder 2">
            <a:extLst>
              <a:ext uri="{FF2B5EF4-FFF2-40B4-BE49-F238E27FC236}">
                <a16:creationId xmlns:a16="http://schemas.microsoft.com/office/drawing/2014/main" id="{9DBDF561-AB65-C5ED-1DDC-7D79E6486A6B}"/>
              </a:ext>
            </a:extLst>
          </p:cNvPr>
          <p:cNvSpPr>
            <a:spLocks noGrp="1"/>
          </p:cNvSpPr>
          <p:nvPr>
            <p:ph sz="half" idx="2"/>
          </p:nvPr>
        </p:nvSpPr>
        <p:spPr>
          <a:xfrm>
            <a:off x="281354" y="1105318"/>
            <a:ext cx="11910645" cy="6702251"/>
          </a:xfrm>
        </p:spPr>
        <p:txBody>
          <a:bodyPr>
            <a:normAutofit fontScale="85000" lnSpcReduction="20000"/>
          </a:bodyPr>
          <a:lstStyle/>
          <a:p>
            <a:r>
              <a:rPr lang="en-US" b="0" dirty="0"/>
              <a:t>When looking at what to focus on to increase the quality of the service RO at Audi, these are a couple of the bullet points that we're focusing on now.</a:t>
            </a:r>
          </a:p>
          <a:p>
            <a:r>
              <a:rPr lang="en-US" u="sng" dirty="0"/>
              <a:t>Perform a quality pre-write and pre-call at least 3 days before the service appointment</a:t>
            </a:r>
            <a:endParaRPr lang="en-US" dirty="0"/>
          </a:p>
          <a:p>
            <a:pPr>
              <a:buFont typeface="Arial" panose="020B0604020202020204" pitchFamily="34" charset="0"/>
              <a:buChar char="•"/>
            </a:pPr>
            <a:r>
              <a:rPr lang="en-US" b="0" dirty="0">
                <a:effectLst/>
              </a:rPr>
              <a:t>Look for open recalls, previously deferred services, possible upcoming needs using estimated mileage</a:t>
            </a:r>
          </a:p>
          <a:p>
            <a:pPr>
              <a:buFont typeface="Arial" panose="020B0604020202020204" pitchFamily="34" charset="0"/>
              <a:buChar char="•"/>
            </a:pPr>
            <a:r>
              <a:rPr lang="en-US" b="0" dirty="0">
                <a:effectLst/>
              </a:rPr>
              <a:t>The service appointment must be looked at as 2 pieces, 1 before arrival, 1 upon arrival.  Picture every guest having 2 bank accounts, don't let the dollar amount dictate your sales delivery.</a:t>
            </a:r>
          </a:p>
          <a:p>
            <a:r>
              <a:rPr lang="en-US" u="sng" dirty="0"/>
              <a:t>Perform a quality greeting and walkaround inspection upon arrival</a:t>
            </a:r>
            <a:endParaRPr lang="en-US" dirty="0"/>
          </a:p>
          <a:p>
            <a:pPr>
              <a:buFont typeface="Arial" panose="020B0604020202020204" pitchFamily="34" charset="0"/>
              <a:buChar char="•"/>
            </a:pPr>
            <a:r>
              <a:rPr lang="en-US" b="0" dirty="0">
                <a:effectLst/>
              </a:rPr>
              <a:t>Have the guest present while you take a closer look at tire condition, wiper condition, actual mileage, etc...</a:t>
            </a:r>
          </a:p>
          <a:p>
            <a:pPr>
              <a:buFont typeface="Arial" panose="020B0604020202020204" pitchFamily="34" charset="0"/>
              <a:buChar char="•"/>
            </a:pPr>
            <a:r>
              <a:rPr lang="en-US" b="0" dirty="0">
                <a:effectLst/>
              </a:rPr>
              <a:t>The best way to change a 1-line RO into a quality RO, is to sell additional needs before the vehicle ever enters the shop.</a:t>
            </a:r>
          </a:p>
          <a:p>
            <a:pPr>
              <a:buFont typeface="Arial" panose="020B0604020202020204" pitchFamily="34" charset="0"/>
              <a:buChar char="•"/>
            </a:pPr>
            <a:r>
              <a:rPr lang="en-US" b="0" dirty="0">
                <a:effectLst/>
              </a:rPr>
              <a:t>This is also the time to emotionally reinforce your relationship with the guest.  The more you make the interaction personal vs transactional, the more your guest will say YES</a:t>
            </a:r>
          </a:p>
          <a:p>
            <a:r>
              <a:rPr lang="en-US" u="sng" dirty="0"/>
              <a:t>Once in the shop, perform the MPI and Welcome video within the first 30 minutes</a:t>
            </a:r>
            <a:endParaRPr lang="en-US" dirty="0"/>
          </a:p>
          <a:p>
            <a:pPr>
              <a:buFont typeface="Arial" panose="020B0604020202020204" pitchFamily="34" charset="0"/>
              <a:buChar char="•"/>
            </a:pPr>
            <a:r>
              <a:rPr lang="en-US" b="0" dirty="0">
                <a:effectLst/>
              </a:rPr>
              <a:t>You already have the guest "sold" on the repairs they brought it in for, use this chance to reinforce additional needs required.</a:t>
            </a:r>
          </a:p>
          <a:p>
            <a:pPr>
              <a:buFont typeface="Arial" panose="020B0604020202020204" pitchFamily="34" charset="0"/>
              <a:buChar char="•"/>
            </a:pPr>
            <a:r>
              <a:rPr lang="en-US" b="0" dirty="0">
                <a:effectLst/>
              </a:rPr>
              <a:t>The old saying "strike while the iron is hot", are words to live by.  The odds of closing sales at the beginning of the transaction are much higher than at the end.</a:t>
            </a:r>
          </a:p>
          <a:p>
            <a:pPr>
              <a:buFont typeface="Arial" panose="020B0604020202020204" pitchFamily="34" charset="0"/>
              <a:buChar char="•"/>
            </a:pPr>
            <a:r>
              <a:rPr lang="en-US" b="0" dirty="0">
                <a:effectLst/>
              </a:rPr>
              <a:t>Be sure to stage the video in a sequence that makes sense to the guest and flows without being too technical.  </a:t>
            </a:r>
          </a:p>
          <a:p>
            <a:pPr>
              <a:buFont typeface="Arial" panose="020B0604020202020204" pitchFamily="34" charset="0"/>
              <a:buChar char="•"/>
            </a:pPr>
            <a:r>
              <a:rPr lang="en-US" u="sng" dirty="0"/>
              <a:t>Once a guest has responded, with yes's or no's, follow up one more time to confirm their decision and attempt to sway them to make more YES choices</a:t>
            </a:r>
            <a:br>
              <a:rPr lang="en-US" b="0" dirty="0"/>
            </a:br>
            <a:r>
              <a:rPr lang="en-US" b="0" dirty="0">
                <a:effectLst/>
              </a:rPr>
              <a:t>Too often we take digital communication as the final communication.  Digital adds to the experience but shouldn't deter you from using traditional communication tactics.</a:t>
            </a:r>
          </a:p>
          <a:p>
            <a:pPr>
              <a:buFont typeface="Arial" panose="020B0604020202020204" pitchFamily="34" charset="0"/>
              <a:buChar char="•"/>
            </a:pPr>
            <a:r>
              <a:rPr lang="en-US" b="0" dirty="0">
                <a:effectLst/>
              </a:rPr>
              <a:t>Many phone screens tell part of the story to the guest, follow up with them to make sure they have all the details, and have made all the right choices for their situation.</a:t>
            </a:r>
          </a:p>
          <a:p>
            <a:br>
              <a:rPr lang="en-US" dirty="0"/>
            </a:br>
            <a:endParaRPr lang="en-US" dirty="0"/>
          </a:p>
        </p:txBody>
      </p:sp>
      <p:sp>
        <p:nvSpPr>
          <p:cNvPr id="4" name="Slide Number Placeholder 3">
            <a:extLst>
              <a:ext uri="{FF2B5EF4-FFF2-40B4-BE49-F238E27FC236}">
                <a16:creationId xmlns:a16="http://schemas.microsoft.com/office/drawing/2014/main" id="{D65AA0CF-96B8-B862-0ADC-64AE8EEB8C8A}"/>
              </a:ext>
            </a:extLst>
          </p:cNvPr>
          <p:cNvSpPr>
            <a:spLocks noGrp="1"/>
          </p:cNvSpPr>
          <p:nvPr>
            <p:ph type="sldNum" sz="quarter" idx="12"/>
          </p:nvPr>
        </p:nvSpPr>
        <p:spPr/>
        <p:txBody>
          <a:bodyPr/>
          <a:lstStyle/>
          <a:p>
            <a:fld id="{A49DFD55-3C28-40EF-9E31-A92D2E4017FF}" type="slidenum">
              <a:rPr lang="en-US" smtClean="0"/>
              <a:pPr/>
              <a:t>3</a:t>
            </a:fld>
            <a:endParaRPr lang="en-US" dirty="0"/>
          </a:p>
        </p:txBody>
      </p:sp>
    </p:spTree>
    <p:extLst>
      <p:ext uri="{BB962C8B-B14F-4D97-AF65-F5344CB8AC3E}">
        <p14:creationId xmlns:p14="http://schemas.microsoft.com/office/powerpoint/2010/main" val="552881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4C25B-75FE-E2C8-2649-AA2B81C82B30}"/>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AB7F2BF8-B70B-1584-06F9-0888F5306636}"/>
              </a:ext>
            </a:extLst>
          </p:cNvPr>
          <p:cNvSpPr>
            <a:spLocks noGrp="1"/>
          </p:cNvSpPr>
          <p:nvPr>
            <p:ph type="title"/>
          </p:nvPr>
        </p:nvSpPr>
        <p:spPr>
          <a:xfrm>
            <a:off x="838201" y="895350"/>
            <a:ext cx="3247662" cy="1917700"/>
          </a:xfrm>
        </p:spPr>
        <p:txBody>
          <a:bodyPr anchor="ctr">
            <a:normAutofit/>
          </a:bodyPr>
          <a:lstStyle/>
          <a:p>
            <a:r>
              <a:rPr lang="en-US" dirty="0">
                <a:solidFill>
                  <a:schemeClr val="accent2"/>
                </a:solidFill>
              </a:rPr>
              <a:t>Service Ro Analysis </a:t>
            </a:r>
          </a:p>
        </p:txBody>
      </p:sp>
      <p:sp>
        <p:nvSpPr>
          <p:cNvPr id="15" name="Slide Number Placeholder 4">
            <a:extLst>
              <a:ext uri="{FF2B5EF4-FFF2-40B4-BE49-F238E27FC236}">
                <a16:creationId xmlns:a16="http://schemas.microsoft.com/office/drawing/2014/main" id="{882E00CF-A534-E78E-3E4E-5CA7DF2472A5}"/>
              </a:ext>
            </a:extLst>
          </p:cNvPr>
          <p:cNvSpPr>
            <a:spLocks noGrp="1"/>
          </p:cNvSpPr>
          <p:nvPr>
            <p:ph type="sldNum" sz="quarter" idx="12"/>
          </p:nvPr>
        </p:nvSpPr>
        <p:spPr>
          <a:xfrm>
            <a:off x="10373350" y="6356349"/>
            <a:ext cx="987552" cy="365125"/>
          </a:xfrm>
        </p:spPr>
        <p:txBody>
          <a:bodyPr anchor="ctr">
            <a:normAutofit/>
          </a:bodyPr>
          <a:lstStyle/>
          <a:p>
            <a:pPr>
              <a:spcAft>
                <a:spcPts val="600"/>
              </a:spcAft>
            </a:pPr>
            <a:fld id="{A49DFD55-3C28-40EF-9E31-A92D2E4017FF}" type="slidenum">
              <a:rPr lang="en-US" smtClean="0"/>
              <a:pPr>
                <a:spcAft>
                  <a:spcPts val="600"/>
                </a:spcAft>
              </a:pPr>
              <a:t>4</a:t>
            </a:fld>
            <a:endParaRPr lang="en-US"/>
          </a:p>
        </p:txBody>
      </p:sp>
      <p:graphicFrame>
        <p:nvGraphicFramePr>
          <p:cNvPr id="21" name="Table Placeholder 20">
            <a:extLst>
              <a:ext uri="{FF2B5EF4-FFF2-40B4-BE49-F238E27FC236}">
                <a16:creationId xmlns:a16="http://schemas.microsoft.com/office/drawing/2014/main" id="{19E752C0-2C99-5B91-8285-4EB504139691}"/>
              </a:ext>
            </a:extLst>
          </p:cNvPr>
          <p:cNvGraphicFramePr>
            <a:graphicFrameLocks noGrp="1"/>
          </p:cNvGraphicFramePr>
          <p:nvPr>
            <p:ph type="tbl" sz="quarter" idx="14"/>
            <p:extLst>
              <p:ext uri="{D42A27DB-BD31-4B8C-83A1-F6EECF244321}">
                <p14:modId xmlns:p14="http://schemas.microsoft.com/office/powerpoint/2010/main" val="2385465753"/>
              </p:ext>
            </p:extLst>
          </p:nvPr>
        </p:nvGraphicFramePr>
        <p:xfrm>
          <a:off x="4516539" y="895927"/>
          <a:ext cx="6537122" cy="5115901"/>
        </p:xfrm>
        <a:graphic>
          <a:graphicData uri="http://schemas.openxmlformats.org/drawingml/2006/table">
            <a:tbl>
              <a:tblPr/>
              <a:tblGrid>
                <a:gridCol w="767490">
                  <a:extLst>
                    <a:ext uri="{9D8B030D-6E8A-4147-A177-3AD203B41FA5}">
                      <a16:colId xmlns:a16="http://schemas.microsoft.com/office/drawing/2014/main" val="3809192340"/>
                    </a:ext>
                  </a:extLst>
                </a:gridCol>
                <a:gridCol w="428154">
                  <a:extLst>
                    <a:ext uri="{9D8B030D-6E8A-4147-A177-3AD203B41FA5}">
                      <a16:colId xmlns:a16="http://schemas.microsoft.com/office/drawing/2014/main" val="2229458659"/>
                    </a:ext>
                  </a:extLst>
                </a:gridCol>
                <a:gridCol w="760703">
                  <a:extLst>
                    <a:ext uri="{9D8B030D-6E8A-4147-A177-3AD203B41FA5}">
                      <a16:colId xmlns:a16="http://schemas.microsoft.com/office/drawing/2014/main" val="3263525205"/>
                    </a:ext>
                  </a:extLst>
                </a:gridCol>
                <a:gridCol w="208913">
                  <a:extLst>
                    <a:ext uri="{9D8B030D-6E8A-4147-A177-3AD203B41FA5}">
                      <a16:colId xmlns:a16="http://schemas.microsoft.com/office/drawing/2014/main" val="928473021"/>
                    </a:ext>
                  </a:extLst>
                </a:gridCol>
                <a:gridCol w="912077">
                  <a:extLst>
                    <a:ext uri="{9D8B030D-6E8A-4147-A177-3AD203B41FA5}">
                      <a16:colId xmlns:a16="http://schemas.microsoft.com/office/drawing/2014/main" val="2837749947"/>
                    </a:ext>
                  </a:extLst>
                </a:gridCol>
                <a:gridCol w="1047811">
                  <a:extLst>
                    <a:ext uri="{9D8B030D-6E8A-4147-A177-3AD203B41FA5}">
                      <a16:colId xmlns:a16="http://schemas.microsoft.com/office/drawing/2014/main" val="2390214008"/>
                    </a:ext>
                  </a:extLst>
                </a:gridCol>
                <a:gridCol w="624379">
                  <a:extLst>
                    <a:ext uri="{9D8B030D-6E8A-4147-A177-3AD203B41FA5}">
                      <a16:colId xmlns:a16="http://schemas.microsoft.com/office/drawing/2014/main" val="906115853"/>
                    </a:ext>
                  </a:extLst>
                </a:gridCol>
                <a:gridCol w="867816">
                  <a:extLst>
                    <a:ext uri="{9D8B030D-6E8A-4147-A177-3AD203B41FA5}">
                      <a16:colId xmlns:a16="http://schemas.microsoft.com/office/drawing/2014/main" val="4292855562"/>
                    </a:ext>
                  </a:extLst>
                </a:gridCol>
                <a:gridCol w="493070">
                  <a:extLst>
                    <a:ext uri="{9D8B030D-6E8A-4147-A177-3AD203B41FA5}">
                      <a16:colId xmlns:a16="http://schemas.microsoft.com/office/drawing/2014/main" val="348799087"/>
                    </a:ext>
                  </a:extLst>
                </a:gridCol>
                <a:gridCol w="426709">
                  <a:extLst>
                    <a:ext uri="{9D8B030D-6E8A-4147-A177-3AD203B41FA5}">
                      <a16:colId xmlns:a16="http://schemas.microsoft.com/office/drawing/2014/main" val="3977013499"/>
                    </a:ext>
                  </a:extLst>
                </a:gridCol>
              </a:tblGrid>
              <a:tr h="232283">
                <a:tc gridSpan="9">
                  <a:txBody>
                    <a:bodyPr/>
                    <a:lstStyle/>
                    <a:p>
                      <a:pPr algn="ctr" fontAlgn="b"/>
                      <a:r>
                        <a:rPr lang="en-US" sz="13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03858269"/>
                  </a:ext>
                </a:extLst>
              </a:tr>
              <a:tr h="232283">
                <a:tc gridSpan="9">
                  <a:txBody>
                    <a:bodyPr/>
                    <a:lstStyle/>
                    <a:p>
                      <a:pPr algn="ctr" fontAlgn="b"/>
                      <a:r>
                        <a:rPr lang="en-US" sz="13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6743459"/>
                  </a:ext>
                </a:extLst>
              </a:tr>
              <a:tr h="17562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9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9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07175641"/>
                  </a:ext>
                </a:extLst>
              </a:tr>
              <a:tr h="17562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9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7670528"/>
                  </a:ext>
                </a:extLst>
              </a:tr>
              <a:tr h="175629">
                <a:tc>
                  <a:txBody>
                    <a:bodyPr/>
                    <a:lstStyle/>
                    <a:p>
                      <a:pPr algn="l" fontAlgn="b"/>
                      <a:r>
                        <a:rPr lang="en-US" sz="9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6,288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91.05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69.06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64821647"/>
                  </a:ext>
                </a:extLst>
              </a:tr>
              <a:tr h="175629">
                <a:tc>
                  <a:txBody>
                    <a:bodyPr/>
                    <a:lstStyle/>
                    <a:p>
                      <a:pPr algn="l" fontAlgn="b"/>
                      <a:r>
                        <a:rPr lang="en-US" sz="9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16,608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64.23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258.56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78394339"/>
                  </a:ext>
                </a:extLst>
              </a:tr>
              <a:tr h="175629">
                <a:tc>
                  <a:txBody>
                    <a:bodyPr/>
                    <a:lstStyle/>
                    <a:p>
                      <a:pPr algn="l" fontAlgn="b"/>
                      <a:r>
                        <a:rPr lang="en-US" sz="9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20,572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45.23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454.84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15880274"/>
                  </a:ext>
                </a:extLst>
              </a:tr>
              <a:tr h="175629">
                <a:tc>
                  <a:txBody>
                    <a:bodyPr/>
                    <a:lstStyle/>
                    <a:p>
                      <a:pPr algn="l" fontAlgn="b"/>
                      <a:r>
                        <a:rPr lang="en-US" sz="9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43,468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200.51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216.79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14924054"/>
                  </a:ext>
                </a:extLst>
              </a:tr>
              <a:tr h="17562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effectLst/>
                          <a:latin typeface="Arial" panose="020B0604020202020204" pitchFamily="34" charset="0"/>
                        </a:rPr>
                        <a:t>202.00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86738916"/>
                  </a:ext>
                </a:extLst>
              </a:tr>
              <a:tr h="175629">
                <a:tc gridSpan="2">
                  <a:txBody>
                    <a:bodyPr/>
                    <a:lstStyle/>
                    <a:p>
                      <a:pPr algn="ctr" fontAlgn="b"/>
                      <a:r>
                        <a:rPr lang="en-US" sz="9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9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effectLst/>
                          <a:latin typeface="Arial" panose="020B0604020202020204" pitchFamily="34" charset="0"/>
                        </a:rPr>
                        <a:t>14.79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4750300"/>
                  </a:ext>
                </a:extLst>
              </a:tr>
              <a:tr h="17562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33907459"/>
                  </a:ext>
                </a:extLst>
              </a:tr>
              <a:tr h="203956">
                <a:tc gridSpan="8">
                  <a:txBody>
                    <a:bodyPr/>
                    <a:lstStyle/>
                    <a:p>
                      <a:pPr algn="l" fontAlgn="b"/>
                      <a:r>
                        <a:rPr lang="en-US" sz="11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76418428"/>
                  </a:ext>
                </a:extLst>
              </a:tr>
              <a:tr h="175629">
                <a:tc gridSpan="2">
                  <a:txBody>
                    <a:bodyPr/>
                    <a:lstStyle/>
                    <a:p>
                      <a:pPr algn="l" fontAlgn="b"/>
                      <a:r>
                        <a:rPr lang="en-US" sz="9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5797.55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0" i="0" u="none" strike="noStrike">
                          <a:effectLst/>
                          <a:latin typeface="Arial" panose="020B0604020202020204" pitchFamily="34" charset="0"/>
                        </a:rPr>
                        <a:t>13.34%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04317530"/>
                  </a:ext>
                </a:extLst>
              </a:tr>
              <a:tr h="175629">
                <a:tc gridSpan="2">
                  <a:txBody>
                    <a:bodyPr/>
                    <a:lstStyle/>
                    <a:p>
                      <a:pPr algn="l" fontAlgn="b"/>
                      <a:r>
                        <a:rPr lang="en-US" sz="9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5797.55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0" i="0" u="none" strike="noStrike">
                          <a:effectLst/>
                          <a:latin typeface="Arial" panose="020B0604020202020204" pitchFamily="34" charset="0"/>
                        </a:rPr>
                        <a:t>28.91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2552212"/>
                  </a:ext>
                </a:extLst>
              </a:tr>
              <a:tr h="17562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99588272"/>
                  </a:ext>
                </a:extLst>
              </a:tr>
              <a:tr h="203956">
                <a:tc gridSpan="8">
                  <a:txBody>
                    <a:bodyPr/>
                    <a:lstStyle/>
                    <a:p>
                      <a:pPr algn="l" fontAlgn="b"/>
                      <a:r>
                        <a:rPr lang="en-US" sz="11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64273707"/>
                  </a:ext>
                </a:extLst>
              </a:tr>
              <a:tr h="175629">
                <a:tc gridSpan="2">
                  <a:txBody>
                    <a:bodyPr/>
                    <a:lstStyle/>
                    <a:p>
                      <a:pPr algn="l" fontAlgn="b"/>
                      <a:r>
                        <a:rPr lang="en-US" sz="9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43,468.28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434.68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07850805"/>
                  </a:ext>
                </a:extLst>
              </a:tr>
              <a:tr h="175629">
                <a:tc gridSpan="2">
                  <a:txBody>
                    <a:bodyPr/>
                    <a:lstStyle/>
                    <a:p>
                      <a:pPr algn="l" fontAlgn="b"/>
                      <a:r>
                        <a:rPr lang="en-US" sz="9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200.51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43469156"/>
                  </a:ext>
                </a:extLst>
              </a:tr>
              <a:tr h="175629">
                <a:tc gridSpan="2">
                  <a:txBody>
                    <a:bodyPr/>
                    <a:lstStyle/>
                    <a:p>
                      <a:pPr algn="l" fontAlgn="b"/>
                      <a:r>
                        <a:rPr lang="en-US" sz="9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9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03139650"/>
                  </a:ext>
                </a:extLst>
              </a:tr>
              <a:tr h="175629">
                <a:tc gridSpan="2">
                  <a:txBody>
                    <a:bodyPr/>
                    <a:lstStyle/>
                    <a:p>
                      <a:pPr algn="l" fontAlgn="b"/>
                      <a:r>
                        <a:rPr lang="en-US" sz="9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91.05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45.41%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7544654"/>
                  </a:ext>
                </a:extLst>
              </a:tr>
              <a:tr h="175629">
                <a:tc gridSpan="2">
                  <a:txBody>
                    <a:bodyPr/>
                    <a:lstStyle/>
                    <a:p>
                      <a:pPr algn="l" fontAlgn="b"/>
                      <a:r>
                        <a:rPr lang="en-US" sz="9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64.23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32.03%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7627028"/>
                  </a:ext>
                </a:extLst>
              </a:tr>
              <a:tr h="175629">
                <a:tc gridSpan="2">
                  <a:txBody>
                    <a:bodyPr/>
                    <a:lstStyle/>
                    <a:p>
                      <a:pPr algn="l" fontAlgn="b"/>
                      <a:r>
                        <a:rPr lang="en-US" sz="9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45.23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22.56%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24821334"/>
                  </a:ext>
                </a:extLst>
              </a:tr>
              <a:tr h="175629">
                <a:tc gridSpan="2">
                  <a:txBody>
                    <a:bodyPr/>
                    <a:lstStyle/>
                    <a:p>
                      <a:pPr algn="l" fontAlgn="b"/>
                      <a:r>
                        <a:rPr lang="en-US" sz="9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41.00%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39009929"/>
                  </a:ext>
                </a:extLst>
              </a:tr>
              <a:tr h="17562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93847101"/>
                  </a:ext>
                </a:extLst>
              </a:tr>
              <a:tr h="203956">
                <a:tc gridSpan="8">
                  <a:txBody>
                    <a:bodyPr/>
                    <a:lstStyle/>
                    <a:p>
                      <a:pPr algn="l" fontAlgn="b"/>
                      <a:r>
                        <a:rPr lang="en-US" sz="11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3182501831"/>
                  </a:ext>
                </a:extLst>
              </a:tr>
              <a:tr h="175629">
                <a:tc>
                  <a:txBody>
                    <a:bodyPr/>
                    <a:lstStyle/>
                    <a:p>
                      <a:pPr algn="ctr" fontAlgn="b"/>
                      <a:r>
                        <a:rPr lang="en-US" sz="9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9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9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9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9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1705974338"/>
                  </a:ext>
                </a:extLst>
              </a:tr>
              <a:tr h="175629">
                <a:tc>
                  <a:txBody>
                    <a:bodyPr/>
                    <a:lstStyle/>
                    <a:p>
                      <a:pPr algn="ctr" fontAlgn="b"/>
                      <a:r>
                        <a:rPr lang="en-US" sz="900" b="1" i="0" u="none" strike="noStrike">
                          <a:effectLst/>
                          <a:latin typeface="Arial" panose="020B0604020202020204" pitchFamily="34" charset="0"/>
                        </a:rPr>
                        <a:t>1</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latin typeface="Arial" panose="020B0604020202020204" pitchFamily="34" charset="0"/>
                        </a:rPr>
                        <a:t>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9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09059366"/>
                  </a:ext>
                </a:extLst>
              </a:tr>
              <a:tr h="175629">
                <a:tc>
                  <a:txBody>
                    <a:bodyPr/>
                    <a:lstStyle/>
                    <a:p>
                      <a:pPr algn="ctr" fontAlgn="b"/>
                      <a:r>
                        <a:rPr lang="en-US" sz="900" b="1" i="0" u="none" strike="noStrike">
                          <a:effectLst/>
                          <a:latin typeface="Arial" panose="020B0604020202020204" pitchFamily="34" charset="0"/>
                        </a:rPr>
                        <a:t>1.00%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latin typeface="Arial" panose="020B0604020202020204" pitchFamily="34" charset="0"/>
                        </a:rPr>
                        <a:t>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dirty="0">
                          <a:effectLst/>
                          <a:latin typeface="Arial" panose="020B0604020202020204" pitchFamily="34" charset="0"/>
                        </a:rPr>
                        <a:t>61.00%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1185107381"/>
                  </a:ext>
                </a:extLst>
              </a:tr>
            </a:tbl>
          </a:graphicData>
        </a:graphic>
      </p:graphicFrame>
      <p:graphicFrame>
        <p:nvGraphicFramePr>
          <p:cNvPr id="22" name="Content Placeholder 21">
            <a:extLst>
              <a:ext uri="{FF2B5EF4-FFF2-40B4-BE49-F238E27FC236}">
                <a16:creationId xmlns:a16="http://schemas.microsoft.com/office/drawing/2014/main" id="{00000000-0008-0000-0500-00000D040000}"/>
              </a:ext>
            </a:extLst>
          </p:cNvPr>
          <p:cNvGraphicFramePr>
            <a:graphicFrameLocks noGrp="1"/>
          </p:cNvGraphicFramePr>
          <p:nvPr>
            <p:ph sz="half" idx="16"/>
          </p:nvPr>
        </p:nvGraphicFramePr>
        <p:xfrm>
          <a:off x="838200" y="2813050"/>
          <a:ext cx="3248025" cy="3238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32085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descr="A person stretching in a gym">
            <a:extLst>
              <a:ext uri="{FF2B5EF4-FFF2-40B4-BE49-F238E27FC236}">
                <a16:creationId xmlns:a16="http://schemas.microsoft.com/office/drawing/2014/main" id="{448EF356-1822-E2AE-2794-322870D4C222}"/>
              </a:ext>
            </a:extLst>
          </p:cNvPr>
          <p:cNvPicPr>
            <a:picLocks noGrp="1" noChangeAspect="1"/>
          </p:cNvPicPr>
          <p:nvPr>
            <p:ph type="pic" sz="quarter" idx="10"/>
          </p:nvPr>
        </p:nvPicPr>
        <p:blipFill>
          <a:blip r:embed="rId3"/>
          <a:srcRect l="44" r="44"/>
          <a:stretch/>
        </p:blipFill>
        <p:spPr>
          <a:xfrm>
            <a:off x="0" y="-5080"/>
            <a:ext cx="7154425" cy="6872605"/>
          </a:xfrm>
        </p:spPr>
      </p:pic>
      <p:cxnSp>
        <p:nvCxnSpPr>
          <p:cNvPr id="21" name="Straight Connector 20">
            <a:extLst>
              <a:ext uri="{FF2B5EF4-FFF2-40B4-BE49-F238E27FC236}">
                <a16:creationId xmlns:a16="http://schemas.microsoft.com/office/drawing/2014/main" id="{944268F6-A361-9907-F87F-9C4377ECAE6D}"/>
              </a:ext>
              <a:ext uri="{C183D7F6-B498-43B3-948B-1728B52AA6E4}">
                <adec:decorative xmlns:adec="http://schemas.microsoft.com/office/drawing/2017/decorative" val="1"/>
              </a:ext>
            </a:extLst>
          </p:cNvPr>
          <p:cNvCxnSpPr>
            <a:cxnSpLocks/>
          </p:cNvCxnSpPr>
          <p:nvPr/>
        </p:nvCxnSpPr>
        <p:spPr>
          <a:xfrm flipH="1" flipV="1">
            <a:off x="0" y="254643"/>
            <a:ext cx="6096000" cy="855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7">
            <a:extLst>
              <a:ext uri="{FF2B5EF4-FFF2-40B4-BE49-F238E27FC236}">
                <a16:creationId xmlns:a16="http://schemas.microsoft.com/office/drawing/2014/main" id="{C03DAF82-D80E-09C5-744D-A52552CF6C65}"/>
              </a:ext>
            </a:extLst>
          </p:cNvPr>
          <p:cNvSpPr>
            <a:spLocks noGrp="1"/>
          </p:cNvSpPr>
          <p:nvPr>
            <p:ph type="ctrTitle"/>
          </p:nvPr>
        </p:nvSpPr>
        <p:spPr/>
        <p:txBody>
          <a:bodyPr/>
          <a:lstStyle/>
          <a:p>
            <a:r>
              <a:rPr lang="en-US" dirty="0" err="1">
                <a:solidFill>
                  <a:schemeClr val="accent2"/>
                </a:solidFill>
              </a:rPr>
              <a:t>SWoT</a:t>
            </a:r>
            <a:r>
              <a:rPr lang="en-US" dirty="0">
                <a:solidFill>
                  <a:schemeClr val="accent2"/>
                </a:solidFill>
              </a:rPr>
              <a:t> ANLYSIS</a:t>
            </a:r>
          </a:p>
        </p:txBody>
      </p:sp>
    </p:spTree>
    <p:extLst>
      <p:ext uri="{BB962C8B-B14F-4D97-AF65-F5344CB8AC3E}">
        <p14:creationId xmlns:p14="http://schemas.microsoft.com/office/powerpoint/2010/main" val="2241459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2731C-311B-46F7-A865-6C3AF6B09A47}"/>
              </a:ext>
            </a:extLst>
          </p:cNvPr>
          <p:cNvSpPr>
            <a:spLocks noGrp="1"/>
          </p:cNvSpPr>
          <p:nvPr>
            <p:ph type="title"/>
          </p:nvPr>
        </p:nvSpPr>
        <p:spPr>
          <a:xfrm>
            <a:off x="1024932" y="268361"/>
            <a:ext cx="3768132" cy="404880"/>
          </a:xfrm>
        </p:spPr>
        <p:txBody>
          <a:bodyPr>
            <a:normAutofit fontScale="90000"/>
          </a:bodyPr>
          <a:lstStyle/>
          <a:p>
            <a:r>
              <a:rPr lang="en-US" dirty="0">
                <a:solidFill>
                  <a:schemeClr val="accent2"/>
                </a:solidFill>
              </a:rPr>
              <a:t>Strengths</a:t>
            </a:r>
            <a:r>
              <a:rPr lang="en-US" dirty="0"/>
              <a:t> </a:t>
            </a:r>
          </a:p>
        </p:txBody>
      </p:sp>
      <p:sp>
        <p:nvSpPr>
          <p:cNvPr id="3" name="Text Placeholder 2">
            <a:extLst>
              <a:ext uri="{FF2B5EF4-FFF2-40B4-BE49-F238E27FC236}">
                <a16:creationId xmlns:a16="http://schemas.microsoft.com/office/drawing/2014/main" id="{9D5232F9-FD00-464A-9F17-619C91AEF8F3}"/>
              </a:ext>
            </a:extLst>
          </p:cNvPr>
          <p:cNvSpPr>
            <a:spLocks noGrp="1"/>
          </p:cNvSpPr>
          <p:nvPr>
            <p:ph sz="half" idx="2"/>
          </p:nvPr>
        </p:nvSpPr>
        <p:spPr>
          <a:xfrm>
            <a:off x="1416818" y="753626"/>
            <a:ext cx="7193782" cy="5967848"/>
          </a:xfrm>
        </p:spPr>
        <p:txBody>
          <a:bodyPr>
            <a:normAutofit lnSpcReduction="10000"/>
          </a:bodyPr>
          <a:lstStyle/>
          <a:p>
            <a:r>
              <a:rPr lang="en-US" dirty="0"/>
              <a:t> </a:t>
            </a:r>
          </a:p>
          <a:p>
            <a:pPr lvl="1"/>
            <a:r>
              <a:rPr lang="en-US" dirty="0"/>
              <a:t>Highly skilled technicians: Or team has some of the highest-level training in the in the industry. They work well with our service and parts teams and have consistently delivered outstanding guest treatment.   </a:t>
            </a:r>
          </a:p>
          <a:p>
            <a:pPr lvl="1"/>
            <a:r>
              <a:rPr lang="en-US" dirty="0"/>
              <a:t>Reputation for guest treatment: Bergstrom Automotive has had a long and established reputation in Wisconsin. Our commitment is to treat everyone like family. </a:t>
            </a:r>
          </a:p>
          <a:p>
            <a:pPr lvl="1"/>
            <a:r>
              <a:rPr lang="en-US" dirty="0"/>
              <a:t>World Class Facilities: New building, with a high focus on cleanliness and safety. Technicians have all the current tools needed and a well lite and inviting atmosphere to work in.</a:t>
            </a:r>
          </a:p>
          <a:p>
            <a:pPr lvl="1"/>
            <a:r>
              <a:rPr lang="en-US" dirty="0"/>
              <a:t>61 of the 100 Ro’s reviewed were on vehicles older then 7 yrs which means we have opportunity to grow our repair volume as these vehicles age.</a:t>
            </a:r>
          </a:p>
          <a:p>
            <a:pPr lvl="1"/>
            <a:r>
              <a:rPr lang="en-US" dirty="0"/>
              <a:t>Bergstrom gives back. We have been known as an industry leader leader in community support and fundraising efforts.</a:t>
            </a:r>
          </a:p>
          <a:p>
            <a:pPr lvl="1"/>
            <a:r>
              <a:rPr lang="en-US" dirty="0"/>
              <a:t>Our facility is less then 2 years old with state-of-the-art equipment and tools available. </a:t>
            </a:r>
          </a:p>
          <a:p>
            <a:pPr lvl="1"/>
            <a:r>
              <a:rPr lang="en-US" dirty="0"/>
              <a:t>Corporate support is strong and very supportive. We are able to implement changes quickly when necessary.     </a:t>
            </a:r>
          </a:p>
          <a:p>
            <a:pPr marL="0" lvl="1" indent="0">
              <a:buNone/>
            </a:pPr>
            <a:endParaRPr lang="en-US" dirty="0"/>
          </a:p>
        </p:txBody>
      </p:sp>
      <p:sp>
        <p:nvSpPr>
          <p:cNvPr id="14" name="Slide Number Placeholder 5">
            <a:extLst>
              <a:ext uri="{FF2B5EF4-FFF2-40B4-BE49-F238E27FC236}">
                <a16:creationId xmlns:a16="http://schemas.microsoft.com/office/drawing/2014/main" id="{ECE635A2-70B8-3EAB-6A18-952B02EBAA1E}"/>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6</a:t>
            </a:fld>
            <a:endParaRPr lang="en-US" dirty="0"/>
          </a:p>
        </p:txBody>
      </p:sp>
    </p:spTree>
    <p:extLst>
      <p:ext uri="{BB962C8B-B14F-4D97-AF65-F5344CB8AC3E}">
        <p14:creationId xmlns:p14="http://schemas.microsoft.com/office/powerpoint/2010/main" val="3571516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9A777-42E4-F23A-A08E-71D632F803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F4244F-A3FF-03E8-BEBC-A2915348C8C4}"/>
              </a:ext>
            </a:extLst>
          </p:cNvPr>
          <p:cNvSpPr>
            <a:spLocks noGrp="1"/>
          </p:cNvSpPr>
          <p:nvPr>
            <p:ph type="title"/>
          </p:nvPr>
        </p:nvSpPr>
        <p:spPr>
          <a:xfrm>
            <a:off x="1034980" y="268361"/>
            <a:ext cx="2883877" cy="354638"/>
          </a:xfrm>
        </p:spPr>
        <p:txBody>
          <a:bodyPr>
            <a:normAutofit fontScale="90000"/>
          </a:bodyPr>
          <a:lstStyle/>
          <a:p>
            <a:r>
              <a:rPr lang="en-US" dirty="0">
                <a:solidFill>
                  <a:schemeClr val="accent2"/>
                </a:solidFill>
              </a:rPr>
              <a:t>WEAKNESSES</a:t>
            </a:r>
            <a:r>
              <a:rPr lang="en-US" dirty="0"/>
              <a:t> </a:t>
            </a:r>
          </a:p>
        </p:txBody>
      </p:sp>
      <p:sp>
        <p:nvSpPr>
          <p:cNvPr id="3" name="Text Placeholder 2">
            <a:extLst>
              <a:ext uri="{FF2B5EF4-FFF2-40B4-BE49-F238E27FC236}">
                <a16:creationId xmlns:a16="http://schemas.microsoft.com/office/drawing/2014/main" id="{D1FC023C-481D-71E5-9536-511B66A4E603}"/>
              </a:ext>
            </a:extLst>
          </p:cNvPr>
          <p:cNvSpPr>
            <a:spLocks noGrp="1"/>
          </p:cNvSpPr>
          <p:nvPr>
            <p:ph sz="half" idx="2"/>
          </p:nvPr>
        </p:nvSpPr>
        <p:spPr>
          <a:xfrm>
            <a:off x="0" y="783771"/>
            <a:ext cx="8610600" cy="5937703"/>
          </a:xfrm>
        </p:spPr>
        <p:txBody>
          <a:bodyPr>
            <a:normAutofit/>
          </a:bodyPr>
          <a:lstStyle/>
          <a:p>
            <a:r>
              <a:rPr lang="en-US" dirty="0"/>
              <a:t> </a:t>
            </a:r>
          </a:p>
          <a:p>
            <a:pPr lvl="1"/>
            <a:r>
              <a:rPr lang="en-US" dirty="0"/>
              <a:t>Delays with parts to service transfer </a:t>
            </a:r>
          </a:p>
          <a:p>
            <a:pPr lvl="1"/>
            <a:r>
              <a:rPr lang="en-US" dirty="0"/>
              <a:t>One line repair is high at 41%</a:t>
            </a:r>
          </a:p>
          <a:p>
            <a:pPr lvl="1"/>
            <a:r>
              <a:rPr lang="en-US" dirty="0"/>
              <a:t>New management in keys service and parts roles which creates a challenge with overall service processes</a:t>
            </a:r>
          </a:p>
          <a:p>
            <a:pPr lvl="1"/>
            <a:r>
              <a:rPr lang="en-US" dirty="0"/>
              <a:t>Seasonal service volume fluctuations</a:t>
            </a:r>
          </a:p>
          <a:p>
            <a:pPr lvl="1"/>
            <a:r>
              <a:rPr lang="en-US" dirty="0"/>
              <a:t>High % of competitive maintenance we are not capturing enough recommendations and there are breakdowns during this process</a:t>
            </a:r>
          </a:p>
          <a:p>
            <a:pPr lvl="1"/>
            <a:r>
              <a:rPr lang="en-US" dirty="0"/>
              <a:t>Overall Repair percentage is low at 22.56%</a:t>
            </a:r>
          </a:p>
          <a:p>
            <a:pPr lvl="1"/>
            <a:r>
              <a:rPr lang="en-US" dirty="0"/>
              <a:t>Service retention is low with advisor roles</a:t>
            </a:r>
          </a:p>
          <a:p>
            <a:pPr lvl="1"/>
            <a:r>
              <a:rPr lang="en-US" dirty="0"/>
              <a:t>New technology has been a challenge for advisors </a:t>
            </a:r>
          </a:p>
          <a:p>
            <a:pPr lvl="1"/>
            <a:r>
              <a:rPr lang="en-US" dirty="0"/>
              <a:t>Young staff with some getting into the service field for the first time</a:t>
            </a:r>
          </a:p>
          <a:p>
            <a:pPr lvl="1"/>
            <a:r>
              <a:rPr lang="en-US" dirty="0"/>
              <a:t>MPI process is weak at best</a:t>
            </a:r>
          </a:p>
          <a:p>
            <a:pPr marL="0" lvl="1" indent="0">
              <a:buNone/>
            </a:pPr>
            <a:r>
              <a:rPr lang="en-US" dirty="0"/>
              <a:t> </a:t>
            </a:r>
          </a:p>
          <a:p>
            <a:pPr lvl="1"/>
            <a:endParaRPr lang="en-US" dirty="0"/>
          </a:p>
        </p:txBody>
      </p:sp>
      <p:sp>
        <p:nvSpPr>
          <p:cNvPr id="14" name="Slide Number Placeholder 5">
            <a:extLst>
              <a:ext uri="{FF2B5EF4-FFF2-40B4-BE49-F238E27FC236}">
                <a16:creationId xmlns:a16="http://schemas.microsoft.com/office/drawing/2014/main" id="{2E4D9699-2571-1982-70AB-358DF2DE1C16}"/>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7</a:t>
            </a:fld>
            <a:endParaRPr lang="en-US" dirty="0"/>
          </a:p>
        </p:txBody>
      </p:sp>
    </p:spTree>
    <p:extLst>
      <p:ext uri="{BB962C8B-B14F-4D97-AF65-F5344CB8AC3E}">
        <p14:creationId xmlns:p14="http://schemas.microsoft.com/office/powerpoint/2010/main" val="2150658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69CC3-5DC0-96FE-E402-81AC3163F0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D09A46-4DB7-15EE-5182-0AEB7831BC61}"/>
              </a:ext>
            </a:extLst>
          </p:cNvPr>
          <p:cNvSpPr>
            <a:spLocks noGrp="1"/>
          </p:cNvSpPr>
          <p:nvPr>
            <p:ph type="title"/>
          </p:nvPr>
        </p:nvSpPr>
        <p:spPr>
          <a:xfrm>
            <a:off x="1045029" y="268360"/>
            <a:ext cx="5566786" cy="394831"/>
          </a:xfrm>
        </p:spPr>
        <p:txBody>
          <a:bodyPr>
            <a:normAutofit fontScale="90000"/>
          </a:bodyPr>
          <a:lstStyle/>
          <a:p>
            <a:r>
              <a:rPr lang="en-US" dirty="0">
                <a:solidFill>
                  <a:schemeClr val="accent2"/>
                </a:solidFill>
              </a:rPr>
              <a:t>OPPORTUNTIES </a:t>
            </a:r>
            <a:r>
              <a:rPr lang="en-US" dirty="0"/>
              <a:t> </a:t>
            </a:r>
          </a:p>
        </p:txBody>
      </p:sp>
      <p:sp>
        <p:nvSpPr>
          <p:cNvPr id="3" name="Text Placeholder 2">
            <a:extLst>
              <a:ext uri="{FF2B5EF4-FFF2-40B4-BE49-F238E27FC236}">
                <a16:creationId xmlns:a16="http://schemas.microsoft.com/office/drawing/2014/main" id="{ED1B1A31-A20E-455A-7835-EC13D6929AE9}"/>
              </a:ext>
            </a:extLst>
          </p:cNvPr>
          <p:cNvSpPr>
            <a:spLocks noGrp="1"/>
          </p:cNvSpPr>
          <p:nvPr>
            <p:ph sz="half" idx="2"/>
          </p:nvPr>
        </p:nvSpPr>
        <p:spPr>
          <a:xfrm>
            <a:off x="-1" y="793820"/>
            <a:ext cx="8993275" cy="6064180"/>
          </a:xfrm>
        </p:spPr>
        <p:txBody>
          <a:bodyPr>
            <a:normAutofit fontScale="92500"/>
          </a:bodyPr>
          <a:lstStyle/>
          <a:p>
            <a:r>
              <a:rPr lang="en-US" dirty="0"/>
              <a:t> </a:t>
            </a:r>
          </a:p>
          <a:p>
            <a:pPr lvl="1"/>
            <a:r>
              <a:rPr lang="en-US" dirty="0"/>
              <a:t>Continuous training with the service and parts teams to look for additional opportunities when utilizing our DMS and BDC systems.</a:t>
            </a:r>
          </a:p>
          <a:p>
            <a:pPr lvl="1"/>
            <a:endParaRPr lang="en-US" dirty="0"/>
          </a:p>
          <a:p>
            <a:pPr lvl="1"/>
            <a:r>
              <a:rPr lang="en-US" dirty="0"/>
              <a:t>Facilitate an owner’s clinic to help drive business and educate our guests about the importance of maintaining their vehicles. This clinic should be held at least once a quarter and used to highlight our technician teams all the services we have available.</a:t>
            </a:r>
          </a:p>
          <a:p>
            <a:pPr lvl="1"/>
            <a:endParaRPr lang="en-US" dirty="0"/>
          </a:p>
          <a:p>
            <a:pPr lvl="1"/>
            <a:r>
              <a:rPr lang="en-US" dirty="0"/>
              <a:t>All service and technician teams to be completely up to date with all required manufacture training to ensure we delivery the best possible experience to the guest</a:t>
            </a:r>
          </a:p>
          <a:p>
            <a:pPr lvl="1"/>
            <a:endParaRPr lang="en-US" dirty="0"/>
          </a:p>
          <a:p>
            <a:pPr lvl="1"/>
            <a:r>
              <a:rPr lang="en-US" dirty="0"/>
              <a:t>Work with the BDC and service manager to coordinate proactive service calls. These calls would include seasonal items, active recall notifications and upcoming required service alerts. </a:t>
            </a:r>
          </a:p>
          <a:p>
            <a:pPr lvl="1"/>
            <a:endParaRPr lang="en-US" dirty="0"/>
          </a:p>
          <a:p>
            <a:pPr lvl="1"/>
            <a:r>
              <a:rPr lang="en-US" dirty="0"/>
              <a:t>Use of a standardized initial walk around process with our service advisors. This process would look for additional revenue opportunities to reduce one line repair Ro’s   </a:t>
            </a:r>
          </a:p>
          <a:p>
            <a:pPr lvl="1"/>
            <a:endParaRPr lang="en-US" dirty="0"/>
          </a:p>
          <a:p>
            <a:pPr lvl="1"/>
            <a:endParaRPr lang="en-US" dirty="0"/>
          </a:p>
        </p:txBody>
      </p:sp>
      <p:sp>
        <p:nvSpPr>
          <p:cNvPr id="14" name="Slide Number Placeholder 5">
            <a:extLst>
              <a:ext uri="{FF2B5EF4-FFF2-40B4-BE49-F238E27FC236}">
                <a16:creationId xmlns:a16="http://schemas.microsoft.com/office/drawing/2014/main" id="{EC148A31-74B4-4851-7FC7-F453B3FD9F99}"/>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8</a:t>
            </a:fld>
            <a:endParaRPr lang="en-US" dirty="0"/>
          </a:p>
        </p:txBody>
      </p:sp>
    </p:spTree>
    <p:extLst>
      <p:ext uri="{BB962C8B-B14F-4D97-AF65-F5344CB8AC3E}">
        <p14:creationId xmlns:p14="http://schemas.microsoft.com/office/powerpoint/2010/main" val="836383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44B02-9FBE-8972-CE62-A208AEAF5C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885CFD-2DED-1A25-AD13-4454ABC0DFCE}"/>
              </a:ext>
            </a:extLst>
          </p:cNvPr>
          <p:cNvSpPr>
            <a:spLocks noGrp="1"/>
          </p:cNvSpPr>
          <p:nvPr>
            <p:ph type="title"/>
          </p:nvPr>
        </p:nvSpPr>
        <p:spPr>
          <a:xfrm>
            <a:off x="994786" y="341644"/>
            <a:ext cx="7615743" cy="422031"/>
          </a:xfrm>
        </p:spPr>
        <p:txBody>
          <a:bodyPr>
            <a:normAutofit fontScale="90000"/>
          </a:bodyPr>
          <a:lstStyle/>
          <a:p>
            <a:r>
              <a:rPr lang="en-US" dirty="0">
                <a:solidFill>
                  <a:schemeClr val="accent2"/>
                </a:solidFill>
              </a:rPr>
              <a:t>threats </a:t>
            </a:r>
            <a:r>
              <a:rPr lang="en-US" dirty="0"/>
              <a:t> </a:t>
            </a:r>
          </a:p>
        </p:txBody>
      </p:sp>
      <p:sp>
        <p:nvSpPr>
          <p:cNvPr id="3" name="Text Placeholder 2">
            <a:extLst>
              <a:ext uri="{FF2B5EF4-FFF2-40B4-BE49-F238E27FC236}">
                <a16:creationId xmlns:a16="http://schemas.microsoft.com/office/drawing/2014/main" id="{A4FED5AD-8202-E661-6505-9AB80C7CD12B}"/>
              </a:ext>
            </a:extLst>
          </p:cNvPr>
          <p:cNvSpPr>
            <a:spLocks noGrp="1"/>
          </p:cNvSpPr>
          <p:nvPr>
            <p:ph sz="half" idx="2"/>
          </p:nvPr>
        </p:nvSpPr>
        <p:spPr>
          <a:xfrm>
            <a:off x="0" y="763675"/>
            <a:ext cx="8610600" cy="6094325"/>
          </a:xfrm>
        </p:spPr>
        <p:txBody>
          <a:bodyPr>
            <a:normAutofit/>
          </a:bodyPr>
          <a:lstStyle/>
          <a:p>
            <a:r>
              <a:rPr lang="en-US" dirty="0"/>
              <a:t> </a:t>
            </a:r>
          </a:p>
          <a:p>
            <a:pPr lvl="1"/>
            <a:r>
              <a:rPr lang="en-US" dirty="0"/>
              <a:t>Loosing focus on strategic upselling and revenue opportunities</a:t>
            </a:r>
          </a:p>
          <a:p>
            <a:pPr lvl="1"/>
            <a:r>
              <a:rPr lang="en-US" dirty="0"/>
              <a:t>Failure to implement retention programs for service support and advisor roles designed to reduce turnover </a:t>
            </a:r>
          </a:p>
          <a:p>
            <a:pPr lvl="1"/>
            <a:r>
              <a:rPr lang="en-US" dirty="0"/>
              <a:t>Not addressing specific workload challenges for appointment setting systems which ensures fast and effective responses to our guest base.</a:t>
            </a:r>
          </a:p>
          <a:p>
            <a:pPr lvl="1"/>
            <a:r>
              <a:rPr lang="en-US" dirty="0"/>
              <a:t>Not managing those appointments effectively which could lead to overbooking, length of job completions and in ability to upsell due to time constraints.   </a:t>
            </a:r>
          </a:p>
          <a:p>
            <a:pPr lvl="1"/>
            <a:r>
              <a:rPr lang="en-US" dirty="0"/>
              <a:t>Working in the digital age, learning new systems, trying to connect with our guests more efficiently, less face-to-face interactions with our guests could also affect profitability if not managed correctly.</a:t>
            </a:r>
          </a:p>
          <a:p>
            <a:pPr lvl="1"/>
            <a:r>
              <a:rPr lang="en-US" dirty="0"/>
              <a:t>Turnover rates in the service department could lead to future problems.</a:t>
            </a:r>
          </a:p>
          <a:p>
            <a:pPr lvl="1"/>
            <a:r>
              <a:rPr lang="en-US" dirty="0"/>
              <a:t>Not capturing enough repair volume and upselling competitive repair dollars</a:t>
            </a:r>
          </a:p>
          <a:p>
            <a:pPr lvl="1"/>
            <a:r>
              <a:rPr lang="en-US" dirty="0"/>
              <a:t>Slowing economy less people are keeping current with servicing their vehicles.</a:t>
            </a:r>
          </a:p>
          <a:p>
            <a:pPr lvl="1"/>
            <a:endParaRPr lang="en-US" dirty="0"/>
          </a:p>
          <a:p>
            <a:pPr lvl="1"/>
            <a:endParaRPr lang="en-US" dirty="0"/>
          </a:p>
          <a:p>
            <a:pPr lvl="1"/>
            <a:endParaRPr lang="en-US" dirty="0"/>
          </a:p>
          <a:p>
            <a:pPr lvl="1"/>
            <a:endParaRPr lang="en-US" dirty="0"/>
          </a:p>
        </p:txBody>
      </p:sp>
      <p:sp>
        <p:nvSpPr>
          <p:cNvPr id="14" name="Slide Number Placeholder 5">
            <a:extLst>
              <a:ext uri="{FF2B5EF4-FFF2-40B4-BE49-F238E27FC236}">
                <a16:creationId xmlns:a16="http://schemas.microsoft.com/office/drawing/2014/main" id="{8EEFCF2B-F377-1A16-AD39-6D815D54FB4E}"/>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9</a:t>
            </a:fld>
            <a:endParaRPr lang="en-US" dirty="0"/>
          </a:p>
        </p:txBody>
      </p:sp>
    </p:spTree>
    <p:extLst>
      <p:ext uri="{BB962C8B-B14F-4D97-AF65-F5344CB8AC3E}">
        <p14:creationId xmlns:p14="http://schemas.microsoft.com/office/powerpoint/2010/main" val="1472518255"/>
      </p:ext>
    </p:extLst>
  </p:cSld>
  <p:clrMapOvr>
    <a:masterClrMapping/>
  </p:clrMapOvr>
</p:sld>
</file>

<file path=ppt/theme/theme1.xml><?xml version="1.0" encoding="utf-8"?>
<a:theme xmlns:a="http://schemas.openxmlformats.org/drawingml/2006/main" name="Custom">
  <a:themeElements>
    <a:clrScheme name="Custom 149">
      <a:dk1>
        <a:sysClr val="windowText" lastClr="000000"/>
      </a:dk1>
      <a:lt1>
        <a:sysClr val="window" lastClr="FFFFFF"/>
      </a:lt1>
      <a:dk2>
        <a:srgbClr val="44546A"/>
      </a:dk2>
      <a:lt2>
        <a:srgbClr val="E7E6E6"/>
      </a:lt2>
      <a:accent1>
        <a:srgbClr val="E9E6D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56">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ustom" id="{F85C13B5-8B75-4CB8-BA5E-9CAC0747196D}" vid="{617487EE-AB70-4C55-8A81-E6744CC4A2C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EDE3176-A15D-46A3-BDDB-64A0D73632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9168DCE-134F-4610-A6AA-88CEBE8D71D2}">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CABF691C-888B-4061-8A6F-D5CE84A0254B}">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{A7C3807F-6806-4444-952E-4662D0CE3E12}tf67328976_win32</Template>
  <TotalTime>9121</TotalTime>
  <Words>2146</Words>
  <Application>Microsoft Office PowerPoint</Application>
  <PresentationFormat>Widescreen</PresentationFormat>
  <Paragraphs>375</Paragraphs>
  <Slides>15</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Tenorite</vt:lpstr>
      <vt:lpstr>Custom</vt:lpstr>
      <vt:lpstr>Nada service homework 454 Bergstrom Audi   </vt:lpstr>
      <vt:lpstr>BERGSTROM AUDI </vt:lpstr>
      <vt:lpstr>Manager Discussion </vt:lpstr>
      <vt:lpstr>Service Ro Analysis </vt:lpstr>
      <vt:lpstr>SWoT ANLYSIS</vt:lpstr>
      <vt:lpstr>Strengths </vt:lpstr>
      <vt:lpstr>WEAKNESSES </vt:lpstr>
      <vt:lpstr>OPPORTUNTIES  </vt:lpstr>
      <vt:lpstr>threats  </vt:lpstr>
      <vt:lpstr>Swot analysis objectives</vt:lpstr>
      <vt:lpstr>Swot analysis Strategies</vt:lpstr>
      <vt:lpstr>Swot analysis tactics</vt:lpstr>
      <vt:lpstr>Swot ACTION PLAN </vt:lpstr>
      <vt:lpstr>Conclusion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JASON AMO</dc:creator>
  <cp:lastModifiedBy>JASON AMO</cp:lastModifiedBy>
  <cp:revision>25</cp:revision>
  <dcterms:created xsi:type="dcterms:W3CDTF">2024-11-27T14:49:27Z</dcterms:created>
  <dcterms:modified xsi:type="dcterms:W3CDTF">2024-12-04T15:12:49Z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