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3" autoAdjust="0"/>
    <p:restoredTop sz="94660"/>
  </p:normalViewPr>
  <p:slideViewPr>
    <p:cSldViewPr snapToGrid="0">
      <p:cViewPr varScale="1">
        <p:scale>
          <a:sx n="112" d="100"/>
          <a:sy n="112" d="100"/>
        </p:scale>
        <p:origin x="616"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12/12/24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12/12/24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12/12/24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12/12/24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12/12/24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12/12/24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12/12/24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12/12/24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12/12/24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12/12/24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12/12/24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a:xfrm>
            <a:off x="1507067" y="925830"/>
            <a:ext cx="7766936" cy="3125006"/>
          </a:xfrm>
        </p:spPr>
        <p:txBody>
          <a:bodyPr/>
          <a:lstStyle/>
          <a:p>
            <a:pPr algn="ctr"/>
            <a:r>
              <a:rPr lang="en-US" dirty="0">
                <a:solidFill>
                  <a:schemeClr val="bg1"/>
                </a:solidFill>
              </a:rPr>
              <a:t>Britain Chevrolet Service Department Analysis</a:t>
            </a:r>
          </a:p>
        </p:txBody>
      </p:sp>
      <p:sp>
        <p:nvSpPr>
          <p:cNvPr id="6" name="TextBox 5">
            <a:extLst>
              <a:ext uri="{FF2B5EF4-FFF2-40B4-BE49-F238E27FC236}">
                <a16:creationId xmlns:a16="http://schemas.microsoft.com/office/drawing/2014/main" id="{BA1FE9EB-1C79-5A34-0013-14C53D457D2D}"/>
              </a:ext>
            </a:extLst>
          </p:cNvPr>
          <p:cNvSpPr txBox="1"/>
          <p:nvPr/>
        </p:nvSpPr>
        <p:spPr>
          <a:xfrm>
            <a:off x="4598491" y="4050836"/>
            <a:ext cx="1584088" cy="646331"/>
          </a:xfrm>
          <a:prstGeom prst="rect">
            <a:avLst/>
          </a:prstGeom>
          <a:noFill/>
        </p:spPr>
        <p:txBody>
          <a:bodyPr wrap="none" rtlCol="0">
            <a:spAutoFit/>
          </a:bodyPr>
          <a:lstStyle/>
          <a:p>
            <a:r>
              <a:rPr lang="en-US" dirty="0"/>
              <a:t>Macey Britain</a:t>
            </a:r>
          </a:p>
          <a:p>
            <a:pPr algn="ctr"/>
            <a:r>
              <a:rPr lang="en-US" dirty="0"/>
              <a:t>NADA 454</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1797666" y="2160589"/>
            <a:ext cx="8596668" cy="4518507"/>
          </a:xfrm>
        </p:spPr>
        <p:txBody>
          <a:bodyPr>
            <a:normAutofit/>
          </a:bodyPr>
          <a:lstStyle/>
          <a:p>
            <a:pPr marL="0" indent="0">
              <a:lnSpc>
                <a:spcPct val="200000"/>
              </a:lnSpc>
              <a:buNone/>
            </a:pPr>
            <a:r>
              <a:rPr lang="en-US" dirty="0"/>
              <a:t>- We have a lot more hours available to sell before we need new room or even new hours.</a:t>
            </a:r>
          </a:p>
          <a:p>
            <a:pPr marL="0" indent="0">
              <a:lnSpc>
                <a:spcPct val="200000"/>
              </a:lnSpc>
              <a:buNone/>
            </a:pPr>
            <a:r>
              <a:rPr lang="en-US" dirty="0"/>
              <a:t>- Our facility could be used to make hundreds of thousands more in profit.</a:t>
            </a:r>
          </a:p>
          <a:p>
            <a:pPr marL="0" indent="0">
              <a:lnSpc>
                <a:spcPct val="200000"/>
              </a:lnSpc>
              <a:buNone/>
            </a:pPr>
            <a:r>
              <a:rPr lang="en-US" dirty="0"/>
              <a:t>- We can branch out into community marketing for very little cost with (I believe) high return.</a:t>
            </a:r>
          </a:p>
          <a:p>
            <a:pPr marL="0" indent="0">
              <a:lnSpc>
                <a:spcPct val="200000"/>
              </a:lnSpc>
              <a:buNone/>
            </a:pPr>
            <a:r>
              <a:rPr lang="en-US" dirty="0"/>
              <a:t>- We can display all the benefits of choosing our dealership to service your vehicles.</a:t>
            </a:r>
          </a:p>
          <a:p>
            <a:pPr marL="0" indent="0">
              <a:lnSpc>
                <a:spcPct val="200000"/>
              </a:lnSpc>
              <a:buNone/>
            </a:pPr>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1797666" y="2279859"/>
            <a:ext cx="8596668" cy="4438994"/>
          </a:xfrm>
        </p:spPr>
        <p:txBody>
          <a:bodyPr>
            <a:normAutofit/>
          </a:bodyPr>
          <a:lstStyle/>
          <a:p>
            <a:pPr marL="0" indent="0">
              <a:lnSpc>
                <a:spcPct val="200000"/>
              </a:lnSpc>
              <a:buNone/>
            </a:pPr>
            <a:r>
              <a:rPr lang="en-US" dirty="0"/>
              <a:t>- Being so close to a big metroplex, it is difficult to pump in more business than we pump out. It is especially difficult to retain customers that bought from us but live in the metroplex.</a:t>
            </a:r>
          </a:p>
          <a:p>
            <a:pPr marL="0" indent="0">
              <a:lnSpc>
                <a:spcPct val="200000"/>
              </a:lnSpc>
              <a:buNone/>
            </a:pPr>
            <a:r>
              <a:rPr lang="en-US" dirty="0"/>
              <a:t>- Service team members do not realize that their job is actually a sales job and therefore don’t off 100% of the options 100% of the time.</a:t>
            </a:r>
          </a:p>
          <a:p>
            <a:pPr marL="0" indent="0">
              <a:lnSpc>
                <a:spcPct val="200000"/>
              </a:lnSpc>
              <a:buNone/>
            </a:pPr>
            <a:r>
              <a:rPr lang="en-US" dirty="0"/>
              <a:t>- We do not currently have a great mix of tech levels to distribute work efficiently.</a:t>
            </a:r>
          </a:p>
          <a:p>
            <a:pPr>
              <a:lnSpc>
                <a:spcPct val="200000"/>
              </a:lnSpc>
            </a:pPr>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1797666" y="2664171"/>
            <a:ext cx="8596668" cy="3880773"/>
          </a:xfrm>
        </p:spPr>
        <p:txBody>
          <a:bodyPr/>
          <a:lstStyle/>
          <a:p>
            <a:pPr marL="0" indent="0">
              <a:lnSpc>
                <a:spcPct val="200000"/>
              </a:lnSpc>
              <a:buNone/>
            </a:pPr>
            <a:r>
              <a:rPr lang="en-US" dirty="0"/>
              <a:t>- Improve gross retention by a few percentage points.</a:t>
            </a:r>
          </a:p>
          <a:p>
            <a:pPr marL="0" indent="0">
              <a:lnSpc>
                <a:spcPct val="200000"/>
              </a:lnSpc>
              <a:buNone/>
            </a:pPr>
            <a:r>
              <a:rPr lang="en-US" dirty="0"/>
              <a:t>- Reduce expenses by a few percentage points as a percent of gross.</a:t>
            </a:r>
          </a:p>
          <a:p>
            <a:pPr marL="0" indent="0">
              <a:lnSpc>
                <a:spcPct val="200000"/>
              </a:lnSpc>
              <a:buNone/>
            </a:pPr>
            <a:r>
              <a:rPr lang="en-US" dirty="0"/>
              <a:t>- Make sure our MPI’s are thorough and consistent between techs.</a:t>
            </a:r>
          </a:p>
          <a:p>
            <a:pPr marL="0" indent="0">
              <a:lnSpc>
                <a:spcPct val="200000"/>
              </a:lnSpc>
              <a:buNone/>
            </a:pPr>
            <a:r>
              <a:rPr lang="en-US" dirty="0"/>
              <a:t>- Increase hours per RO</a:t>
            </a:r>
          </a:p>
          <a:p>
            <a:pPr marL="0" indent="0">
              <a:lnSpc>
                <a:spcPct val="200000"/>
              </a:lnSpc>
              <a:buNone/>
            </a:pPr>
            <a:r>
              <a:rPr lang="en-US" dirty="0"/>
              <a:t>- Give techs the tools to be as proficient as possible.</a:t>
            </a:r>
          </a:p>
          <a:p>
            <a:pPr marL="0" indent="0">
              <a:lnSpc>
                <a:spcPct val="200000"/>
              </a:lnSpc>
              <a:buNone/>
            </a:pPr>
            <a:endParaRPr lang="en-US" dirty="0"/>
          </a:p>
          <a:p>
            <a:pPr>
              <a:lnSpc>
                <a:spcPct val="200000"/>
              </a:lnSpc>
            </a:pPr>
            <a:endParaRPr lang="en-US" dirty="0"/>
          </a:p>
          <a:p>
            <a:pPr>
              <a:lnSpc>
                <a:spcPct val="200000"/>
              </a:lnSpc>
            </a:pPr>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marL="0" indent="0">
              <a:buNone/>
            </a:pPr>
            <a:endParaRPr lang="en-US" dirty="0"/>
          </a:p>
          <a:p>
            <a:endParaRPr lang="en-US" dirty="0"/>
          </a:p>
          <a:p>
            <a:endParaRPr lang="en-US" dirty="0"/>
          </a:p>
        </p:txBody>
      </p:sp>
      <p:sp>
        <p:nvSpPr>
          <p:cNvPr id="5" name="TextBox 4">
            <a:extLst>
              <a:ext uri="{FF2B5EF4-FFF2-40B4-BE49-F238E27FC236}">
                <a16:creationId xmlns:a16="http://schemas.microsoft.com/office/drawing/2014/main" id="{91D20DD8-0E2A-CD39-B6D5-8927273C2B9B}"/>
              </a:ext>
            </a:extLst>
          </p:cNvPr>
          <p:cNvSpPr txBox="1"/>
          <p:nvPr/>
        </p:nvSpPr>
        <p:spPr>
          <a:xfrm>
            <a:off x="1690388" y="3071191"/>
            <a:ext cx="8811223" cy="3330848"/>
          </a:xfrm>
          <a:prstGeom prst="rect">
            <a:avLst/>
          </a:prstGeom>
          <a:noFill/>
        </p:spPr>
        <p:txBody>
          <a:bodyPr wrap="square" rtlCol="0">
            <a:spAutoFit/>
          </a:bodyPr>
          <a:lstStyle/>
          <a:p>
            <a:pPr>
              <a:lnSpc>
                <a:spcPct val="200000"/>
              </a:lnSpc>
            </a:pPr>
            <a:r>
              <a:rPr lang="en-US" dirty="0"/>
              <a:t>- Make sure we’re offering shuttle services and complimentary pick up and drop off to customers who cannot make it in during store hours.</a:t>
            </a:r>
          </a:p>
          <a:p>
            <a:pPr>
              <a:lnSpc>
                <a:spcPct val="200000"/>
              </a:lnSpc>
            </a:pPr>
            <a:r>
              <a:rPr lang="en-US" dirty="0"/>
              <a:t>- Create a video introducing sales customers to our service department.</a:t>
            </a:r>
          </a:p>
          <a:p>
            <a:pPr>
              <a:lnSpc>
                <a:spcPct val="200000"/>
              </a:lnSpc>
            </a:pPr>
            <a:r>
              <a:rPr lang="en-US" dirty="0"/>
              <a:t>- Ensure every team member knows the goals we are trying to hit.</a:t>
            </a:r>
          </a:p>
          <a:p>
            <a:pPr>
              <a:lnSpc>
                <a:spcPct val="200000"/>
              </a:lnSpc>
            </a:pPr>
            <a:r>
              <a:rPr lang="en-US" dirty="0"/>
              <a:t>- Look at starting a mobile service unit.</a:t>
            </a:r>
          </a:p>
          <a:p>
            <a:pPr>
              <a:lnSpc>
                <a:spcPct val="200000"/>
              </a:lnSpc>
            </a:pPr>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1797666" y="1550504"/>
            <a:ext cx="8596668" cy="5307496"/>
          </a:xfrm>
        </p:spPr>
        <p:txBody>
          <a:bodyPr>
            <a:normAutofit fontScale="92500"/>
          </a:bodyPr>
          <a:lstStyle/>
          <a:p>
            <a:pPr marL="0" indent="0">
              <a:lnSpc>
                <a:spcPct val="200000"/>
              </a:lnSpc>
              <a:buNone/>
            </a:pPr>
            <a:r>
              <a:rPr lang="en-US" dirty="0"/>
              <a:t>Service manager will let staff know they can off shuttle/complimentary pick up and drop to customers and they will be authorized to use the company Uber account if none of the other options work.</a:t>
            </a:r>
          </a:p>
          <a:p>
            <a:pPr marL="0" indent="0">
              <a:lnSpc>
                <a:spcPct val="200000"/>
              </a:lnSpc>
              <a:buNone/>
            </a:pPr>
            <a:r>
              <a:rPr lang="en-US" dirty="0"/>
              <a:t>Plan and script a video for sales customers to be shown if it’s after hours or the service department is busy.</a:t>
            </a:r>
          </a:p>
          <a:p>
            <a:pPr marL="0" indent="0">
              <a:lnSpc>
                <a:spcPct val="200000"/>
              </a:lnSpc>
              <a:buNone/>
            </a:pPr>
            <a:r>
              <a:rPr lang="en-US" dirty="0"/>
              <a:t>Fixed operations manager will hold a weekly meeting to address the month’s goals and where we are excelling or falling behind so we can make the necessary changes.</a:t>
            </a:r>
          </a:p>
          <a:p>
            <a:pPr marL="0" indent="0">
              <a:lnSpc>
                <a:spcPct val="200000"/>
              </a:lnSpc>
              <a:buNone/>
            </a:pPr>
            <a:r>
              <a:rPr lang="en-US" dirty="0"/>
              <a:t>We may commandeer a parts truck for a few days just to see how it would work and plan out the logistics.</a:t>
            </a:r>
          </a:p>
          <a:p>
            <a:pPr>
              <a:lnSpc>
                <a:spcPct val="200000"/>
              </a:lnSpc>
            </a:pPr>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264876466"/>
              </p:ext>
            </p:extLst>
          </p:nvPr>
        </p:nvGraphicFramePr>
        <p:xfrm>
          <a:off x="677334" y="1818624"/>
          <a:ext cx="9132492" cy="4970488"/>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Train on shuttle/ new marketing avenues</a:t>
                      </a:r>
                    </a:p>
                  </a:txBody>
                  <a:tcPr/>
                </a:tc>
                <a:tc>
                  <a:txBody>
                    <a:bodyPr/>
                    <a:lstStyle/>
                    <a:p>
                      <a:r>
                        <a:rPr lang="en-US" dirty="0"/>
                        <a:t>GM/ Fixed Ops Director</a:t>
                      </a:r>
                    </a:p>
                  </a:txBody>
                  <a:tcPr/>
                </a:tc>
                <a:tc>
                  <a:txBody>
                    <a:bodyPr/>
                    <a:lstStyle/>
                    <a:p>
                      <a:r>
                        <a:rPr lang="en-US" dirty="0"/>
                        <a:t>Nov. 15</a:t>
                      </a:r>
                    </a:p>
                  </a:txBody>
                  <a:tcPr/>
                </a:tc>
                <a:extLst>
                  <a:ext uri="{0D108BD9-81ED-4DB2-BD59-A6C34878D82A}">
                    <a16:rowId xmlns:a16="http://schemas.microsoft.com/office/drawing/2014/main" val="2400365483"/>
                  </a:ext>
                </a:extLst>
              </a:tr>
              <a:tr h="565004">
                <a:tc>
                  <a:txBody>
                    <a:bodyPr/>
                    <a:lstStyle/>
                    <a:p>
                      <a:r>
                        <a:rPr lang="en-US" dirty="0"/>
                        <a:t>Begin weekly sales training</a:t>
                      </a:r>
                    </a:p>
                  </a:txBody>
                  <a:tcPr/>
                </a:tc>
                <a:tc>
                  <a:txBody>
                    <a:bodyPr/>
                    <a:lstStyle/>
                    <a:p>
                      <a:r>
                        <a:rPr lang="en-US" dirty="0"/>
                        <a:t>GM/ Fixed Ops Director</a:t>
                      </a:r>
                    </a:p>
                  </a:txBody>
                  <a:tcPr/>
                </a:tc>
                <a:tc>
                  <a:txBody>
                    <a:bodyPr/>
                    <a:lstStyle/>
                    <a:p>
                      <a:r>
                        <a:rPr lang="en-US" dirty="0"/>
                        <a:t>Nov. 10</a:t>
                      </a:r>
                    </a:p>
                  </a:txBody>
                  <a:tcPr/>
                </a:tc>
                <a:extLst>
                  <a:ext uri="{0D108BD9-81ED-4DB2-BD59-A6C34878D82A}">
                    <a16:rowId xmlns:a16="http://schemas.microsoft.com/office/drawing/2014/main" val="107845787"/>
                  </a:ext>
                </a:extLst>
              </a:tr>
              <a:tr h="565004">
                <a:tc>
                  <a:txBody>
                    <a:bodyPr/>
                    <a:lstStyle/>
                    <a:p>
                      <a:r>
                        <a:rPr lang="en-US" dirty="0"/>
                        <a:t>Start showing service video</a:t>
                      </a:r>
                    </a:p>
                  </a:txBody>
                  <a:tcPr/>
                </a:tc>
                <a:tc>
                  <a:txBody>
                    <a:bodyPr/>
                    <a:lstStyle/>
                    <a:p>
                      <a:r>
                        <a:rPr lang="en-US" dirty="0"/>
                        <a:t>Marketing director/ F&amp;I Director</a:t>
                      </a:r>
                    </a:p>
                  </a:txBody>
                  <a:tcPr/>
                </a:tc>
                <a:tc>
                  <a:txBody>
                    <a:bodyPr/>
                    <a:lstStyle/>
                    <a:p>
                      <a:r>
                        <a:rPr lang="en-US" dirty="0"/>
                        <a:t>Nov. 15</a:t>
                      </a:r>
                    </a:p>
                  </a:txBody>
                  <a:tcPr/>
                </a:tc>
                <a:extLst>
                  <a:ext uri="{0D108BD9-81ED-4DB2-BD59-A6C34878D82A}">
                    <a16:rowId xmlns:a16="http://schemas.microsoft.com/office/drawing/2014/main" val="1530126605"/>
                  </a:ext>
                </a:extLst>
              </a:tr>
              <a:tr h="565004">
                <a:tc>
                  <a:txBody>
                    <a:bodyPr/>
                    <a:lstStyle/>
                    <a:p>
                      <a:r>
                        <a:rPr lang="en-US" dirty="0"/>
                        <a:t>Decide monthly goal and stretch goal</a:t>
                      </a:r>
                    </a:p>
                  </a:txBody>
                  <a:tcPr/>
                </a:tc>
                <a:tc>
                  <a:txBody>
                    <a:bodyPr/>
                    <a:lstStyle/>
                    <a:p>
                      <a:r>
                        <a:rPr lang="en-US" dirty="0"/>
                        <a:t>Fixed ops managers</a:t>
                      </a:r>
                    </a:p>
                  </a:txBody>
                  <a:tcPr/>
                </a:tc>
                <a:tc>
                  <a:txBody>
                    <a:bodyPr/>
                    <a:lstStyle/>
                    <a:p>
                      <a:r>
                        <a:rPr lang="en-US" dirty="0"/>
                        <a:t>Every month by the 3rd</a:t>
                      </a:r>
                    </a:p>
                  </a:txBody>
                  <a:tcPr/>
                </a:tc>
                <a:extLst>
                  <a:ext uri="{0D108BD9-81ED-4DB2-BD59-A6C34878D82A}">
                    <a16:rowId xmlns:a16="http://schemas.microsoft.com/office/drawing/2014/main" val="1950345431"/>
                  </a:ext>
                </a:extLst>
              </a:tr>
              <a:tr h="565004">
                <a:tc>
                  <a:txBody>
                    <a:bodyPr/>
                    <a:lstStyle/>
                    <a:p>
                      <a:r>
                        <a:rPr lang="en-US" dirty="0"/>
                        <a:t>Hold weekly progress meetings</a:t>
                      </a:r>
                    </a:p>
                  </a:txBody>
                  <a:tcPr/>
                </a:tc>
                <a:tc>
                  <a:txBody>
                    <a:bodyPr/>
                    <a:lstStyle/>
                    <a:p>
                      <a:r>
                        <a:rPr lang="en-US" dirty="0"/>
                        <a:t>Service manager</a:t>
                      </a:r>
                    </a:p>
                  </a:txBody>
                  <a:tcPr/>
                </a:tc>
                <a:tc>
                  <a:txBody>
                    <a:bodyPr/>
                    <a:lstStyle/>
                    <a:p>
                      <a:r>
                        <a:rPr lang="en-US" dirty="0"/>
                        <a:t>Every </a:t>
                      </a:r>
                      <a:r>
                        <a:rPr lang="en-US" dirty="0" err="1"/>
                        <a:t>monday</a:t>
                      </a:r>
                      <a:endParaRPr lang="en-US" dirty="0"/>
                    </a:p>
                  </a:txBody>
                  <a:tcPr/>
                </a:tc>
                <a:extLst>
                  <a:ext uri="{0D108BD9-81ED-4DB2-BD59-A6C34878D82A}">
                    <a16:rowId xmlns:a16="http://schemas.microsoft.com/office/drawing/2014/main" val="1960891333"/>
                  </a:ext>
                </a:extLst>
              </a:tr>
              <a:tr h="565004">
                <a:tc>
                  <a:txBody>
                    <a:bodyPr/>
                    <a:lstStyle/>
                    <a:p>
                      <a:r>
                        <a:rPr lang="en-US" dirty="0"/>
                        <a:t>Mobile service unit trial</a:t>
                      </a:r>
                    </a:p>
                  </a:txBody>
                  <a:tcPr/>
                </a:tc>
                <a:tc>
                  <a:txBody>
                    <a:bodyPr/>
                    <a:lstStyle/>
                    <a:p>
                      <a:r>
                        <a:rPr lang="en-US" dirty="0"/>
                        <a:t>Fixed ops director/parts director</a:t>
                      </a:r>
                    </a:p>
                  </a:txBody>
                  <a:tcPr/>
                </a:tc>
                <a:tc>
                  <a:txBody>
                    <a:bodyPr/>
                    <a:lstStyle/>
                    <a:p>
                      <a:r>
                        <a:rPr lang="en-US" dirty="0"/>
                        <a:t>Jan. 1</a:t>
                      </a:r>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1797666" y="1205947"/>
            <a:ext cx="8596668" cy="5652053"/>
          </a:xfrm>
        </p:spPr>
        <p:txBody>
          <a:bodyPr>
            <a:normAutofit fontScale="92500" lnSpcReduction="10000"/>
          </a:bodyPr>
          <a:lstStyle/>
          <a:p>
            <a:pPr marL="0" indent="0">
              <a:lnSpc>
                <a:spcPct val="200000"/>
              </a:lnSpc>
              <a:buNone/>
            </a:pPr>
            <a:r>
              <a:rPr lang="en-US" dirty="0"/>
              <a:t>After the spending a week in DC and returning to have conversations with the service department, there are many things that could use improvement, but there are a few main things that, with a little tweaking, could see dramatic improvement.</a:t>
            </a:r>
          </a:p>
          <a:p>
            <a:pPr marL="0" indent="0">
              <a:lnSpc>
                <a:spcPct val="200000"/>
              </a:lnSpc>
              <a:buNone/>
            </a:pPr>
            <a:r>
              <a:rPr lang="en-US" dirty="0"/>
              <a:t>With turning more hours per tech being at the top of the list. It has come to our attention that this can probably be greatly improved by simply showing the techs their proficiency every day and knowing what motivates them individually. </a:t>
            </a:r>
          </a:p>
          <a:p>
            <a:pPr marL="0" indent="0">
              <a:lnSpc>
                <a:spcPct val="200000"/>
              </a:lnSpc>
              <a:buNone/>
            </a:pPr>
            <a:r>
              <a:rPr lang="en-US" dirty="0"/>
              <a:t>The other two things we’ve decided to tackle first are making our MPI’s thorough and consistent while training the service advisors how to sell more hours. This will in turn help increase hours per RO.</a:t>
            </a:r>
          </a:p>
          <a:p>
            <a:pPr marL="0" indent="0">
              <a:lnSpc>
                <a:spcPct val="200000"/>
              </a:lnSpc>
              <a:buNone/>
            </a:pPr>
            <a:r>
              <a:rPr lang="en-US" dirty="0"/>
              <a:t>I think these tiny changes will result in a big difference to the bottom line! </a:t>
            </a:r>
          </a:p>
          <a:p>
            <a:pPr>
              <a:lnSpc>
                <a:spcPct val="200000"/>
              </a:lnSpc>
            </a:pPr>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4" y="1623061"/>
            <a:ext cx="8596668" cy="5234940"/>
          </a:xfrm>
        </p:spPr>
        <p:txBody>
          <a:bodyPr>
            <a:normAutofit/>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Currently, we use some text message marketing and email blasts, but these are the only things we do, and they tend to be outdated and unproductive.</a:t>
            </a:r>
          </a:p>
          <a:p>
            <a:r>
              <a:rPr lang="en-US" sz="1800" b="0" i="0" u="none" strike="noStrike" baseline="0" dirty="0">
                <a:solidFill>
                  <a:schemeClr val="tx1"/>
                </a:solidFill>
                <a:latin typeface="Calibri" panose="020F0502020204030204" pitchFamily="34" charset="0"/>
              </a:rPr>
              <a:t>The main goals are to improve the effectiveness of the marketing dollars we already spend on fixed operations. I have done ROI analysis on the current tactics and, along with our team, have produced a few</a:t>
            </a:r>
            <a:r>
              <a:rPr lang="en-US" dirty="0">
                <a:solidFill>
                  <a:schemeClr val="tx1"/>
                </a:solidFill>
                <a:latin typeface="Calibri" panose="020F0502020204030204" pitchFamily="34" charset="0"/>
              </a:rPr>
              <a:t> new ideas we would like to implement.</a:t>
            </a:r>
            <a:endParaRPr lang="en-US" sz="1800"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Text messages and email blasts that go out right now are going to be tweaked. We have decided that if a customer declines a service there will be a message sent to them three days later with a coupon fo</a:t>
            </a:r>
            <a:r>
              <a:rPr lang="en-US" dirty="0">
                <a:solidFill>
                  <a:schemeClr val="tx1"/>
                </a:solidFill>
                <a:latin typeface="Calibri" panose="020F0502020204030204" pitchFamily="34" charset="0"/>
              </a:rPr>
              <a:t>r that service. The email blasts are going to be designed by our marketing company and sent out bi-monthly instead of at random. The biggest changes we will introduce is grassroots marketing to our local hospitals, school, police department, fire department etc… in an effort to conquest customers, we want to offer complimentary pick up and drop off while they are on shift/working.</a:t>
            </a:r>
            <a:endParaRPr lang="en-US" sz="1800"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All changes will be subject to ROI analysis by tracking the customers and profits generated through each method. If they do not produce more profit than it takes to fund them, they will be cut completely or modified and reevaluated. </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466193"/>
            <a:ext cx="5558595" cy="5391807"/>
          </a:xfrm>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Right now, our gross as a percent of sales isn’t terrible. The goal would be to exceed 72% while we are at 68.78%. Customer pay accounts for 53.69% of sales and warranty/internal account for 46.31% of sales.</a:t>
            </a:r>
          </a:p>
          <a:p>
            <a:r>
              <a:rPr lang="en-US" dirty="0">
                <a:solidFill>
                  <a:srgbClr val="221E1F"/>
                </a:solidFill>
                <a:latin typeface="Calibri" panose="020F0502020204030204" pitchFamily="34" charset="0"/>
              </a:rPr>
              <a:t>Even small improvements in gross retention can make a big difference so achieving 72% would bring a lot of money to our bottom line and is also a very achievable goal! It would be great to be at 60% customer pay work and 40% warranty/internal, and we’re very close, but I want to fix our gross retention in each individual category before looking at that.</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To increase gross as a percent of sales from 68.78% to 72% across the board we are first going to try to increase our hours sold per RO from 1.7 to 2. </a:t>
            </a:r>
            <a:r>
              <a:rPr lang="en-US" dirty="0">
                <a:solidFill>
                  <a:srgbClr val="221E1F"/>
                </a:solidFill>
                <a:latin typeface="Calibri" panose="020F0502020204030204" pitchFamily="34" charset="0"/>
              </a:rPr>
              <a:t>From this we should see an increase in gross. This will come from thorough MPI’s and good salesmanship by our service advisors.</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If we get to 2 hours per RO and we don’t see much of an increase in gross we will have to look at cost of sale and lowering expenses.</a:t>
            </a:r>
          </a:p>
          <a:p>
            <a:endParaRPr lang="en-US" dirty="0"/>
          </a:p>
        </p:txBody>
      </p:sp>
      <p:pic>
        <p:nvPicPr>
          <p:cNvPr id="4" name="Content Placeholder 14" descr="A screenshot of a computer&#10;&#10;Description automatically generated">
            <a:extLst>
              <a:ext uri="{FF2B5EF4-FFF2-40B4-BE49-F238E27FC236}">
                <a16:creationId xmlns:a16="http://schemas.microsoft.com/office/drawing/2014/main" id="{80243930-2F90-8966-AB09-2F7C7F20ED99}"/>
              </a:ext>
            </a:extLst>
          </p:cNvPr>
          <p:cNvPicPr>
            <a:picLocks noChangeAspect="1"/>
          </p:cNvPicPr>
          <p:nvPr/>
        </p:nvPicPr>
        <p:blipFill>
          <a:blip r:embed="rId2"/>
          <a:srcRect l="923" t="24001" r="77916" b="58388"/>
          <a:stretch/>
        </p:blipFill>
        <p:spPr>
          <a:xfrm>
            <a:off x="6327171" y="1930400"/>
            <a:ext cx="4855542" cy="2525853"/>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371600"/>
            <a:ext cx="6113599" cy="5486400"/>
          </a:xfrm>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oversee, we do not keep track of this as well as we should, at the end of the month we look at it, but that is a pointless, reactive plan.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The goal is to become proactive so that we are making changes to prevent negative net profits from the beginning of the month. We are backed up with work, but our proficiency and utilization are low so instead of going straight to expense cutting, I want to look at improving our profits.</a:t>
            </a:r>
          </a:p>
          <a:p>
            <a:r>
              <a:rPr lang="en-US" sz="1800" b="0" i="0" u="none" strike="noStrike" baseline="0" dirty="0">
                <a:solidFill>
                  <a:srgbClr val="221E1F"/>
                </a:solidFill>
                <a:latin typeface="Calibri" panose="020F0502020204030204" pitchFamily="34" charset="0"/>
              </a:rPr>
              <a:t>There will be a managers meeting at the beginning of the month to set a monthly goal and reevaluate our “stretch goal” which should be difficult to achieve, but something we’re looking to accomplish in the next few months. This will also include a look at proficiency and hours per RO, MPI reviews, and service advisor productivity. Then managers will oversee making th</a:t>
            </a:r>
            <a:r>
              <a:rPr lang="en-US" dirty="0">
                <a:solidFill>
                  <a:srgbClr val="221E1F"/>
                </a:solidFill>
                <a:latin typeface="Calibri" panose="020F0502020204030204" pitchFamily="34" charset="0"/>
              </a:rPr>
              <a:t>e employees aware of the goals and holding them accountable throughout the month instead of only at the end of the month.</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If these steps to success do not work, we will have to look at cutting expenses one way or another. This could include changing pay plans to incentivize proficiency.</a:t>
            </a:r>
          </a:p>
          <a:p>
            <a:endParaRPr lang="en-US" dirty="0"/>
          </a:p>
        </p:txBody>
      </p:sp>
      <p:pic>
        <p:nvPicPr>
          <p:cNvPr id="15" name="Content Placeholder 14" descr="A screenshot of a computer&#10;&#10;Description automatically generated">
            <a:extLst>
              <a:ext uri="{FF2B5EF4-FFF2-40B4-BE49-F238E27FC236}">
                <a16:creationId xmlns:a16="http://schemas.microsoft.com/office/drawing/2014/main" id="{EF55324D-F405-685A-EEC5-8054CCD6CCA4}"/>
              </a:ext>
            </a:extLst>
          </p:cNvPr>
          <p:cNvPicPr>
            <a:picLocks noGrp="1" noChangeAspect="1"/>
          </p:cNvPicPr>
          <p:nvPr>
            <p:ph sz="half" idx="2"/>
          </p:nvPr>
        </p:nvPicPr>
        <p:blipFill>
          <a:blip r:embed="rId2"/>
          <a:srcRect l="26842" t="24295" r="57983" b="57362"/>
          <a:stretch/>
        </p:blipFill>
        <p:spPr>
          <a:xfrm>
            <a:off x="6790933" y="1552903"/>
            <a:ext cx="4966138" cy="3752193"/>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5" y="985838"/>
            <a:ext cx="5723466" cy="5872161"/>
          </a:xfrm>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As of right now, we are trying to find the right mix of technicians to handle our workload efficiently. At 56.01% proficient we have a lot of room for improvement and there are many factors at work in that percentage.</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Obviously, we would like to be at NADA guide of 100% proficient, but that may be a big goal to start out with so instead we are setting a first goal of 70%, when we reach that, we will reevaluate and set a new goal.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The cause of our low proficiency isn’t just one thing, it comes </a:t>
            </a:r>
            <a:r>
              <a:rPr lang="en-US" dirty="0">
                <a:solidFill>
                  <a:srgbClr val="221E1F"/>
                </a:solidFill>
                <a:latin typeface="Calibri" panose="020F0502020204030204" pitchFamily="34" charset="0"/>
              </a:rPr>
              <a:t>down to getting the right number of all levels of techs so we can distribute work correctly, increasing tech production through things like parts runners, cutting down on smoke breaks and bathroom time etc…, giving them individual goals to hit, changing pay plans to motivate them to meet and exceed their goals, and probably more. Our main change is giving them the tools to be proficient and giving them good reason to hit them too.</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To make sure those changes work we will be monitoring proficiency daily, not just at the end of the month and trying to make sure our motivators fit the individual techs so we get the best results.</a:t>
            </a:r>
            <a:endParaRPr lang="en-US" sz="1800" b="0" i="0" u="none" strike="noStrike" baseline="0" dirty="0">
              <a:solidFill>
                <a:srgbClr val="221E1F"/>
              </a:solidFill>
              <a:latin typeface="Calibri" panose="020F0502020204030204" pitchFamily="34" charset="0"/>
            </a:endParaRPr>
          </a:p>
          <a:p>
            <a:endParaRPr lang="en-US" dirty="0"/>
          </a:p>
        </p:txBody>
      </p:sp>
      <p:pic>
        <p:nvPicPr>
          <p:cNvPr id="9" name="Picture 8" descr="A screenshot of a computer&#10;&#10;Description automatically generated">
            <a:extLst>
              <a:ext uri="{FF2B5EF4-FFF2-40B4-BE49-F238E27FC236}">
                <a16:creationId xmlns:a16="http://schemas.microsoft.com/office/drawing/2014/main" id="{22A69223-6C0D-16FD-3F4D-C08A4DA89119}"/>
              </a:ext>
            </a:extLst>
          </p:cNvPr>
          <p:cNvPicPr>
            <a:picLocks noChangeAspect="1"/>
          </p:cNvPicPr>
          <p:nvPr/>
        </p:nvPicPr>
        <p:blipFill>
          <a:blip r:embed="rId2"/>
          <a:srcRect l="40980" t="51528" r="34051" b="17218"/>
          <a:stretch/>
        </p:blipFill>
        <p:spPr>
          <a:xfrm>
            <a:off x="6400801" y="1340643"/>
            <a:ext cx="5338762" cy="4176713"/>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571625"/>
            <a:ext cx="7738004" cy="4469736"/>
          </a:xfrm>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Currently we are open from 7am-6pm and our facility utilization is at 38.41%. NADA guide is 100%, but at least 70%. We are missing hundreds of thousands of dollars worth of gross in this area.  </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We believe the biggest factor in increasing utilization is by first increasing productivity so that will be the first goal and then maybe taking a look at extending our hours.</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The plan to achieve the goal is mostly the same things we will do to increase proficiency, things to increase time spent flagging hours like putting together packages of frequently used parts, not having techs getting their own parts, ensuring we start work on time and are not leaving early, this way we can increase hours per day and get to the work we have backed up creating better utilization.</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As with many of the other things, it is vital to keep eyes on these numbers constantly that way we are proactive instead of reactive. Consistent evaluation of our utilization is necessary and a good way to see if our current/future methods are working and it helps us determine where we need changes.</a:t>
            </a:r>
            <a:endParaRPr lang="en-US" sz="1800" b="0" i="0" u="none" strike="noStrike" baseline="0" dirty="0">
              <a:solidFill>
                <a:srgbClr val="221E1F"/>
              </a:solidFill>
              <a:latin typeface="Calibri" panose="020F0502020204030204" pitchFamily="34" charset="0"/>
            </a:endParaRPr>
          </a:p>
          <a:p>
            <a:endParaRPr lang="en-US" dirty="0"/>
          </a:p>
        </p:txBody>
      </p:sp>
      <p:pic>
        <p:nvPicPr>
          <p:cNvPr id="7" name="Content Placeholder 14" descr="A screenshot of a computer&#10;&#10;Description automatically generated">
            <a:extLst>
              <a:ext uri="{FF2B5EF4-FFF2-40B4-BE49-F238E27FC236}">
                <a16:creationId xmlns:a16="http://schemas.microsoft.com/office/drawing/2014/main" id="{BBB89B07-BB68-2EB1-42B0-39E9FCD88AA4}"/>
              </a:ext>
            </a:extLst>
          </p:cNvPr>
          <p:cNvPicPr>
            <a:picLocks noGrp="1" noChangeAspect="1"/>
          </p:cNvPicPr>
          <p:nvPr>
            <p:ph sz="half" idx="2"/>
          </p:nvPr>
        </p:nvPicPr>
        <p:blipFill>
          <a:blip r:embed="rId2"/>
          <a:srcRect l="82581" t="25460" r="2514" b="47540"/>
          <a:stretch/>
        </p:blipFill>
        <p:spPr>
          <a:xfrm>
            <a:off x="8557154" y="1754820"/>
            <a:ext cx="2957512" cy="3348360"/>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677334" y="1301879"/>
            <a:ext cx="4994804" cy="4249836"/>
          </a:xfrm>
        </p:spPr>
        <p:txBody>
          <a:bodyPr/>
          <a:lstStyle/>
          <a:p>
            <a:r>
              <a:rPr lang="en-US" dirty="0"/>
              <a:t>We talked about quite a few things. Notably, the month used for the analysis happened to be a record month so it looks pretty good but there are some areas that we identified as “game changers” for this month in hopes we could replicate and even improve upon it. Namely, keeping the one-line RO’s low and keeping the hours per RO up. We will do this by performing exceptional MPI’s and training our service advisors as salespeople who present 100% of the options 100% of the time and if there are declined services, we will do a manager TO. </a:t>
            </a:r>
          </a:p>
        </p:txBody>
      </p:sp>
      <p:pic>
        <p:nvPicPr>
          <p:cNvPr id="10" name="Picture 9" descr="A screenshot of a computer&#10;&#10;Description automatically generated">
            <a:extLst>
              <a:ext uri="{FF2B5EF4-FFF2-40B4-BE49-F238E27FC236}">
                <a16:creationId xmlns:a16="http://schemas.microsoft.com/office/drawing/2014/main" id="{907A25F6-F8AB-802D-954B-0ECC4CD8DFC8}"/>
              </a:ext>
            </a:extLst>
          </p:cNvPr>
          <p:cNvPicPr>
            <a:picLocks noChangeAspect="1"/>
          </p:cNvPicPr>
          <p:nvPr/>
        </p:nvPicPr>
        <p:blipFill rotWithShape="1">
          <a:blip r:embed="rId2"/>
          <a:srcRect l="2292" t="24036" r="53725" b="9647"/>
          <a:stretch/>
        </p:blipFill>
        <p:spPr>
          <a:xfrm>
            <a:off x="5672138" y="666972"/>
            <a:ext cx="5861772" cy="5524056"/>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1797666" y="2367627"/>
            <a:ext cx="8596668" cy="3880773"/>
          </a:xfrm>
        </p:spPr>
        <p:txBody>
          <a:bodyPr>
            <a:normAutofit fontScale="92500" lnSpcReduction="20000"/>
          </a:bodyPr>
          <a:lstStyle/>
          <a:p>
            <a:pPr marL="0" indent="0">
              <a:lnSpc>
                <a:spcPct val="200000"/>
              </a:lnSpc>
              <a:buNone/>
            </a:pPr>
            <a:r>
              <a:rPr lang="en-US" dirty="0"/>
              <a:t>- We have a wonderful reputation in the community curated over the last 20 years and customer satisfaction is never an issue.</a:t>
            </a:r>
          </a:p>
          <a:p>
            <a:pPr marL="0" indent="0">
              <a:lnSpc>
                <a:spcPct val="200000"/>
              </a:lnSpc>
              <a:buNone/>
            </a:pPr>
            <a:r>
              <a:rPr lang="en-US" dirty="0"/>
              <a:t>- Our team members are incredibly and willing to change and grow with us. </a:t>
            </a:r>
          </a:p>
          <a:p>
            <a:pPr marL="0" indent="0">
              <a:lnSpc>
                <a:spcPct val="200000"/>
              </a:lnSpc>
              <a:buNone/>
            </a:pPr>
            <a:r>
              <a:rPr lang="en-US" dirty="0"/>
              <a:t>- We just added a new manager who has seamlessly integrated with our team and brought renewed energy.</a:t>
            </a:r>
          </a:p>
          <a:p>
            <a:pPr marL="0" indent="0">
              <a:lnSpc>
                <a:spcPct val="200000"/>
              </a:lnSpc>
              <a:buNone/>
            </a:pPr>
            <a:r>
              <a:rPr lang="en-US" dirty="0"/>
              <a:t>- Our town is rapidly growing and the area around us being developed. We are on a hard corner, so that’s a plus.</a:t>
            </a:r>
          </a:p>
          <a:p>
            <a:pPr>
              <a:lnSpc>
                <a:spcPct val="200000"/>
              </a:lnSpc>
              <a:buFont typeface="+mj-lt"/>
              <a:buAutoNum type="arabicPeriod"/>
            </a:pPr>
            <a:endParaRPr lang="en-US" dirty="0"/>
          </a:p>
          <a:p>
            <a:pPr marL="0" indent="0">
              <a:lnSpc>
                <a:spcPct val="200000"/>
              </a:lnSpc>
              <a:buNone/>
            </a:pPr>
            <a:endParaRPr lang="en-US" dirty="0"/>
          </a:p>
          <a:p>
            <a:pPr marL="0" indent="0">
              <a:lnSpc>
                <a:spcPct val="200000"/>
              </a:lnSpc>
              <a:buNone/>
            </a:pPr>
            <a:endParaRPr lang="en-US" dirty="0"/>
          </a:p>
          <a:p>
            <a:pPr>
              <a:lnSpc>
                <a:spcPct val="200000"/>
              </a:lnSpc>
            </a:pPr>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1797666" y="2187093"/>
            <a:ext cx="8596668" cy="4531759"/>
          </a:xfrm>
        </p:spPr>
        <p:txBody>
          <a:bodyPr>
            <a:normAutofit fontScale="92500"/>
          </a:bodyPr>
          <a:lstStyle/>
          <a:p>
            <a:pPr marL="0" indent="0">
              <a:lnSpc>
                <a:spcPct val="200000"/>
              </a:lnSpc>
              <a:buNone/>
            </a:pPr>
            <a:r>
              <a:rPr lang="en-US" dirty="0"/>
              <a:t>- Our hours are mostly during normal working hours, making it inconvenient for customers.</a:t>
            </a:r>
          </a:p>
          <a:p>
            <a:pPr marL="0" indent="0">
              <a:lnSpc>
                <a:spcPct val="200000"/>
              </a:lnSpc>
              <a:buNone/>
            </a:pPr>
            <a:r>
              <a:rPr lang="en-US" dirty="0"/>
              <a:t>- Though our area is growing, the immediate land surrounding us has major construction going on currently that could be a deterrent for customers.</a:t>
            </a:r>
          </a:p>
          <a:p>
            <a:pPr marL="0" indent="0">
              <a:lnSpc>
                <a:spcPct val="200000"/>
              </a:lnSpc>
              <a:buNone/>
            </a:pPr>
            <a:r>
              <a:rPr lang="en-US" dirty="0"/>
              <a:t>- We don’t advertise to customers any of the benefits of servicing in our dealership.</a:t>
            </a:r>
          </a:p>
          <a:p>
            <a:pPr marL="0" indent="0">
              <a:lnSpc>
                <a:spcPct val="200000"/>
              </a:lnSpc>
              <a:buNone/>
            </a:pPr>
            <a:r>
              <a:rPr lang="en-US" dirty="0"/>
              <a:t>- We haven’t figured out how to motivates some members  the team to reach new levels.</a:t>
            </a:r>
          </a:p>
          <a:p>
            <a:pPr marL="0" indent="0">
              <a:lnSpc>
                <a:spcPct val="200000"/>
              </a:lnSpc>
              <a:buNone/>
            </a:pPr>
            <a:endParaRPr lang="en-US" dirty="0"/>
          </a:p>
          <a:p>
            <a:pPr marL="0" indent="0">
              <a:lnSpc>
                <a:spcPct val="200000"/>
              </a:lnSpc>
              <a:buNone/>
            </a:pPr>
            <a:endParaRPr lang="en-US" dirty="0"/>
          </a:p>
          <a:p>
            <a:pPr marL="0" indent="0">
              <a:lnSpc>
                <a:spcPct val="200000"/>
              </a:lnSpc>
              <a:buNone/>
            </a:pPr>
            <a:endParaRPr lang="en-US" dirty="0"/>
          </a:p>
          <a:p>
            <a:pPr>
              <a:lnSpc>
                <a:spcPct val="200000"/>
              </a:lnSpc>
              <a:buFontTx/>
              <a:buChar char="-"/>
            </a:pPr>
            <a:endParaRPr lang="en-US" dirty="0"/>
          </a:p>
          <a:p>
            <a:pPr>
              <a:lnSpc>
                <a:spcPct val="200000"/>
              </a:lnSpc>
            </a:pPr>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1029</TotalTime>
  <Words>2036</Words>
  <Application>Microsoft Macintosh PowerPoint</Application>
  <PresentationFormat>Widescreen</PresentationFormat>
  <Paragraphs>105</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Britain Chevrolet Service Department Analysis</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Macey Britain</cp:lastModifiedBy>
  <cp:revision>7</cp:revision>
  <dcterms:created xsi:type="dcterms:W3CDTF">2022-12-04T13:10:55Z</dcterms:created>
  <dcterms:modified xsi:type="dcterms:W3CDTF">2024-12-12T09:14:14Z</dcterms:modified>
</cp:coreProperties>
</file>