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0" d="100"/>
          <a:sy n="100" d="100"/>
        </p:scale>
        <p:origin x="96" y="3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76365930-DB1E-BB43-63E9-AC315A0307F1}"/>
              </a:ext>
            </a:extLst>
          </p:cNvPr>
          <p:cNvPicPr>
            <a:picLocks noChangeAspect="1" noChangeArrowheads="1"/>
          </p:cNvPicPr>
          <p:nvPr/>
        </p:nvPicPr>
        <p:blipFill>
          <a:blip r:embed="rId2">
            <a:alphaModFix amt="60000"/>
            <a:extLst>
              <a:ext uri="{28A0092B-C50C-407E-A947-70E740481C1C}">
                <a14:useLocalDpi xmlns:a14="http://schemas.microsoft.com/office/drawing/2010/main" val="0"/>
              </a:ext>
            </a:extLst>
          </a:blip>
          <a:srcRect/>
          <a:stretch>
            <a:fillRect/>
          </a:stretch>
        </p:blipFill>
        <p:spPr bwMode="auto">
          <a:xfrm>
            <a:off x="1588" y="0"/>
            <a:ext cx="1219041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145136" y="63966"/>
            <a:ext cx="8443192" cy="1646302"/>
          </a:xfrm>
        </p:spPr>
        <p:txBody>
          <a:bodyPr/>
          <a:lstStyle/>
          <a:p>
            <a:r>
              <a:rPr lang="en-US" b="1" dirty="0">
                <a:solidFill>
                  <a:schemeClr val="tx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6956277" y="5614587"/>
            <a:ext cx="4164679" cy="1093862"/>
          </a:xfrm>
        </p:spPr>
        <p:txBody>
          <a:bodyPr>
            <a:normAutofit lnSpcReduction="10000"/>
          </a:bodyPr>
          <a:lstStyle/>
          <a:p>
            <a:pPr algn="ctr"/>
            <a:endParaRPr lang="en-US" sz="3200" dirty="0"/>
          </a:p>
          <a:p>
            <a:pPr algn="ctr"/>
            <a:r>
              <a:rPr lang="en-US" sz="2800" b="1" dirty="0">
                <a:solidFill>
                  <a:schemeClr val="bg1"/>
                </a:solidFill>
              </a:rPr>
              <a:t>September 2024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pPr marL="114300" marR="0" indent="0">
              <a:lnSpc>
                <a:spcPct val="110000"/>
              </a:lnSpc>
              <a:buClrTx/>
              <a:buNone/>
            </a:pPr>
            <a:r>
              <a:rPr lang="en-US" sz="1900" b="1" dirty="0">
                <a:effectLst/>
                <a:latin typeface="Aptos" panose="020B0004020202020204" pitchFamily="34" charset="0"/>
                <a:ea typeface="Times New Roman" panose="02020603050405020304" pitchFamily="18" charset="0"/>
                <a:cs typeface="Times New Roman" panose="02020603050405020304" pitchFamily="18" charset="0"/>
              </a:rPr>
              <a:t>Opportunities </a:t>
            </a:r>
            <a:endParaRPr lang="en-US" sz="19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0000"/>
              </a:lnSpc>
              <a:spcAft>
                <a:spcPts val="600"/>
              </a:spcAft>
              <a:buClrTx/>
              <a:buFont typeface="+mj-lt"/>
              <a:buAutoNum type="arabicPeriod"/>
            </a:pPr>
            <a:r>
              <a:rPr lang="en-US" sz="1900" dirty="0">
                <a:effectLst/>
                <a:latin typeface="Aptos" panose="020B0004020202020204" pitchFamily="34" charset="0"/>
                <a:ea typeface="Times New Roman" panose="02020603050405020304" pitchFamily="18" charset="0"/>
                <a:cs typeface="Times New Roman" panose="02020603050405020304" pitchFamily="18" charset="0"/>
              </a:rPr>
              <a:t>ASE training and modules available to the tech are plentiful.</a:t>
            </a:r>
          </a:p>
          <a:p>
            <a:pPr marL="342900" marR="0" lvl="0" indent="-342900">
              <a:lnSpc>
                <a:spcPct val="110000"/>
              </a:lnSpc>
              <a:spcAft>
                <a:spcPts val="600"/>
              </a:spcAft>
              <a:buClrTx/>
              <a:buFont typeface="+mj-lt"/>
              <a:buAutoNum type="arabicPeriod"/>
            </a:pPr>
            <a:r>
              <a:rPr lang="en-US" sz="1900" dirty="0">
                <a:effectLst/>
                <a:latin typeface="Aptos" panose="020B0004020202020204" pitchFamily="34" charset="0"/>
                <a:ea typeface="Times New Roman" panose="02020603050405020304" pitchFamily="18" charset="0"/>
                <a:cs typeface="Times New Roman" panose="02020603050405020304" pitchFamily="18" charset="0"/>
              </a:rPr>
              <a:t>There is plenty of customer pay work being recommended by the techs.</a:t>
            </a:r>
          </a:p>
          <a:p>
            <a:pPr marL="342900" marR="0" lvl="0" indent="-342900">
              <a:lnSpc>
                <a:spcPct val="110000"/>
              </a:lnSpc>
              <a:spcAft>
                <a:spcPts val="600"/>
              </a:spcAft>
              <a:buClrTx/>
              <a:buFont typeface="+mj-lt"/>
              <a:buAutoNum type="arabicPeriod"/>
            </a:pPr>
            <a:r>
              <a:rPr lang="en-US" sz="1900" dirty="0">
                <a:effectLst/>
                <a:latin typeface="Aptos" panose="020B0004020202020204" pitchFamily="34" charset="0"/>
                <a:ea typeface="Times New Roman" panose="02020603050405020304" pitchFamily="18" charset="0"/>
                <a:cs typeface="Times New Roman" panose="02020603050405020304" pitchFamily="18" charset="0"/>
              </a:rPr>
              <a:t>Not all ASMs have the same check in process, some ASMs are better at the initial check in upsell because they review history and previous declined recommendations while customer is present.</a:t>
            </a:r>
          </a:p>
          <a:p>
            <a:pPr marL="342900" marR="0" lvl="0" indent="-342900">
              <a:lnSpc>
                <a:spcPct val="110000"/>
              </a:lnSpc>
              <a:spcAft>
                <a:spcPts val="600"/>
              </a:spcAft>
              <a:buClrTx/>
              <a:buFont typeface="+mj-lt"/>
              <a:buAutoNum type="arabicPeriod"/>
            </a:pPr>
            <a:r>
              <a:rPr lang="en-US" sz="1900" dirty="0">
                <a:effectLst/>
                <a:latin typeface="Aptos" panose="020B0004020202020204" pitchFamily="34" charset="0"/>
                <a:ea typeface="Times New Roman" panose="02020603050405020304" pitchFamily="18" charset="0"/>
                <a:cs typeface="Times New Roman" panose="02020603050405020304" pitchFamily="18" charset="0"/>
              </a:rPr>
              <a:t>Need to find out what drives an employee, not all are motivated by money. </a:t>
            </a:r>
          </a:p>
          <a:p>
            <a:pPr marL="342900" marR="0" lvl="0" indent="-342900">
              <a:lnSpc>
                <a:spcPct val="110000"/>
              </a:lnSpc>
              <a:buClrTx/>
              <a:buFont typeface="+mj-lt"/>
              <a:buAutoNum type="arabicPeriod"/>
            </a:pPr>
            <a:r>
              <a:rPr lang="en-US" sz="1900" dirty="0">
                <a:effectLst/>
                <a:latin typeface="Aptos" panose="020B0004020202020204" pitchFamily="34" charset="0"/>
                <a:ea typeface="Times New Roman" panose="02020603050405020304" pitchFamily="18" charset="0"/>
                <a:cs typeface="Times New Roman" panose="02020603050405020304" pitchFamily="18" charset="0"/>
              </a:rPr>
              <a:t>Need to have meetings for each team, not just for ASMs and techs, bring each team together more regularly.</a:t>
            </a:r>
          </a:p>
          <a:p>
            <a:pPr marL="0" indent="0">
              <a:buNone/>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10039092" cy="4470947"/>
          </a:xfrm>
        </p:spPr>
        <p:txBody>
          <a:bodyPr>
            <a:normAutofit/>
          </a:bodyPr>
          <a:lstStyle/>
          <a:p>
            <a:pPr marL="114300" marR="0" indent="0">
              <a:lnSpc>
                <a:spcPct val="110000"/>
              </a:lnSpc>
              <a:buClrTx/>
              <a:buNone/>
            </a:pPr>
            <a:r>
              <a:rPr lang="en-US" b="1" dirty="0">
                <a:effectLst/>
                <a:latin typeface="Aptos" panose="020B0004020202020204" pitchFamily="34" charset="0"/>
                <a:ea typeface="Times New Roman" panose="02020603050405020304" pitchFamily="18" charset="0"/>
                <a:cs typeface="Times New Roman" panose="02020603050405020304" pitchFamily="18" charset="0"/>
              </a:rPr>
              <a:t>Threats</a:t>
            </a:r>
          </a:p>
          <a:p>
            <a:pPr marL="457200" marR="0" lvl="0" indent="-457200">
              <a:lnSpc>
                <a:spcPct val="110000"/>
              </a:lnSpc>
              <a:spcAft>
                <a:spcPts val="600"/>
              </a:spcAft>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Consistently having parts ordering issues; wrong parts ordered, or order not pushed through on time.</a:t>
            </a:r>
          </a:p>
          <a:p>
            <a:pPr marL="457200" marR="0" lvl="0" indent="-457200">
              <a:lnSpc>
                <a:spcPct val="110000"/>
              </a:lnSpc>
              <a:spcAft>
                <a:spcPts val="600"/>
              </a:spcAft>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Rules are enforced for some but not all.</a:t>
            </a:r>
          </a:p>
          <a:p>
            <a:pPr marL="457200" marR="0" lvl="0" indent="-457200">
              <a:lnSpc>
                <a:spcPct val="110000"/>
              </a:lnSpc>
              <a:spcAft>
                <a:spcPts val="600"/>
              </a:spcAft>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5 empty stalls in the shop costing us $100k a month.</a:t>
            </a:r>
          </a:p>
          <a:p>
            <a:pPr marL="457200" marR="0" lvl="0" indent="-457200">
              <a:lnSpc>
                <a:spcPct val="110000"/>
              </a:lnSpc>
              <a:spcAft>
                <a:spcPts val="600"/>
              </a:spcAft>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Not getting a pay raise even with inflation at an all-time high has tenured/skilled employees looking elsewhere.</a:t>
            </a:r>
          </a:p>
          <a:p>
            <a:pPr marL="457200" marR="0" lvl="0" indent="-457200">
              <a:lnSpc>
                <a:spcPct val="110000"/>
              </a:lnSpc>
              <a:spcAft>
                <a:spcPts val="600"/>
              </a:spcAft>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Express drive is not properly climate controlled; it is very hot in summer, cold in winter, and extremely windy often.</a:t>
            </a:r>
          </a:p>
          <a:p>
            <a:pPr marL="457200" marR="0" lvl="0" indent="-457200">
              <a:lnSpc>
                <a:spcPct val="110000"/>
              </a:lnSpc>
              <a:spcAft>
                <a:spcPts val="600"/>
              </a:spcAft>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Warranty labor times have techs looking to independent shops or other industries.</a:t>
            </a:r>
          </a:p>
          <a:p>
            <a:pPr>
              <a:buFont typeface="+mj-lt"/>
              <a:buAutoNum type="arabicPeriod"/>
            </a:pPr>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pPr marL="114300" marR="0" indent="0">
              <a:lnSpc>
                <a:spcPct val="110000"/>
              </a:lnSpc>
              <a:buNone/>
            </a:pPr>
            <a:r>
              <a:rPr lang="en-US" sz="1800" b="1" dirty="0">
                <a:effectLst/>
                <a:latin typeface="Aptos" panose="020B0004020202020204" pitchFamily="34" charset="0"/>
                <a:ea typeface="Times New Roman" panose="02020603050405020304" pitchFamily="18" charset="0"/>
                <a:cs typeface="Times New Roman" panose="02020603050405020304" pitchFamily="18" charset="0"/>
              </a:rPr>
              <a:t>Objectives</a:t>
            </a:r>
          </a:p>
          <a:p>
            <a:pPr marL="457200" marR="0">
              <a:lnSpc>
                <a:spcPct val="110000"/>
              </a:lnSpc>
              <a:buClrTx/>
              <a:buFont typeface="+mj-lt"/>
              <a:buAutoNum type="arabicPeriod"/>
            </a:pPr>
            <a:r>
              <a:rPr lang="en-US" sz="1800" dirty="0">
                <a:effectLst/>
                <a:latin typeface="Aptos" panose="020B0004020202020204" pitchFamily="34" charset="0"/>
                <a:ea typeface="Times New Roman" panose="02020603050405020304" pitchFamily="18" charset="0"/>
                <a:cs typeface="Times New Roman" panose="02020603050405020304" pitchFamily="18" charset="0"/>
              </a:rPr>
              <a:t>Improve tech retention through training</a:t>
            </a:r>
          </a:p>
          <a:p>
            <a:pPr marL="457200" marR="0">
              <a:lnSpc>
                <a:spcPct val="110000"/>
              </a:lnSpc>
              <a:buClrTx/>
              <a:buFont typeface="+mj-lt"/>
              <a:buAutoNum type="arabicPeriod"/>
            </a:pPr>
            <a:r>
              <a:rPr lang="en-US" sz="1800" dirty="0">
                <a:effectLst/>
                <a:latin typeface="Aptos" panose="020B0004020202020204" pitchFamily="34" charset="0"/>
                <a:ea typeface="Times New Roman" panose="02020603050405020304" pitchFamily="18" charset="0"/>
                <a:cs typeface="Times New Roman" panose="02020603050405020304" pitchFamily="18" charset="0"/>
              </a:rPr>
              <a:t>Consistently achieve $800,000 in combined fixed GP</a:t>
            </a:r>
          </a:p>
          <a:p>
            <a:pPr marL="457200" marR="0">
              <a:lnSpc>
                <a:spcPct val="110000"/>
              </a:lnSpc>
              <a:buClrTx/>
              <a:buFont typeface="+mj-lt"/>
              <a:buAutoNum type="arabicPeriod"/>
            </a:pPr>
            <a:r>
              <a:rPr lang="en-US" sz="1800" dirty="0">
                <a:effectLst/>
                <a:latin typeface="Aptos" panose="020B0004020202020204" pitchFamily="34" charset="0"/>
                <a:ea typeface="Times New Roman" panose="02020603050405020304" pitchFamily="18" charset="0"/>
                <a:cs typeface="Times New Roman" panose="02020603050405020304" pitchFamily="18" charset="0"/>
              </a:rPr>
              <a:t>Assess and optimize staffing levels in service.</a:t>
            </a:r>
          </a:p>
          <a:p>
            <a:pPr marL="457200" marR="0">
              <a:lnSpc>
                <a:spcPct val="110000"/>
              </a:lnSpc>
              <a:buClrTx/>
              <a:buFont typeface="+mj-lt"/>
              <a:buAutoNum type="arabicPeriod"/>
            </a:pPr>
            <a:r>
              <a:rPr lang="en-US" sz="1800" dirty="0">
                <a:effectLst/>
                <a:latin typeface="Aptos" panose="020B0004020202020204" pitchFamily="34" charset="0"/>
                <a:ea typeface="Times New Roman" panose="02020603050405020304" pitchFamily="18" charset="0"/>
                <a:cs typeface="Times New Roman" panose="02020603050405020304" pitchFamily="18" charset="0"/>
              </a:rPr>
              <a:t>Track deferred services and implement marketing strategy to these customers.</a:t>
            </a:r>
          </a:p>
          <a:p>
            <a:pPr marL="457200" marR="0">
              <a:lnSpc>
                <a:spcPct val="110000"/>
              </a:lnSpc>
              <a:buClrTx/>
              <a:buFont typeface="+mj-lt"/>
              <a:buAutoNum type="arabicPeriod"/>
            </a:pPr>
            <a:r>
              <a:rPr lang="en-US" sz="1800" dirty="0">
                <a:effectLst/>
                <a:latin typeface="Aptos" panose="020B0004020202020204" pitchFamily="34" charset="0"/>
                <a:ea typeface="Times New Roman" panose="02020603050405020304" pitchFamily="18" charset="0"/>
                <a:cs typeface="Times New Roman" panose="02020603050405020304" pitchFamily="18" charset="0"/>
              </a:rPr>
              <a:t>Review and optimize parts ordering process to ensure best possible outcome for customer, ASM, and tech.</a:t>
            </a:r>
          </a:p>
          <a:p>
            <a:pPr marL="0" indent="0">
              <a:buNone/>
            </a:pPr>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pPr marL="0" marR="0" indent="0">
              <a:lnSpc>
                <a:spcPct val="110000"/>
              </a:lnSpc>
              <a:spcAft>
                <a:spcPts val="600"/>
              </a:spcAft>
              <a:buNone/>
            </a:pPr>
            <a:r>
              <a:rPr lang="en-US" sz="2100" b="1" dirty="0">
                <a:effectLst/>
                <a:latin typeface="Aptos" panose="020B0004020202020204" pitchFamily="34" charset="0"/>
                <a:ea typeface="Times New Roman" panose="02020603050405020304" pitchFamily="18" charset="0"/>
                <a:cs typeface="Times New Roman" panose="02020603050405020304" pitchFamily="18" charset="0"/>
              </a:rPr>
              <a:t>Strategies</a:t>
            </a:r>
          </a:p>
          <a:p>
            <a:pPr marL="457200" marR="0" indent="-457200">
              <a:lnSpc>
                <a:spcPct val="110000"/>
              </a:lnSpc>
              <a:spcAft>
                <a:spcPts val="600"/>
              </a:spcAft>
              <a:buClrTx/>
              <a:buFont typeface="+mj-lt"/>
              <a:buAutoNum type="arabicPeriod"/>
            </a:pPr>
            <a:r>
              <a:rPr lang="en-US" sz="2100" dirty="0">
                <a:effectLst/>
                <a:latin typeface="Aptos" panose="020B0004020202020204" pitchFamily="34" charset="0"/>
                <a:ea typeface="Times New Roman" panose="02020603050405020304" pitchFamily="18" charset="0"/>
                <a:cs typeface="Times New Roman" panose="02020603050405020304" pitchFamily="18" charset="0"/>
              </a:rPr>
              <a:t>Hold training strategy meetings with each individual tech, set a training goal, develop a plan, and follow up on goals at scheduled intervals.</a:t>
            </a:r>
          </a:p>
          <a:p>
            <a:pPr marL="457200" marR="0" indent="-457200">
              <a:lnSpc>
                <a:spcPct val="110000"/>
              </a:lnSpc>
              <a:spcAft>
                <a:spcPts val="600"/>
              </a:spcAft>
              <a:buClrTx/>
              <a:buFont typeface="+mj-lt"/>
              <a:buAutoNum type="arabicPeriod"/>
            </a:pPr>
            <a:r>
              <a:rPr lang="en-US" sz="2100" dirty="0">
                <a:effectLst/>
                <a:latin typeface="Aptos" panose="020B0004020202020204" pitchFamily="34" charset="0"/>
                <a:ea typeface="Times New Roman" panose="02020603050405020304" pitchFamily="18" charset="0"/>
                <a:cs typeface="Times New Roman" panose="02020603050405020304" pitchFamily="18" charset="0"/>
              </a:rPr>
              <a:t>Secure ASM buy-in on team based monthly objectives that will ensure fixed objective of $800,000 is met. Measure this goal daily and share that info with the team.</a:t>
            </a:r>
          </a:p>
          <a:p>
            <a:pPr marL="457200" marR="0" indent="-457200">
              <a:lnSpc>
                <a:spcPct val="110000"/>
              </a:lnSpc>
              <a:spcAft>
                <a:spcPts val="600"/>
              </a:spcAft>
              <a:buClrTx/>
              <a:buFont typeface="+mj-lt"/>
              <a:buAutoNum type="arabicPeriod"/>
            </a:pPr>
            <a:r>
              <a:rPr lang="en-US" sz="2100" dirty="0">
                <a:effectLst/>
                <a:latin typeface="Aptos" panose="020B0004020202020204" pitchFamily="34" charset="0"/>
                <a:ea typeface="Times New Roman" panose="02020603050405020304" pitchFamily="18" charset="0"/>
                <a:cs typeface="Times New Roman" panose="02020603050405020304" pitchFamily="18" charset="0"/>
              </a:rPr>
              <a:t>Review monthly RO count to ensure we have enough ASMs to properly administrate the volume, review potential need for support staff.</a:t>
            </a:r>
          </a:p>
          <a:p>
            <a:pPr marL="457200" marR="0" indent="-457200">
              <a:lnSpc>
                <a:spcPct val="110000"/>
              </a:lnSpc>
              <a:spcAft>
                <a:spcPts val="600"/>
              </a:spcAft>
              <a:buClrTx/>
              <a:buFont typeface="+mj-lt"/>
              <a:buAutoNum type="arabicPeriod"/>
            </a:pPr>
            <a:r>
              <a:rPr lang="en-US" sz="2100" dirty="0">
                <a:effectLst/>
                <a:latin typeface="Aptos" panose="020B0004020202020204" pitchFamily="34" charset="0"/>
                <a:ea typeface="Times New Roman" panose="02020603050405020304" pitchFamily="18" charset="0"/>
                <a:cs typeface="Times New Roman" panose="02020603050405020304" pitchFamily="18" charset="0"/>
              </a:rPr>
              <a:t>Work with </a:t>
            </a:r>
            <a:r>
              <a:rPr lang="en-US" sz="2100" dirty="0" err="1">
                <a:effectLst/>
                <a:latin typeface="Aptos" panose="020B0004020202020204" pitchFamily="34" charset="0"/>
                <a:ea typeface="Times New Roman" panose="02020603050405020304" pitchFamily="18" charset="0"/>
                <a:cs typeface="Times New Roman" panose="02020603050405020304" pitchFamily="18" charset="0"/>
              </a:rPr>
              <a:t>SmartPath</a:t>
            </a:r>
            <a:r>
              <a:rPr lang="en-US" sz="2100" dirty="0">
                <a:effectLst/>
                <a:latin typeface="Aptos" panose="020B0004020202020204" pitchFamily="34" charset="0"/>
                <a:ea typeface="Times New Roman" panose="02020603050405020304" pitchFamily="18" charset="0"/>
                <a:cs typeface="Times New Roman" panose="02020603050405020304" pitchFamily="18" charset="0"/>
              </a:rPr>
              <a:t> to implement revolving marketing campaigns for deferred services, involve BDC if necessary.</a:t>
            </a:r>
          </a:p>
          <a:p>
            <a:pPr marL="457200" marR="0" indent="-457200">
              <a:lnSpc>
                <a:spcPct val="110000"/>
              </a:lnSpc>
              <a:spcAft>
                <a:spcPts val="600"/>
              </a:spcAft>
              <a:buClrTx/>
              <a:buFont typeface="+mj-lt"/>
              <a:buAutoNum type="arabicPeriod"/>
            </a:pPr>
            <a:r>
              <a:rPr lang="en-US" sz="2100" dirty="0">
                <a:effectLst/>
                <a:latin typeface="Aptos" panose="020B0004020202020204" pitchFamily="34" charset="0"/>
                <a:ea typeface="Times New Roman" panose="02020603050405020304" pitchFamily="18" charset="0"/>
                <a:cs typeface="Times New Roman" panose="02020603050405020304" pitchFamily="18" charset="0"/>
              </a:rPr>
              <a:t>Put parts staff and service staff in the same room regularly to discuss opportunities for process improvement.</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0"/>
            <a:ext cx="9987817" cy="4351306"/>
          </a:xfrm>
        </p:spPr>
        <p:txBody>
          <a:bodyPr>
            <a:noAutofit/>
          </a:bodyPr>
          <a:lstStyle/>
          <a:p>
            <a:pPr marL="114300" marR="0" indent="0">
              <a:lnSpc>
                <a:spcPct val="110000"/>
              </a:lnSpc>
              <a:buNone/>
            </a:pPr>
            <a:r>
              <a:rPr lang="en-US" b="1" dirty="0">
                <a:effectLst/>
                <a:latin typeface="Aptos" panose="020B0004020202020204" pitchFamily="34" charset="0"/>
                <a:ea typeface="Times New Roman" panose="02020603050405020304" pitchFamily="18" charset="0"/>
                <a:cs typeface="Times New Roman" panose="02020603050405020304" pitchFamily="18" charset="0"/>
              </a:rPr>
              <a:t>Tactics</a:t>
            </a:r>
          </a:p>
          <a:p>
            <a:pPr marL="457200" marR="0">
              <a:lnSpc>
                <a:spcPct val="110000"/>
              </a:lnSpc>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Have Service Manager lead tech 1 on 1 meetings, report back to GM with findings and training schedule. Schedule follow up meetings with Service Manager to ensure follow through.</a:t>
            </a:r>
          </a:p>
          <a:p>
            <a:pPr marL="457200" marR="0">
              <a:lnSpc>
                <a:spcPct val="110000"/>
              </a:lnSpc>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Require Service Manager to post departmental and team objectives by the 2</a:t>
            </a:r>
            <a:r>
              <a:rPr lang="en-US" baseline="30000" dirty="0">
                <a:effectLst/>
                <a:latin typeface="Aptos" panose="020B0004020202020204" pitchFamily="34" charset="0"/>
                <a:ea typeface="Times New Roman" panose="02020603050405020304" pitchFamily="18" charset="0"/>
                <a:cs typeface="Times New Roman" panose="02020603050405020304" pitchFamily="18" charset="0"/>
              </a:rPr>
              <a:t>nd</a:t>
            </a:r>
            <a:r>
              <a:rPr lang="en-US" dirty="0">
                <a:effectLst/>
                <a:latin typeface="Aptos" panose="020B0004020202020204" pitchFamily="34" charset="0"/>
                <a:ea typeface="Times New Roman" panose="02020603050405020304" pitchFamily="18" charset="0"/>
                <a:cs typeface="Times New Roman" panose="02020603050405020304" pitchFamily="18" charset="0"/>
              </a:rPr>
              <a:t> business day each month. Ensure he is communicating progress towards goal daily.</a:t>
            </a:r>
          </a:p>
          <a:p>
            <a:pPr marL="457200" marR="0">
              <a:lnSpc>
                <a:spcPct val="110000"/>
              </a:lnSpc>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Meet weekly with Service Manager to review previously stated expectations.</a:t>
            </a:r>
          </a:p>
          <a:p>
            <a:pPr marL="457200" marR="0">
              <a:lnSpc>
                <a:spcPct val="110000"/>
              </a:lnSpc>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Review historical RO data with Service Manager, compare per ASM RO count to industry standards and staff accordingly.</a:t>
            </a:r>
          </a:p>
          <a:p>
            <a:pPr marL="457200" marR="0">
              <a:lnSpc>
                <a:spcPct val="110000"/>
              </a:lnSpc>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Service Manager to meet with Marketing Manager and BDC Manager to develop deferred services campaign. </a:t>
            </a:r>
            <a:r>
              <a:rPr lang="en-US" dirty="0" err="1">
                <a:effectLst/>
                <a:latin typeface="Aptos" panose="020B0004020202020204" pitchFamily="34" charset="0"/>
                <a:ea typeface="Times New Roman" panose="02020603050405020304" pitchFamily="18" charset="0"/>
                <a:cs typeface="Times New Roman" panose="02020603050405020304" pitchFamily="18" charset="0"/>
              </a:rPr>
              <a:t>SmartPath</a:t>
            </a:r>
            <a:r>
              <a:rPr lang="en-US" dirty="0">
                <a:effectLst/>
                <a:latin typeface="Aptos" panose="020B0004020202020204" pitchFamily="34" charset="0"/>
                <a:ea typeface="Times New Roman" panose="02020603050405020304" pitchFamily="18" charset="0"/>
                <a:cs typeface="Times New Roman" panose="02020603050405020304" pitchFamily="18" charset="0"/>
              </a:rPr>
              <a:t> to provide weekly reporting. </a:t>
            </a:r>
          </a:p>
          <a:p>
            <a:pPr marL="457200" marR="0">
              <a:lnSpc>
                <a:spcPct val="110000"/>
              </a:lnSpc>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Service Manager and Parts Manager to collaborate and ensure Parts and Service team have the opportunity to combine weekly meetings at least once per month. GM to spot check and attend meetings when possible.</a:t>
            </a:r>
          </a:p>
          <a:p>
            <a:pPr marL="0" indent="0">
              <a:buNone/>
            </a:pPr>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890153349"/>
              </p:ext>
            </p:extLst>
          </p:nvPr>
        </p:nvGraphicFramePr>
        <p:xfrm>
          <a:off x="677334" y="1818624"/>
          <a:ext cx="9132492" cy="46701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Tech Meetings</a:t>
                      </a:r>
                    </a:p>
                  </a:txBody>
                  <a:tcPr/>
                </a:tc>
                <a:tc>
                  <a:txBody>
                    <a:bodyPr/>
                    <a:lstStyle/>
                    <a:p>
                      <a:r>
                        <a:rPr lang="en-US" dirty="0"/>
                        <a:t>Service Manager</a:t>
                      </a:r>
                    </a:p>
                  </a:txBody>
                  <a:tcPr/>
                </a:tc>
                <a:tc>
                  <a:txBody>
                    <a:bodyPr/>
                    <a:lstStyle/>
                    <a:p>
                      <a:r>
                        <a:rPr lang="en-US" dirty="0"/>
                        <a:t>01/31/25</a:t>
                      </a:r>
                    </a:p>
                  </a:txBody>
                  <a:tcPr/>
                </a:tc>
                <a:extLst>
                  <a:ext uri="{0D108BD9-81ED-4DB2-BD59-A6C34878D82A}">
                    <a16:rowId xmlns:a16="http://schemas.microsoft.com/office/drawing/2014/main" val="2400365483"/>
                  </a:ext>
                </a:extLst>
              </a:tr>
              <a:tr h="565004">
                <a:tc>
                  <a:txBody>
                    <a:bodyPr/>
                    <a:lstStyle/>
                    <a:p>
                      <a:r>
                        <a:rPr lang="en-US" dirty="0"/>
                        <a:t>Objective Communication</a:t>
                      </a:r>
                    </a:p>
                  </a:txBody>
                  <a:tcPr/>
                </a:tc>
                <a:tc>
                  <a:txBody>
                    <a:bodyPr/>
                    <a:lstStyle/>
                    <a:p>
                      <a:r>
                        <a:rPr lang="en-US" dirty="0"/>
                        <a:t>ASM, Service Manager, GM</a:t>
                      </a:r>
                    </a:p>
                  </a:txBody>
                  <a:tcPr/>
                </a:tc>
                <a:tc>
                  <a:txBody>
                    <a:bodyPr/>
                    <a:lstStyle/>
                    <a:p>
                      <a:r>
                        <a:rPr lang="en-US" dirty="0"/>
                        <a:t>12/31/24</a:t>
                      </a:r>
                    </a:p>
                  </a:txBody>
                  <a:tcPr/>
                </a:tc>
                <a:extLst>
                  <a:ext uri="{0D108BD9-81ED-4DB2-BD59-A6C34878D82A}">
                    <a16:rowId xmlns:a16="http://schemas.microsoft.com/office/drawing/2014/main" val="107845787"/>
                  </a:ext>
                </a:extLst>
              </a:tr>
              <a:tr h="565004">
                <a:tc>
                  <a:txBody>
                    <a:bodyPr/>
                    <a:lstStyle/>
                    <a:p>
                      <a:r>
                        <a:rPr lang="en-US" dirty="0"/>
                        <a:t>Weekly Meeting with SM</a:t>
                      </a:r>
                    </a:p>
                  </a:txBody>
                  <a:tcPr/>
                </a:tc>
                <a:tc>
                  <a:txBody>
                    <a:bodyPr/>
                    <a:lstStyle/>
                    <a:p>
                      <a:r>
                        <a:rPr lang="en-US" dirty="0"/>
                        <a:t>GM</a:t>
                      </a:r>
                    </a:p>
                  </a:txBody>
                  <a:tcPr/>
                </a:tc>
                <a:tc>
                  <a:txBody>
                    <a:bodyPr/>
                    <a:lstStyle/>
                    <a:p>
                      <a:r>
                        <a:rPr lang="en-US" dirty="0"/>
                        <a:t>12/31/24</a:t>
                      </a:r>
                    </a:p>
                  </a:txBody>
                  <a:tcPr/>
                </a:tc>
                <a:extLst>
                  <a:ext uri="{0D108BD9-81ED-4DB2-BD59-A6C34878D82A}">
                    <a16:rowId xmlns:a16="http://schemas.microsoft.com/office/drawing/2014/main" val="1530126605"/>
                  </a:ext>
                </a:extLst>
              </a:tr>
              <a:tr h="565004">
                <a:tc>
                  <a:txBody>
                    <a:bodyPr/>
                    <a:lstStyle/>
                    <a:p>
                      <a:r>
                        <a:rPr lang="en-US" dirty="0"/>
                        <a:t>RO Volume/Staffing Review</a:t>
                      </a:r>
                    </a:p>
                  </a:txBody>
                  <a:tcPr/>
                </a:tc>
                <a:tc>
                  <a:txBody>
                    <a:bodyPr/>
                    <a:lstStyle/>
                    <a:p>
                      <a:r>
                        <a:rPr lang="en-US" dirty="0"/>
                        <a:t>Service Manager, GM</a:t>
                      </a:r>
                    </a:p>
                  </a:txBody>
                  <a:tcPr/>
                </a:tc>
                <a:tc>
                  <a:txBody>
                    <a:bodyPr/>
                    <a:lstStyle/>
                    <a:p>
                      <a:r>
                        <a:rPr lang="en-US" dirty="0"/>
                        <a:t>01/01/25</a:t>
                      </a:r>
                    </a:p>
                  </a:txBody>
                  <a:tcPr/>
                </a:tc>
                <a:extLst>
                  <a:ext uri="{0D108BD9-81ED-4DB2-BD59-A6C34878D82A}">
                    <a16:rowId xmlns:a16="http://schemas.microsoft.com/office/drawing/2014/main" val="1950345431"/>
                  </a:ext>
                </a:extLst>
              </a:tr>
              <a:tr h="565004">
                <a:tc>
                  <a:txBody>
                    <a:bodyPr/>
                    <a:lstStyle/>
                    <a:p>
                      <a:r>
                        <a:rPr lang="en-US" dirty="0"/>
                        <a:t>Deferred Service Campaign</a:t>
                      </a:r>
                    </a:p>
                  </a:txBody>
                  <a:tcPr/>
                </a:tc>
                <a:tc>
                  <a:txBody>
                    <a:bodyPr/>
                    <a:lstStyle/>
                    <a:p>
                      <a:r>
                        <a:rPr lang="en-US" dirty="0"/>
                        <a:t>SM, Marketing, BDC Manager</a:t>
                      </a:r>
                    </a:p>
                  </a:txBody>
                  <a:tcPr/>
                </a:tc>
                <a:tc>
                  <a:txBody>
                    <a:bodyPr/>
                    <a:lstStyle/>
                    <a:p>
                      <a:r>
                        <a:rPr lang="en-US" dirty="0"/>
                        <a:t>01/01/25</a:t>
                      </a:r>
                    </a:p>
                  </a:txBody>
                  <a:tcPr/>
                </a:tc>
                <a:extLst>
                  <a:ext uri="{0D108BD9-81ED-4DB2-BD59-A6C34878D82A}">
                    <a16:rowId xmlns:a16="http://schemas.microsoft.com/office/drawing/2014/main" val="1960891333"/>
                  </a:ext>
                </a:extLst>
              </a:tr>
              <a:tr h="565004">
                <a:tc>
                  <a:txBody>
                    <a:bodyPr/>
                    <a:lstStyle/>
                    <a:p>
                      <a:r>
                        <a:rPr lang="en-US" dirty="0"/>
                        <a:t>Service/Parts Meetings</a:t>
                      </a:r>
                    </a:p>
                  </a:txBody>
                  <a:tcPr/>
                </a:tc>
                <a:tc>
                  <a:txBody>
                    <a:bodyPr/>
                    <a:lstStyle/>
                    <a:p>
                      <a:r>
                        <a:rPr lang="en-US" dirty="0"/>
                        <a:t>SM, PM, GM</a:t>
                      </a:r>
                    </a:p>
                  </a:txBody>
                  <a:tcPr/>
                </a:tc>
                <a:tc>
                  <a:txBody>
                    <a:bodyPr/>
                    <a:lstStyle/>
                    <a:p>
                      <a:r>
                        <a:rPr lang="en-US" dirty="0"/>
                        <a:t>01/01/25</a:t>
                      </a:r>
                    </a:p>
                  </a:txBody>
                  <a:tcPr/>
                </a:tc>
                <a:extLst>
                  <a:ext uri="{0D108BD9-81ED-4DB2-BD59-A6C34878D82A}">
                    <a16:rowId xmlns:a16="http://schemas.microsoft.com/office/drawing/2014/main" val="4137224325"/>
                  </a:ext>
                </a:extLst>
              </a:tr>
              <a:tr h="565004">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pPr marL="0" indent="0">
              <a:buNone/>
            </a:pPr>
            <a:r>
              <a:rPr lang="en-US" sz="1400" dirty="0"/>
              <a:t>The Service Team has the willingness and ability to improve current GP performance. Building on our success with </a:t>
            </a:r>
            <a:r>
              <a:rPr lang="en-US" sz="1400" dirty="0" err="1"/>
              <a:t>SmartPath</a:t>
            </a:r>
            <a:r>
              <a:rPr lang="en-US" sz="1400" dirty="0"/>
              <a:t> Service has allowed us to easily track KPIs and has empowered us to realize our true potential. Tracking MPI recommendations, approved, deferred, and no response items has shown us where our opportunities lie. Measuring closing ratios of ASMs with </a:t>
            </a:r>
            <a:r>
              <a:rPr lang="en-US" sz="1400" dirty="0" err="1"/>
              <a:t>SmartPath</a:t>
            </a:r>
            <a:r>
              <a:rPr lang="en-US" sz="1400" dirty="0"/>
              <a:t> has allowed us to capitalize on our strongest players and has shed light on where we have room for improvement. We have seen glimpses of our true potential over the last several months, and I am excited for the Service team to develop a road map to get to the goals we have set.</a:t>
            </a:r>
          </a:p>
          <a:p>
            <a:pPr marL="0" indent="0">
              <a:buNone/>
            </a:pPr>
            <a:r>
              <a:rPr lang="en-US" sz="1400" dirty="0"/>
              <a:t>Ensuring appropriate staff is available on the drive will ensure each ASM has the time available to truly be the customer’s consultant and not just a person handling the paperwork during a service visit. This will naturally reduce stress for the ASM, increase upsell potential, and ultimately result in stronger close rates and GP. Similarly, staffing appropriately in the shop and filling the remaining empty bays will alleviate the stress of cranking out the vehicle as fast as possible to satisfy the current customer demand. Giving the tech ample time to complete a through MPI, matching the skill of the tech with the RO needs, and improved tech morale will also ultimately result in higher GP.</a:t>
            </a:r>
          </a:p>
          <a:p>
            <a:pPr marL="0" indent="0">
              <a:buNone/>
            </a:pPr>
            <a:r>
              <a:rPr lang="en-US" sz="1400" dirty="0"/>
              <a:t>I am proud of what my team has accomplished in the last 10 months I have been with this store, and I am excited to see them reach the next level as we implement the Action Plan we have developed.</a:t>
            </a:r>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endParaRPr lang="en-US" sz="1400"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417105"/>
            <a:ext cx="8596668" cy="4573497"/>
          </a:xfrm>
        </p:spPr>
        <p:txBody>
          <a:bodyPr/>
          <a:lstStyle/>
          <a:p>
            <a:pPr algn="l"/>
            <a:endParaRPr lang="en-US" sz="1800" b="0" i="0" u="none" strike="noStrike" baseline="0" dirty="0">
              <a:solidFill>
                <a:srgbClr val="000000"/>
              </a:solidFill>
              <a:latin typeface="Calibri" panose="020F0502020204030204" pitchFamily="34" charset="0"/>
            </a:endParaRPr>
          </a:p>
          <a:p>
            <a:pPr>
              <a:buClr>
                <a:srgbClr val="C00000"/>
              </a:buClr>
            </a:pPr>
            <a:r>
              <a:rPr lang="en-US" sz="1800" b="0" i="0" u="none" strike="noStrike" baseline="0" dirty="0">
                <a:solidFill>
                  <a:schemeClr val="tx1"/>
                </a:solidFill>
                <a:latin typeface="Calibri" panose="020F0502020204030204" pitchFamily="34" charset="0"/>
              </a:rPr>
              <a:t>We utilize, AMP as well as the region/national backed Tier1 marketing. We Send out text, email, email and direct mail campaigns targeted to our TLE </a:t>
            </a:r>
            <a:r>
              <a:rPr lang="en-US" sz="1800" b="0" i="0" u="none" strike="noStrike" baseline="0" dirty="0" err="1">
                <a:solidFill>
                  <a:schemeClr val="tx1"/>
                </a:solidFill>
                <a:latin typeface="Calibri" panose="020F0502020204030204" pitchFamily="34" charset="0"/>
              </a:rPr>
              <a:t>Inactives</a:t>
            </a:r>
            <a:r>
              <a:rPr lang="en-US" sz="1800" b="0" i="0" u="none" strike="noStrike" baseline="0" dirty="0">
                <a:solidFill>
                  <a:schemeClr val="tx1"/>
                </a:solidFill>
                <a:latin typeface="Calibri" panose="020F0502020204030204" pitchFamily="34" charset="0"/>
              </a:rPr>
              <a:t>. We are also active on Facebook and Instagram. Service Manager records and posts weekly videos (Tech Tip Tuesday) promoting the dealership.</a:t>
            </a:r>
          </a:p>
          <a:p>
            <a:pPr>
              <a:buClr>
                <a:srgbClr val="C00000"/>
              </a:buClr>
            </a:pPr>
            <a:r>
              <a:rPr lang="en-US" sz="1800" b="0" i="0" u="none" strike="noStrike" baseline="0" dirty="0">
                <a:solidFill>
                  <a:schemeClr val="tx1"/>
                </a:solidFill>
                <a:latin typeface="Calibri" panose="020F0502020204030204" pitchFamily="34" charset="0"/>
              </a:rPr>
              <a:t>We would like to improve the Sales to Service handoff, currently we have no process fo</a:t>
            </a:r>
            <a:r>
              <a:rPr lang="en-US" dirty="0">
                <a:solidFill>
                  <a:schemeClr val="tx1"/>
                </a:solidFill>
                <a:latin typeface="Calibri" panose="020F0502020204030204" pitchFamily="34" charset="0"/>
              </a:rPr>
              <a:t>r this.</a:t>
            </a:r>
            <a:endParaRPr lang="en-US" sz="1800" b="0" i="0" u="none" strike="noStrike" baseline="0" dirty="0">
              <a:solidFill>
                <a:schemeClr val="tx1"/>
              </a:solidFill>
              <a:latin typeface="Calibri" panose="020F0502020204030204" pitchFamily="34" charset="0"/>
            </a:endParaRPr>
          </a:p>
          <a:p>
            <a:pPr>
              <a:buClr>
                <a:srgbClr val="C00000"/>
              </a:buClr>
            </a:pPr>
            <a:r>
              <a:rPr lang="en-US" dirty="0">
                <a:solidFill>
                  <a:schemeClr val="tx1"/>
                </a:solidFill>
                <a:latin typeface="Calibri" panose="020F0502020204030204" pitchFamily="34" charset="0"/>
              </a:rPr>
              <a:t>Service/Parts Managers to work with Marketing Director to create welcome video to be delivered to each Sales Customer. Tentatively looking at New Owner/Customer Thank You events.</a:t>
            </a:r>
          </a:p>
          <a:p>
            <a:pPr>
              <a:buClr>
                <a:srgbClr val="C00000"/>
              </a:buClr>
            </a:pPr>
            <a:r>
              <a:rPr lang="en-US" dirty="0">
                <a:solidFill>
                  <a:schemeClr val="tx1"/>
                </a:solidFill>
                <a:latin typeface="Calibri" panose="020F0502020204030204" pitchFamily="34" charset="0"/>
              </a:rPr>
              <a:t>Set timeline for </a:t>
            </a:r>
            <a:r>
              <a:rPr lang="en-US" dirty="0" err="1">
                <a:solidFill>
                  <a:schemeClr val="tx1"/>
                </a:solidFill>
                <a:latin typeface="Calibri" panose="020F0502020204030204" pitchFamily="34" charset="0"/>
              </a:rPr>
              <a:t>intor</a:t>
            </a:r>
            <a:r>
              <a:rPr lang="en-US" dirty="0">
                <a:solidFill>
                  <a:schemeClr val="tx1"/>
                </a:solidFill>
                <a:latin typeface="Calibri" panose="020F0502020204030204" pitchFamily="34" charset="0"/>
              </a:rPr>
              <a:t> video to be done within 90 days. Revisit with managers at that time.</a:t>
            </a:r>
          </a:p>
          <a:p>
            <a:pPr>
              <a:buClr>
                <a:srgbClr val="C00000"/>
              </a:buClr>
            </a:pPr>
            <a:endParaRPr lang="en-US" dirty="0">
              <a:solidFill>
                <a:schemeClr val="tx1"/>
              </a:solidFill>
              <a:latin typeface="Calibri" panose="020F0502020204030204" pitchFamily="34" charset="0"/>
            </a:endParaRPr>
          </a:p>
          <a:p>
            <a:pPr>
              <a:buClr>
                <a:srgbClr val="C00000"/>
              </a:buClr>
            </a:pPr>
            <a:endParaRPr lang="en-US" sz="1800" b="0" i="0" u="none" strike="noStrike" baseline="0" dirty="0">
              <a:solidFill>
                <a:schemeClr val="tx1"/>
              </a:solidFill>
              <a:latin typeface="Calibri" panose="020F0502020204030204" pitchFamily="34" charset="0"/>
            </a:endParaRPr>
          </a:p>
          <a:p>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85000" lnSpcReduction="10000"/>
          </a:bodyPr>
          <a:lstStyle/>
          <a:p>
            <a:pPr algn="l">
              <a:buClr>
                <a:srgbClr val="C00000"/>
              </a:buClr>
            </a:pPr>
            <a:endParaRPr lang="en-US" sz="1800" b="0" i="0" u="none" strike="noStrike" baseline="0" dirty="0">
              <a:solidFill>
                <a:srgbClr val="000000"/>
              </a:solidFill>
              <a:latin typeface="Calibri" panose="020F0502020204030204" pitchFamily="34" charset="0"/>
            </a:endParaRPr>
          </a:p>
          <a:p>
            <a:pPr>
              <a:buClr>
                <a:srgbClr val="C00000"/>
              </a:buClr>
            </a:pPr>
            <a:r>
              <a:rPr lang="en-US" sz="1800" b="0" i="0" u="none" strike="noStrike" baseline="0" dirty="0">
                <a:solidFill>
                  <a:srgbClr val="221E1F"/>
                </a:solidFill>
                <a:latin typeface="Calibri" panose="020F0502020204030204" pitchFamily="34" charset="0"/>
              </a:rPr>
              <a:t>Technician Car</a:t>
            </a:r>
            <a:r>
              <a:rPr lang="en-US" dirty="0">
                <a:solidFill>
                  <a:srgbClr val="221E1F"/>
                </a:solidFill>
                <a:latin typeface="Calibri" panose="020F0502020204030204" pitchFamily="34" charset="0"/>
              </a:rPr>
              <a:t>eer path dictates wage increases and advancement opportunities. </a:t>
            </a:r>
            <a:endParaRPr lang="en-US" sz="1800" b="0" i="0" u="none" strike="noStrike" baseline="0" dirty="0">
              <a:solidFill>
                <a:srgbClr val="221E1F"/>
              </a:solidFill>
              <a:latin typeface="Calibri" panose="020F0502020204030204" pitchFamily="34" charset="0"/>
            </a:endParaRPr>
          </a:p>
          <a:p>
            <a:pPr>
              <a:buClr>
                <a:srgbClr val="C00000"/>
              </a:buClr>
            </a:pPr>
            <a:r>
              <a:rPr lang="en-US" dirty="0">
                <a:solidFill>
                  <a:srgbClr val="221E1F"/>
                </a:solidFill>
                <a:latin typeface="Calibri" panose="020F0502020204030204" pitchFamily="34" charset="0"/>
              </a:rPr>
              <a:t>Toyota PPM redemption rates are by far our least profitable pay type. Ensuring all of these are completed by our low-level maintenance techs will increase margins for this retention generator.</a:t>
            </a:r>
          </a:p>
          <a:p>
            <a:pPr>
              <a:buClr>
                <a:srgbClr val="C00000"/>
              </a:buClr>
            </a:pPr>
            <a:r>
              <a:rPr lang="en-US" dirty="0">
                <a:solidFill>
                  <a:srgbClr val="221E1F"/>
                </a:solidFill>
                <a:latin typeface="Calibri" panose="020F0502020204030204" pitchFamily="34" charset="0"/>
              </a:rPr>
              <a:t>Need to ensure tech skill level matches the job skill requirements.</a:t>
            </a:r>
            <a:endParaRPr lang="en-US" sz="1800" b="0" i="0" u="none" strike="noStrike" baseline="0" dirty="0">
              <a:solidFill>
                <a:srgbClr val="221E1F"/>
              </a:solidFill>
              <a:latin typeface="Calibri" panose="020F0502020204030204" pitchFamily="34" charset="0"/>
            </a:endParaRPr>
          </a:p>
          <a:p>
            <a:pPr>
              <a:buClr>
                <a:srgbClr val="C00000"/>
              </a:buClr>
            </a:pPr>
            <a:r>
              <a:rPr lang="en-US" sz="1800" b="0" i="0" u="none" strike="noStrike" baseline="0" dirty="0">
                <a:solidFill>
                  <a:srgbClr val="221E1F"/>
                </a:solidFill>
                <a:latin typeface="Calibri" panose="020F0502020204030204" pitchFamily="34" charset="0"/>
              </a:rPr>
              <a:t>Work with SQS and Team Leads to review current dispatch processes and establish new process that these leaders will enforce.</a:t>
            </a:r>
          </a:p>
          <a:p>
            <a:pPr>
              <a:buClr>
                <a:srgbClr val="C00000"/>
              </a:buClr>
            </a:pPr>
            <a:endParaRPr lang="en-US" sz="1800" b="0" i="0" u="none" strike="noStrike" baseline="0" dirty="0">
              <a:solidFill>
                <a:srgbClr val="221E1F"/>
              </a:solidFill>
              <a:latin typeface="Calibri" panose="020F0502020204030204" pitchFamily="34" charset="0"/>
            </a:endParaRPr>
          </a:p>
          <a:p>
            <a:endParaRPr lang="en-US" dirty="0"/>
          </a:p>
        </p:txBody>
      </p:sp>
      <p:pic>
        <p:nvPicPr>
          <p:cNvPr id="17" name="Content Placeholder 16">
            <a:extLst>
              <a:ext uri="{FF2B5EF4-FFF2-40B4-BE49-F238E27FC236}">
                <a16:creationId xmlns:a16="http://schemas.microsoft.com/office/drawing/2014/main" id="{14F7917B-FEB0-C1EC-DA3B-5F43F1D249D3}"/>
              </a:ext>
            </a:extLst>
          </p:cNvPr>
          <p:cNvPicPr>
            <a:picLocks noGrp="1" noChangeAspect="1"/>
          </p:cNvPicPr>
          <p:nvPr>
            <p:ph sz="quarter" idx="4"/>
          </p:nvPr>
        </p:nvPicPr>
        <p:blipFill>
          <a:blip r:embed="rId2"/>
          <a:stretch>
            <a:fillRect/>
          </a:stretch>
        </p:blipFill>
        <p:spPr>
          <a:xfrm>
            <a:off x="5087938" y="1892689"/>
            <a:ext cx="6599237" cy="3656502"/>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30400"/>
            <a:ext cx="4184035" cy="3880772"/>
          </a:xfrm>
        </p:spPr>
        <p:txBody>
          <a:bodyPr>
            <a:normAutofit/>
          </a:bodyPr>
          <a:lstStyle/>
          <a:p>
            <a:pPr algn="l">
              <a:buClr>
                <a:srgbClr val="C00000"/>
              </a:buClr>
            </a:pPr>
            <a:endParaRPr lang="en-US" sz="1800" b="0" i="0" u="none" strike="noStrike" baseline="0" dirty="0">
              <a:solidFill>
                <a:srgbClr val="000000"/>
              </a:solidFill>
              <a:latin typeface="Calibri" panose="020F0502020204030204" pitchFamily="34" charset="0"/>
            </a:endParaRPr>
          </a:p>
          <a:p>
            <a:pPr>
              <a:buClr>
                <a:srgbClr val="C00000"/>
              </a:buClr>
            </a:pPr>
            <a:r>
              <a:rPr lang="en-US" sz="1800" b="0" i="0" u="none" strike="noStrike" baseline="0" dirty="0">
                <a:solidFill>
                  <a:srgbClr val="221E1F"/>
                </a:solidFill>
                <a:latin typeface="Calibri" panose="020F0502020204030204" pitchFamily="34" charset="0"/>
              </a:rPr>
              <a:t>GP% is strong and above guide (70.0%) at 78.90%, and Expense % is within guide (80.20%) at 77.59%. We feel proud of this.</a:t>
            </a:r>
          </a:p>
          <a:p>
            <a:pPr>
              <a:buClr>
                <a:srgbClr val="C00000"/>
              </a:buClr>
            </a:pPr>
            <a:r>
              <a:rPr lang="en-US" sz="1800" b="0" i="0" u="none" strike="noStrike" baseline="0" dirty="0">
                <a:solidFill>
                  <a:srgbClr val="221E1F"/>
                </a:solidFill>
                <a:latin typeface="Calibri" panose="020F0502020204030204" pitchFamily="34" charset="0"/>
              </a:rPr>
              <a:t>Sales comp is </a:t>
            </a:r>
            <a:r>
              <a:rPr lang="en-US" dirty="0">
                <a:solidFill>
                  <a:srgbClr val="221E1F"/>
                </a:solidFill>
                <a:latin typeface="Calibri" panose="020F0502020204030204" pitchFamily="34" charset="0"/>
              </a:rPr>
              <a:t>a little high at 18.06%, we make up for it in other areas, but this should be examined to ensure we have the right ASM count and pay plans are in line.</a:t>
            </a:r>
            <a:endParaRPr lang="en-US" sz="1800" b="0" i="0" u="none" strike="noStrike" baseline="0" dirty="0">
              <a:solidFill>
                <a:srgbClr val="221E1F"/>
              </a:solidFill>
              <a:latin typeface="Calibri" panose="020F0502020204030204" pitchFamily="34" charset="0"/>
            </a:endParaRPr>
          </a:p>
          <a:p>
            <a:pPr>
              <a:buClr>
                <a:srgbClr val="C00000"/>
              </a:buClr>
            </a:pPr>
            <a:r>
              <a:rPr lang="en-US" dirty="0">
                <a:solidFill>
                  <a:srgbClr val="221E1F"/>
                </a:solidFill>
                <a:latin typeface="Calibri" panose="020F0502020204030204" pitchFamily="34" charset="0"/>
              </a:rPr>
              <a:t>Review current staff levels and ASM comp plans with Service Manager.</a:t>
            </a:r>
            <a:endParaRPr lang="en-US" sz="1800" b="0" i="0" u="none" strike="noStrike" baseline="0" dirty="0">
              <a:solidFill>
                <a:srgbClr val="221E1F"/>
              </a:solidFill>
              <a:latin typeface="Calibri" panose="020F0502020204030204" pitchFamily="34" charset="0"/>
            </a:endParaRPr>
          </a:p>
          <a:p>
            <a:pPr marL="0" indent="0">
              <a:buClr>
                <a:srgbClr val="C00000"/>
              </a:buClr>
              <a:buNone/>
            </a:pPr>
            <a:endParaRPr lang="en-US" sz="1800"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928F9264-1FD8-67FA-AF36-345FECE57A0E}"/>
              </a:ext>
            </a:extLst>
          </p:cNvPr>
          <p:cNvPicPr>
            <a:picLocks noGrp="1" noChangeAspect="1"/>
          </p:cNvPicPr>
          <p:nvPr>
            <p:ph sz="half" idx="2"/>
          </p:nvPr>
        </p:nvPicPr>
        <p:blipFill>
          <a:blip r:embed="rId2"/>
          <a:stretch>
            <a:fillRect/>
          </a:stretch>
        </p:blipFill>
        <p:spPr>
          <a:xfrm>
            <a:off x="6096000" y="2035733"/>
            <a:ext cx="4647248" cy="3834283"/>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pPr>
              <a:buClr>
                <a:srgbClr val="CC0000"/>
              </a:buClr>
            </a:pPr>
            <a:r>
              <a:rPr lang="en-US" sz="1800" b="0" i="0" u="none" strike="noStrike" baseline="0" dirty="0">
                <a:solidFill>
                  <a:srgbClr val="221E1F"/>
                </a:solidFill>
                <a:latin typeface="Calibri" panose="020F0502020204030204" pitchFamily="34" charset="0"/>
              </a:rPr>
              <a:t>Current practices </a:t>
            </a:r>
          </a:p>
          <a:p>
            <a:pPr>
              <a:buClr>
                <a:srgbClr val="CC0000"/>
              </a:buClr>
            </a:pPr>
            <a:r>
              <a:rPr lang="en-US" sz="1800" b="0" i="0" u="none" strike="noStrike" baseline="0" dirty="0">
                <a:solidFill>
                  <a:srgbClr val="221E1F"/>
                </a:solidFill>
                <a:latin typeface="Calibri" panose="020F0502020204030204" pitchFamily="34" charset="0"/>
              </a:rPr>
              <a:t>Goals for improvement </a:t>
            </a:r>
          </a:p>
          <a:p>
            <a:pPr>
              <a:buClr>
                <a:srgbClr val="CC0000"/>
              </a:buClr>
            </a:pPr>
            <a:r>
              <a:rPr lang="en-US" sz="1800" b="0" i="0" u="none" strike="noStrike" baseline="0" dirty="0">
                <a:solidFill>
                  <a:srgbClr val="221E1F"/>
                </a:solidFill>
                <a:latin typeface="Calibri" panose="020F0502020204030204" pitchFamily="34" charset="0"/>
              </a:rPr>
              <a:t>Plans to achieve your goals </a:t>
            </a:r>
          </a:p>
          <a:p>
            <a:pPr>
              <a:buClr>
                <a:srgbClr val="CC0000"/>
              </a:buClr>
            </a:pPr>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8" name="Content Placeholder 7">
            <a:extLst>
              <a:ext uri="{FF2B5EF4-FFF2-40B4-BE49-F238E27FC236}">
                <a16:creationId xmlns:a16="http://schemas.microsoft.com/office/drawing/2014/main" id="{5E798755-DD9E-CED5-75FA-8C3D68D384A6}"/>
              </a:ext>
            </a:extLst>
          </p:cNvPr>
          <p:cNvPicPr>
            <a:picLocks noGrp="1" noChangeAspect="1"/>
          </p:cNvPicPr>
          <p:nvPr>
            <p:ph sz="half" idx="2"/>
          </p:nvPr>
        </p:nvPicPr>
        <p:blipFill>
          <a:blip r:embed="rId2"/>
          <a:stretch>
            <a:fillRect/>
          </a:stretch>
        </p:blipFill>
        <p:spPr>
          <a:xfrm>
            <a:off x="5127624" y="779021"/>
            <a:ext cx="6245225" cy="5299958"/>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54750"/>
            <a:ext cx="4184035" cy="3880772"/>
          </a:xfrm>
        </p:spPr>
        <p:txBody>
          <a:bodyPr>
            <a:normAutofit fontScale="85000" lnSpcReduction="10000"/>
          </a:bodyPr>
          <a:lstStyle/>
          <a:p>
            <a:pPr algn="l">
              <a:buClr>
                <a:srgbClr val="C00000"/>
              </a:buClr>
            </a:pPr>
            <a:endParaRPr lang="en-US" sz="1800" b="0" i="0" u="none" strike="noStrike" baseline="0" dirty="0">
              <a:solidFill>
                <a:srgbClr val="000000"/>
              </a:solidFill>
              <a:latin typeface="Calibri" panose="020F0502020204030204" pitchFamily="34" charset="0"/>
            </a:endParaRPr>
          </a:p>
          <a:p>
            <a:pPr>
              <a:buClr>
                <a:srgbClr val="C00000"/>
              </a:buClr>
            </a:pPr>
            <a:r>
              <a:rPr lang="en-US" sz="1800" b="0" i="0" u="none" strike="noStrike" baseline="0" dirty="0">
                <a:solidFill>
                  <a:srgbClr val="221E1F"/>
                </a:solidFill>
                <a:latin typeface="Calibri" panose="020F0502020204030204" pitchFamily="34" charset="0"/>
              </a:rPr>
              <a:t>Currently there are 5 mechanical repair bays without a technician assigned, 2 dry bays are not fully staffed each day, detail and window tint bays are severely underutilized. </a:t>
            </a:r>
          </a:p>
          <a:p>
            <a:pPr>
              <a:buClr>
                <a:srgbClr val="C00000"/>
              </a:buClr>
            </a:pPr>
            <a:r>
              <a:rPr lang="en-US" sz="1800" b="0" i="0" u="none" strike="noStrike" baseline="0" dirty="0">
                <a:solidFill>
                  <a:srgbClr val="221E1F"/>
                </a:solidFill>
                <a:latin typeface="Calibri" panose="020F0502020204030204" pitchFamily="34" charset="0"/>
              </a:rPr>
              <a:t>Tech </a:t>
            </a:r>
            <a:r>
              <a:rPr lang="en-US" dirty="0">
                <a:solidFill>
                  <a:srgbClr val="221E1F"/>
                </a:solidFill>
                <a:latin typeface="Calibri" panose="020F0502020204030204" pitchFamily="34" charset="0"/>
              </a:rPr>
              <a:t>recruiting, finalize additional schedule to ensure dry bays are full, used car buying, and market tint/PPF publicly rather than just internally.</a:t>
            </a:r>
            <a:endParaRPr lang="en-US" sz="1800" b="0" i="0" u="none" strike="noStrike" baseline="0" dirty="0">
              <a:solidFill>
                <a:srgbClr val="221E1F"/>
              </a:solidFill>
              <a:latin typeface="Calibri" panose="020F0502020204030204" pitchFamily="34" charset="0"/>
            </a:endParaRPr>
          </a:p>
          <a:p>
            <a:pPr>
              <a:buClr>
                <a:srgbClr val="C00000"/>
              </a:buClr>
            </a:pPr>
            <a:r>
              <a:rPr lang="en-US" dirty="0">
                <a:solidFill>
                  <a:srgbClr val="221E1F"/>
                </a:solidFill>
                <a:latin typeface="Calibri" panose="020F0502020204030204" pitchFamily="34" charset="0"/>
              </a:rPr>
              <a:t>Tech referral program for existing employees, Service Manager to up engagement with local technical college program.</a:t>
            </a:r>
            <a:endParaRPr lang="en-US" sz="1800" b="0" i="0" u="none" strike="noStrike" baseline="0" dirty="0">
              <a:solidFill>
                <a:srgbClr val="221E1F"/>
              </a:solidFill>
              <a:latin typeface="Calibri" panose="020F0502020204030204" pitchFamily="34" charset="0"/>
            </a:endParaRPr>
          </a:p>
          <a:p>
            <a:pPr>
              <a:buClr>
                <a:srgbClr val="C00000"/>
              </a:buClr>
            </a:pPr>
            <a:r>
              <a:rPr lang="en-US" sz="1800" b="0" i="0" u="none" strike="noStrike" baseline="0" dirty="0">
                <a:solidFill>
                  <a:srgbClr val="221E1F"/>
                </a:solidFill>
                <a:latin typeface="Calibri" panose="020F0502020204030204" pitchFamily="34" charset="0"/>
              </a:rPr>
              <a:t>Measure tech staffing level at year end</a:t>
            </a:r>
            <a:r>
              <a:rPr lang="en-US" dirty="0">
                <a:solidFill>
                  <a:srgbClr val="221E1F"/>
                </a:solidFill>
                <a:latin typeface="Calibri" panose="020F0502020204030204" pitchFamily="34" charset="0"/>
              </a:rPr>
              <a:t>, verify appointment levels with BDC daily.</a:t>
            </a:r>
            <a:r>
              <a:rPr lang="en-US" sz="1800" b="0" i="0" u="none" strike="noStrike" baseline="0" dirty="0">
                <a:solidFill>
                  <a:srgbClr val="221E1F"/>
                </a:solidFill>
                <a:latin typeface="Calibri" panose="020F0502020204030204" pitchFamily="34" charset="0"/>
              </a:rPr>
              <a:t> </a:t>
            </a:r>
          </a:p>
          <a:p>
            <a:endParaRPr lang="en-US" dirty="0"/>
          </a:p>
        </p:txBody>
      </p:sp>
      <p:pic>
        <p:nvPicPr>
          <p:cNvPr id="8" name="Content Placeholder 7">
            <a:extLst>
              <a:ext uri="{FF2B5EF4-FFF2-40B4-BE49-F238E27FC236}">
                <a16:creationId xmlns:a16="http://schemas.microsoft.com/office/drawing/2014/main" id="{6BBBDB7B-62A5-A014-937E-ECFAC345F576}"/>
              </a:ext>
            </a:extLst>
          </p:cNvPr>
          <p:cNvPicPr>
            <a:picLocks noGrp="1" noChangeAspect="1"/>
          </p:cNvPicPr>
          <p:nvPr>
            <p:ph sz="half" idx="2"/>
          </p:nvPr>
        </p:nvPicPr>
        <p:blipFill>
          <a:blip r:embed="rId2"/>
          <a:stretch>
            <a:fillRect/>
          </a:stretch>
        </p:blipFill>
        <p:spPr>
          <a:xfrm>
            <a:off x="6096000" y="780312"/>
            <a:ext cx="4383797" cy="5468088"/>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pPr>
              <a:buClr>
                <a:srgbClr val="CC0000"/>
              </a:buClr>
            </a:pPr>
            <a:r>
              <a:rPr lang="en-US" dirty="0"/>
              <a:t>We noticed a significant number of 1 line ROs, part of that may be due to the fact that we do not charge for some add on services like tire rotations or flat repairs. We counted all ROs that were an LOF and rotate as a 1 line RO. Additionally with a 50/50 mix of TXM and Repair shop work, our average hours per RO is decent at 1.6 but we have set a goal to reach 1.8 by the end of the year.</a:t>
            </a:r>
          </a:p>
        </p:txBody>
      </p:sp>
      <p:pic>
        <p:nvPicPr>
          <p:cNvPr id="8" name="Content Placeholder 7">
            <a:extLst>
              <a:ext uri="{FF2B5EF4-FFF2-40B4-BE49-F238E27FC236}">
                <a16:creationId xmlns:a16="http://schemas.microsoft.com/office/drawing/2014/main" id="{C6F3DC31-E423-4F9B-0B41-7BB4828347C9}"/>
              </a:ext>
            </a:extLst>
          </p:cNvPr>
          <p:cNvPicPr>
            <a:picLocks noGrp="1" noChangeAspect="1"/>
          </p:cNvPicPr>
          <p:nvPr>
            <p:ph sz="half" idx="2"/>
          </p:nvPr>
        </p:nvPicPr>
        <p:blipFill>
          <a:blip r:embed="rId2"/>
          <a:stretch>
            <a:fillRect/>
          </a:stretch>
        </p:blipFill>
        <p:spPr>
          <a:xfrm>
            <a:off x="5356225" y="2246964"/>
            <a:ext cx="4184650" cy="3556284"/>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Autofit/>
          </a:bodyPr>
          <a:lstStyle/>
          <a:p>
            <a:pPr marL="0" marR="0" indent="0">
              <a:lnSpc>
                <a:spcPct val="110000"/>
              </a:lnSpc>
              <a:spcAft>
                <a:spcPts val="600"/>
              </a:spcAft>
              <a:buNone/>
            </a:pPr>
            <a:r>
              <a:rPr lang="en-US" b="1" dirty="0">
                <a:effectLst/>
                <a:latin typeface="Aptos" panose="020B0004020202020204" pitchFamily="34" charset="0"/>
                <a:ea typeface="Times New Roman" panose="02020603050405020304" pitchFamily="18" charset="0"/>
                <a:cs typeface="Times New Roman" panose="02020603050405020304" pitchFamily="18" charset="0"/>
              </a:rPr>
              <a:t>Strengths</a:t>
            </a:r>
            <a:endParaRPr lang="en-US" b="1" dirty="0">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0000"/>
              </a:lnSpc>
              <a:spcAft>
                <a:spcPts val="600"/>
              </a:spcAft>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From team to managers, all are willing to help one another.</a:t>
            </a:r>
          </a:p>
          <a:p>
            <a:pPr marL="342900" marR="0" lvl="0" indent="-342900">
              <a:lnSpc>
                <a:spcPct val="110000"/>
              </a:lnSpc>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Comfortable, inviting guest lounge with complimentary refreshments.</a:t>
            </a:r>
          </a:p>
          <a:p>
            <a:pPr marL="342900" marR="0" lvl="0" indent="-342900">
              <a:lnSpc>
                <a:spcPct val="110000"/>
              </a:lnSpc>
              <a:spcAft>
                <a:spcPts val="600"/>
              </a:spcAft>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Flexible 4 day work schedule.</a:t>
            </a:r>
          </a:p>
          <a:p>
            <a:pPr marL="342900" marR="0" lvl="0" indent="-342900">
              <a:lnSpc>
                <a:spcPct val="110000"/>
              </a:lnSpc>
              <a:spcAft>
                <a:spcPts val="600"/>
              </a:spcAft>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Ownership willing to invest in shop equipment and tools.</a:t>
            </a:r>
          </a:p>
          <a:p>
            <a:pPr marL="342900" marR="0" lvl="0" indent="-342900">
              <a:lnSpc>
                <a:spcPct val="110000"/>
              </a:lnSpc>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Managers with good vision which is clearly communicated to team.</a:t>
            </a:r>
          </a:p>
          <a:p>
            <a:pPr marL="342900" marR="0" lvl="0" indent="-342900">
              <a:lnSpc>
                <a:spcPct val="110000"/>
              </a:lnSpc>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Employee recognition and morale building events.</a:t>
            </a:r>
          </a:p>
          <a:p>
            <a:pPr marL="342900" marR="0" lvl="0" indent="-342900">
              <a:lnSpc>
                <a:spcPct val="110000"/>
              </a:lnSpc>
              <a:spcAft>
                <a:spcPts val="600"/>
              </a:spcAft>
              <a:buClrTx/>
              <a:buFont typeface="+mj-lt"/>
              <a:buAutoNum type="arabicPeriod"/>
            </a:pPr>
            <a:r>
              <a:rPr lang="en-US" dirty="0">
                <a:effectLst/>
                <a:latin typeface="Aptos" panose="020B0004020202020204" pitchFamily="34" charset="0"/>
                <a:ea typeface="Times New Roman" panose="02020603050405020304" pitchFamily="18" charset="0"/>
                <a:cs typeface="Times New Roman" panose="02020603050405020304" pitchFamily="18" charset="0"/>
              </a:rPr>
              <a:t>Clearly communicated tech career path.</a:t>
            </a:r>
          </a:p>
          <a:p>
            <a:endParaRPr lang="en-US" sz="1200"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pPr marL="114300" marR="0" indent="0">
              <a:lnSpc>
                <a:spcPct val="110000"/>
              </a:lnSpc>
              <a:buNone/>
            </a:pPr>
            <a:r>
              <a:rPr lang="en-US" sz="1800" b="1" dirty="0">
                <a:effectLst/>
                <a:latin typeface="Aptos" panose="020B0004020202020204" pitchFamily="34" charset="0"/>
                <a:ea typeface="Times New Roman" panose="02020603050405020304" pitchFamily="18" charset="0"/>
                <a:cs typeface="Times New Roman" panose="02020603050405020304" pitchFamily="18" charset="0"/>
              </a:rPr>
              <a:t>Weaknesses</a:t>
            </a:r>
          </a:p>
          <a:p>
            <a:pPr marL="457200" marR="0">
              <a:lnSpc>
                <a:spcPct val="110000"/>
              </a:lnSpc>
              <a:buClrTx/>
              <a:buFont typeface="+mj-lt"/>
              <a:buAutoNum type="arabicPeriod"/>
            </a:pPr>
            <a:r>
              <a:rPr lang="en-US" sz="1800" dirty="0">
                <a:effectLst/>
                <a:latin typeface="Aptos" panose="020B0004020202020204" pitchFamily="34" charset="0"/>
                <a:ea typeface="Times New Roman" panose="02020603050405020304" pitchFamily="18" charset="0"/>
                <a:cs typeface="Times New Roman" panose="02020603050405020304" pitchFamily="18" charset="0"/>
              </a:rPr>
              <a:t>Need more technicians to handle the workload of appointments. </a:t>
            </a:r>
          </a:p>
          <a:p>
            <a:pPr marL="457200" marR="0">
              <a:lnSpc>
                <a:spcPct val="110000"/>
              </a:lnSpc>
              <a:buClrTx/>
              <a:buFont typeface="+mj-lt"/>
              <a:buAutoNum type="arabicPeriod"/>
            </a:pPr>
            <a:r>
              <a:rPr lang="en-US" sz="1800" dirty="0">
                <a:effectLst/>
                <a:latin typeface="Aptos" panose="020B0004020202020204" pitchFamily="34" charset="0"/>
                <a:ea typeface="Times New Roman" panose="02020603050405020304" pitchFamily="18" charset="0"/>
                <a:cs typeface="Times New Roman" panose="02020603050405020304" pitchFamily="18" charset="0"/>
              </a:rPr>
              <a:t>Improper dispatch of repair orders by tech skill level.</a:t>
            </a:r>
          </a:p>
          <a:p>
            <a:pPr marL="457200" marR="0">
              <a:lnSpc>
                <a:spcPct val="110000"/>
              </a:lnSpc>
              <a:buClrTx/>
              <a:buFont typeface="+mj-lt"/>
              <a:buAutoNum type="arabicPeriod"/>
            </a:pPr>
            <a:r>
              <a:rPr lang="en-US" sz="1800" dirty="0">
                <a:effectLst/>
                <a:latin typeface="Aptos" panose="020B0004020202020204" pitchFamily="34" charset="0"/>
                <a:ea typeface="Times New Roman" panose="02020603050405020304" pitchFamily="18" charset="0"/>
                <a:cs typeface="Times New Roman" panose="02020603050405020304" pitchFamily="18" charset="0"/>
              </a:rPr>
              <a:t>ASM seems more concerned with volume than spending enough time with each customer to build rapport and set themselves up for the upsell later.</a:t>
            </a:r>
          </a:p>
          <a:p>
            <a:pPr marL="457200" marR="0">
              <a:lnSpc>
                <a:spcPct val="110000"/>
              </a:lnSpc>
              <a:buClrTx/>
              <a:buFont typeface="+mj-lt"/>
              <a:buAutoNum type="arabicPeriod"/>
            </a:pPr>
            <a:r>
              <a:rPr lang="en-US" sz="1800" dirty="0">
                <a:effectLst/>
                <a:latin typeface="Aptos" panose="020B0004020202020204" pitchFamily="34" charset="0"/>
                <a:ea typeface="Times New Roman" panose="02020603050405020304" pitchFamily="18" charset="0"/>
                <a:cs typeface="Times New Roman" panose="02020603050405020304" pitchFamily="18" charset="0"/>
              </a:rPr>
              <a:t>Mistakes in the service office cost us money and time in corrections in accounting.</a:t>
            </a:r>
          </a:p>
          <a:p>
            <a:pPr marL="457200" marR="0">
              <a:lnSpc>
                <a:spcPct val="110000"/>
              </a:lnSpc>
              <a:buClrTx/>
              <a:buFont typeface="+mj-lt"/>
              <a:buAutoNum type="arabicPeriod"/>
            </a:pPr>
            <a:r>
              <a:rPr lang="en-US" sz="1800" dirty="0">
                <a:effectLst/>
                <a:latin typeface="Aptos" panose="020B0004020202020204" pitchFamily="34" charset="0"/>
                <a:ea typeface="Times New Roman" panose="02020603050405020304" pitchFamily="18" charset="0"/>
                <a:cs typeface="Times New Roman" panose="02020603050405020304" pitchFamily="18" charset="0"/>
              </a:rPr>
              <a:t>ASM kindness and friendliness has gone away with the increase in volume of ROs they are writing, customers just feel like a number.</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605</TotalTime>
  <Words>1555</Words>
  <Application>Microsoft Office PowerPoint</Application>
  <PresentationFormat>Widescreen</PresentationFormat>
  <Paragraphs>121</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Aptos</vt: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Dillon Thorne</cp:lastModifiedBy>
  <cp:revision>11</cp:revision>
  <dcterms:created xsi:type="dcterms:W3CDTF">2022-12-04T13:10:55Z</dcterms:created>
  <dcterms:modified xsi:type="dcterms:W3CDTF">2024-12-03T21:04:38Z</dcterms:modified>
</cp:coreProperties>
</file>