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5" r:id="rId5"/>
    <p:sldId id="276"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37" autoAdjust="0"/>
    <p:restoredTop sz="94660"/>
  </p:normalViewPr>
  <p:slideViewPr>
    <p:cSldViewPr snapToGrid="0">
      <p:cViewPr varScale="1">
        <p:scale>
          <a:sx n="110" d="100"/>
          <a:sy n="110" d="100"/>
        </p:scale>
        <p:origin x="208" y="2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11/27/24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latin typeface="Calibri" panose="020F0502020204030204" pitchFamily="34" charset="0"/>
                <a:cs typeface="Calibri" panose="020F0502020204030204" pitchFamily="34" charset="0"/>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latin typeface="Calibri" panose="020F0502020204030204" pitchFamily="34" charset="0"/>
                <a:cs typeface="Calibri" panose="020F0502020204030204" pitchFamily="34" charset="0"/>
              </a:rPr>
              <a:t>Kelly Titus N454</a:t>
            </a:r>
          </a:p>
          <a:p>
            <a:pPr algn="ctr"/>
            <a:r>
              <a:rPr lang="en-US" sz="3200" dirty="0">
                <a:latin typeface="Calibri" panose="020F0502020204030204" pitchFamily="34" charset="0"/>
                <a:cs typeface="Calibri" panose="020F0502020204030204" pitchFamily="34" charset="0"/>
              </a:rPr>
              <a:t>FS October</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396377" y="1393902"/>
            <a:ext cx="5043242" cy="5464098"/>
          </a:xfrm>
        </p:spPr>
        <p:txBody>
          <a:bodyPr>
            <a:normAutofit/>
          </a:bodyPr>
          <a:lstStyle/>
          <a:p>
            <a:r>
              <a:rPr lang="en-US" sz="1800" kern="100" dirty="0">
                <a:effectLst/>
                <a:latin typeface="Calibri" panose="020F0502020204030204" pitchFamily="34" charset="0"/>
                <a:ea typeface="Aptos" panose="020B0004020202020204" pitchFamily="34" charset="0"/>
                <a:cs typeface="Calibri" panose="020F0502020204030204" pitchFamily="34" charset="0"/>
              </a:rPr>
              <a:t>One of the biggest takeaways for us was the the total one-item ROs and percentage of one-line ROs, 80 ROs to 79.21%. After talking with my service manager, we identified a key reason for this: we're not consistently following up with customers after sending the video MPI to confirm if they'd like to move forward with additional services. It’s critical that advisors have these conversations with customers, emphasizing the importance of addressing “red” items and the value those light maintenance repairs! </a:t>
            </a:r>
          </a:p>
          <a:p>
            <a:r>
              <a:rPr lang="en-US" sz="1800" kern="100" dirty="0">
                <a:effectLst/>
                <a:latin typeface="Calibri" panose="020F0502020204030204" pitchFamily="34" charset="0"/>
                <a:ea typeface="Aptos" panose="020B0004020202020204" pitchFamily="34" charset="0"/>
                <a:cs typeface="Calibri" panose="020F0502020204030204" pitchFamily="34" charset="0"/>
              </a:rPr>
              <a:t>Additionally, most of the vehicles in the provided sample were Subaru’s. This highlights a need to adjust our marketing strategy to better communicate that we service all makes and models. Otherwise, we are missing out on valuable business by focusing too heavily on our own brand.</a:t>
            </a:r>
          </a:p>
          <a:p>
            <a:endParaRPr lang="en-US" dirty="0"/>
          </a:p>
        </p:txBody>
      </p:sp>
      <p:pic>
        <p:nvPicPr>
          <p:cNvPr id="6" name="Picture 5" descr="A screenshot of a report&#10;&#10;Description automatically generated">
            <a:extLst>
              <a:ext uri="{FF2B5EF4-FFF2-40B4-BE49-F238E27FC236}">
                <a16:creationId xmlns:a16="http://schemas.microsoft.com/office/drawing/2014/main" id="{1AF4E228-C162-51E2-7BE8-F7CA691B8943}"/>
              </a:ext>
            </a:extLst>
          </p:cNvPr>
          <p:cNvPicPr>
            <a:picLocks noChangeAspect="1"/>
          </p:cNvPicPr>
          <p:nvPr/>
        </p:nvPicPr>
        <p:blipFill>
          <a:blip r:embed="rId2"/>
          <a:stretch>
            <a:fillRect/>
          </a:stretch>
        </p:blipFill>
        <p:spPr>
          <a:xfrm>
            <a:off x="6096000" y="1596686"/>
            <a:ext cx="5803796" cy="453566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 Strengths</a:t>
            </a:r>
            <a:br>
              <a:rPr lang="en-US" dirty="0">
                <a:solidFill>
                  <a:schemeClr val="tx1"/>
                </a:solidFill>
                <a:latin typeface="Calibri" panose="020F0502020204030204" pitchFamily="34" charset="0"/>
                <a:cs typeface="Calibri" panose="020F0502020204030204" pitchFamily="34" charset="0"/>
              </a:rPr>
            </a:br>
            <a:endParaRPr lang="en-US" dirty="0">
              <a:solidFill>
                <a:schemeClr val="tx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Strengths:</a:t>
            </a:r>
          </a:p>
          <a:p>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Large and loyal customer base.</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Experienced service staff.</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Adequate shop capacity with room for growth!</a:t>
            </a:r>
          </a:p>
        </p:txBody>
      </p:sp>
    </p:spTree>
    <p:extLst>
      <p:ext uri="{BB962C8B-B14F-4D97-AF65-F5344CB8AC3E}">
        <p14:creationId xmlns:p14="http://schemas.microsoft.com/office/powerpoint/2010/main" val="3839221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Weaknesses:</a:t>
            </a:r>
          </a:p>
          <a:p>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Service hours not aligned with the sales department or competition.</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Pay structure does not motivate technicians or advisors.</a:t>
            </a:r>
          </a:p>
        </p:txBody>
      </p:sp>
    </p:spTree>
    <p:extLst>
      <p:ext uri="{BB962C8B-B14F-4D97-AF65-F5344CB8AC3E}">
        <p14:creationId xmlns:p14="http://schemas.microsoft.com/office/powerpoint/2010/main" val="241769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Opportunities:</a:t>
            </a:r>
          </a:p>
          <a:p>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Expand services to work on all makes and models.</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Improve customer experience with a parts display or competitive pricing board in the service drive.</a:t>
            </a:r>
          </a:p>
        </p:txBody>
      </p:sp>
    </p:spTree>
    <p:extLst>
      <p:ext uri="{BB962C8B-B14F-4D97-AF65-F5344CB8AC3E}">
        <p14:creationId xmlns:p14="http://schemas.microsoft.com/office/powerpoint/2010/main" val="3912869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latin typeface="Calibri" panose="020F0502020204030204" pitchFamily="34" charset="0"/>
                <a:cs typeface="Calibri" panose="020F0502020204030204" pitchFamily="34" charset="0"/>
              </a:rPr>
              <a:t>Threats:</a:t>
            </a:r>
          </a:p>
          <a:p>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Challenges in attracting skilled employees due to limited incentives.</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Reduced service demand due to longer maintenance intervals for newer models.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lvl="1"/>
            <a:r>
              <a:rPr lang="en-US" dirty="0">
                <a:latin typeface="Calibri" panose="020F0502020204030204" pitchFamily="34" charset="0"/>
                <a:cs typeface="Calibri" panose="020F0502020204030204" pitchFamily="34" charset="0"/>
              </a:rPr>
              <a:t>Align service hours with sales department and competitive standards. Working towards adding an additional hour to the schedule to close the drive at </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Enhance employee motivation through a revised pay structure.</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Expand service offerings to attract a broader customer base.</a:t>
            </a:r>
          </a:p>
          <a:p>
            <a:pPr marL="457200" lvl="1" indent="0">
              <a:buNone/>
            </a:pPr>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Improve customer experience and retention by showcasing competitive advantages.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Analysis-Strategies</a:t>
            </a:r>
            <a:br>
              <a:rPr lang="en-US" dirty="0">
                <a:solidFill>
                  <a:schemeClr val="tx1"/>
                </a:solidFill>
                <a:latin typeface="Calibri" panose="020F0502020204030204" pitchFamily="34" charset="0"/>
                <a:cs typeface="Calibri" panose="020F0502020204030204" pitchFamily="34" charset="0"/>
              </a:rPr>
            </a:br>
            <a:endParaRPr lang="en-US" dirty="0">
              <a:solidFill>
                <a:schemeClr val="tx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483112"/>
            <a:ext cx="11165261" cy="5374887"/>
          </a:xfrm>
        </p:spPr>
        <p:txBody>
          <a:bodyPr>
            <a:normAutofit fontScale="70000" lnSpcReduction="20000"/>
          </a:bodyPr>
          <a:lstStyle/>
          <a:p>
            <a:r>
              <a:rPr lang="en-US" sz="2500" b="1" dirty="0">
                <a:latin typeface="Calibri" panose="020F0502020204030204" pitchFamily="34" charset="0"/>
                <a:cs typeface="Calibri" panose="020F0502020204030204" pitchFamily="34" charset="0"/>
              </a:rPr>
              <a:t>Operational Alignment:</a:t>
            </a:r>
            <a:endParaRPr lang="en-US" sz="2500" dirty="0">
              <a:latin typeface="Calibri" panose="020F0502020204030204" pitchFamily="34" charset="0"/>
              <a:cs typeface="Calibri" panose="020F0502020204030204" pitchFamily="34" charset="0"/>
            </a:endParaRPr>
          </a:p>
          <a:p>
            <a:pPr lvl="1"/>
            <a:r>
              <a:rPr lang="en-US" sz="2300" dirty="0">
                <a:latin typeface="Calibri" panose="020F0502020204030204" pitchFamily="34" charset="0"/>
                <a:cs typeface="Calibri" panose="020F0502020204030204" pitchFamily="34" charset="0"/>
              </a:rPr>
              <a:t>Extend service department hours to mirror those of the sales department. Aligning with the sales department will increase; 1. introduction to service &amp; 2. the times that customers can come in and drop off their car after work, instead of rushing to get there right at 6 when we currently close. By, increasing it by 1 hour, it will give techs more time and additional work.</a:t>
            </a:r>
          </a:p>
          <a:p>
            <a:pPr lvl="1"/>
            <a:r>
              <a:rPr lang="en-US" sz="2300" dirty="0">
                <a:latin typeface="Calibri" panose="020F0502020204030204" pitchFamily="34" charset="0"/>
                <a:cs typeface="Calibri" panose="020F0502020204030204" pitchFamily="34" charset="0"/>
              </a:rPr>
              <a:t>Introducing a new 4/10s schedule for techs! Giving them the opportunity to have 3 days off for rest and recover before coming back to work. </a:t>
            </a:r>
          </a:p>
          <a:p>
            <a:r>
              <a:rPr lang="en-US" sz="2500" b="1" dirty="0">
                <a:latin typeface="Calibri" panose="020F0502020204030204" pitchFamily="34" charset="0"/>
                <a:cs typeface="Calibri" panose="020F0502020204030204" pitchFamily="34" charset="0"/>
              </a:rPr>
              <a:t>Employee Motivation:</a:t>
            </a:r>
            <a:endParaRPr lang="en-US" sz="2500" dirty="0">
              <a:latin typeface="Calibri" panose="020F0502020204030204" pitchFamily="34" charset="0"/>
              <a:cs typeface="Calibri" panose="020F0502020204030204" pitchFamily="34" charset="0"/>
            </a:endParaRPr>
          </a:p>
          <a:p>
            <a:pPr lvl="1"/>
            <a:r>
              <a:rPr lang="en-US" sz="2300" dirty="0">
                <a:latin typeface="Calibri" panose="020F0502020204030204" pitchFamily="34" charset="0"/>
                <a:cs typeface="Calibri" panose="020F0502020204030204" pitchFamily="34" charset="0"/>
              </a:rPr>
              <a:t>Develop a tiered pay structure that rewards productivity and performance. Currently working on a tech career path that illustrates the different levels in training one must hit before moving up the ladder.</a:t>
            </a:r>
          </a:p>
          <a:p>
            <a:pPr lvl="1"/>
            <a:r>
              <a:rPr lang="en-US" sz="2300" dirty="0">
                <a:latin typeface="Calibri" panose="020F0502020204030204" pitchFamily="34" charset="0"/>
                <a:cs typeface="Calibri" panose="020F0502020204030204" pitchFamily="34" charset="0"/>
              </a:rPr>
              <a:t>Offer additional incentives, such as bonuses for high customer satisfaction scores. Reviewing this monthly, and those who preform consistently with having high scores, and fix right first time, will be rewarded a stip. </a:t>
            </a:r>
          </a:p>
          <a:p>
            <a:r>
              <a:rPr lang="en-US" sz="2500" b="1" dirty="0">
                <a:latin typeface="Calibri" panose="020F0502020204030204" pitchFamily="34" charset="0"/>
                <a:cs typeface="Calibri" panose="020F0502020204030204" pitchFamily="34" charset="0"/>
              </a:rPr>
              <a:t>Service Expansion:</a:t>
            </a:r>
            <a:endParaRPr lang="en-US" sz="2500" dirty="0">
              <a:latin typeface="Calibri" panose="020F0502020204030204" pitchFamily="34" charset="0"/>
              <a:cs typeface="Calibri" panose="020F0502020204030204" pitchFamily="34" charset="0"/>
            </a:endParaRPr>
          </a:p>
          <a:p>
            <a:pPr lvl="1"/>
            <a:r>
              <a:rPr lang="en-US" sz="2300" dirty="0">
                <a:latin typeface="Calibri" panose="020F0502020204030204" pitchFamily="34" charset="0"/>
                <a:cs typeface="Calibri" panose="020F0502020204030204" pitchFamily="34" charset="0"/>
              </a:rPr>
              <a:t>Equip technicians to service all makes and models. We have the equipment to do it, the messaging is just not there!</a:t>
            </a:r>
            <a:endParaRPr lang="en-US" sz="2500" dirty="0">
              <a:latin typeface="Calibri" panose="020F0502020204030204" pitchFamily="34" charset="0"/>
              <a:cs typeface="Calibri" panose="020F0502020204030204" pitchFamily="34" charset="0"/>
            </a:endParaRPr>
          </a:p>
          <a:p>
            <a:r>
              <a:rPr lang="en-US" sz="2500" b="1" dirty="0">
                <a:latin typeface="Calibri" panose="020F0502020204030204" pitchFamily="34" charset="0"/>
                <a:cs typeface="Calibri" panose="020F0502020204030204" pitchFamily="34" charset="0"/>
              </a:rPr>
              <a:t>Customer Engagement:</a:t>
            </a:r>
            <a:endParaRPr lang="en-US" sz="2500" dirty="0">
              <a:latin typeface="Calibri" panose="020F0502020204030204" pitchFamily="34" charset="0"/>
              <a:cs typeface="Calibri" panose="020F0502020204030204" pitchFamily="34" charset="0"/>
            </a:endParaRPr>
          </a:p>
          <a:p>
            <a:pPr lvl="1"/>
            <a:r>
              <a:rPr lang="en-US" sz="2300" dirty="0">
                <a:latin typeface="Calibri" panose="020F0502020204030204" pitchFamily="34" charset="0"/>
                <a:cs typeface="Calibri" panose="020F0502020204030204" pitchFamily="34" charset="0"/>
              </a:rPr>
              <a:t>Install a parts display and competitive pricing board in the service drive! It’s too far away in the main drive vs the express drive.</a:t>
            </a:r>
          </a:p>
          <a:p>
            <a:pPr lvl="1"/>
            <a:r>
              <a:rPr lang="en-US" sz="2300" dirty="0">
                <a:latin typeface="Calibri" panose="020F0502020204030204" pitchFamily="34" charset="0"/>
                <a:cs typeface="Calibri" panose="020F0502020204030204" pitchFamily="34" charset="0"/>
              </a:rPr>
              <a:t>Train staff to highlight value-added services during interactions.</a:t>
            </a:r>
          </a:p>
          <a:p>
            <a:pPr lvl="1"/>
            <a:r>
              <a:rPr lang="en-US" sz="2300" dirty="0">
                <a:latin typeface="Calibri" panose="020F0502020204030204" pitchFamily="34" charset="0"/>
                <a:cs typeface="Calibri" panose="020F0502020204030204" pitchFamily="34" charset="0"/>
              </a:rPr>
              <a:t>An intro to the Bruce Titus Automotive Group family, illustrating what the customer can expect when they service with us. Whether they are a first-time buyer or a lifelong customer we are here to serve them and all their needs.</a:t>
            </a:r>
          </a:p>
          <a:p>
            <a:endParaRPr lang="en-US"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8743" y="1550989"/>
            <a:ext cx="10161651" cy="4697411"/>
          </a:xfrm>
        </p:spPr>
        <p:txBody>
          <a:bodyPr>
            <a:normAutofit lnSpcReduction="10000"/>
          </a:bodyPr>
          <a:lstStyle/>
          <a:p>
            <a:r>
              <a:rPr lang="en-US" b="1" dirty="0">
                <a:latin typeface="Calibri" panose="020F0502020204030204" pitchFamily="34" charset="0"/>
                <a:cs typeface="Calibri" panose="020F0502020204030204" pitchFamily="34" charset="0"/>
              </a:rPr>
              <a:t>Tactics:</a:t>
            </a:r>
          </a:p>
          <a:p>
            <a:pPr lvl="1">
              <a:buFont typeface="Arial" panose="020B0604020202020204" pitchFamily="34" charset="0"/>
              <a:buChar char="•"/>
            </a:pPr>
            <a:r>
              <a:rPr lang="en-US" b="1" dirty="0">
                <a:latin typeface="Calibri" panose="020F0502020204030204" pitchFamily="34" charset="0"/>
                <a:cs typeface="Calibri" panose="020F0502020204030204" pitchFamily="34" charset="0"/>
              </a:rPr>
              <a:t>Training and Tools</a:t>
            </a:r>
          </a:p>
          <a:p>
            <a:pPr lvl="2">
              <a:buFont typeface="Arial" panose="020B0604020202020204" pitchFamily="34" charset="0"/>
              <a:buChar char="•"/>
            </a:pPr>
            <a:r>
              <a:rPr lang="en-US" dirty="0">
                <a:latin typeface="Calibri" panose="020F0502020204030204" pitchFamily="34" charset="0"/>
                <a:cs typeface="Calibri" panose="020F0502020204030204" pitchFamily="34" charset="0"/>
              </a:rPr>
              <a:t>Provide cross-training for techs and invest in tools needed for servicing all makes all models. Getting with marketing and have the team push the message out, and making sure the sales team puts an emphasis on this idea when a customer buys a used vehicle from us. We will incorporate our new rollout for a ”Welcome to Service” video – illustrating out state of the art facility and highlight the tenure of our teams. </a:t>
            </a:r>
          </a:p>
          <a:p>
            <a:pPr lvl="1">
              <a:buFont typeface="Arial" panose="020B0604020202020204" pitchFamily="34" charset="0"/>
              <a:buChar char="•"/>
            </a:pPr>
            <a:r>
              <a:rPr lang="en-US" b="1" dirty="0">
                <a:latin typeface="Calibri" panose="020F0502020204030204" pitchFamily="34" charset="0"/>
                <a:cs typeface="Calibri" panose="020F0502020204030204" pitchFamily="34" charset="0"/>
              </a:rPr>
              <a:t>Marketing</a:t>
            </a:r>
          </a:p>
          <a:p>
            <a:pPr lvl="2">
              <a:buFont typeface="Arial" panose="020B0604020202020204" pitchFamily="34" charset="0"/>
              <a:buChar char="•"/>
            </a:pPr>
            <a:r>
              <a:rPr lang="en-US" dirty="0">
                <a:latin typeface="Calibri" panose="020F0502020204030204" pitchFamily="34" charset="0"/>
                <a:cs typeface="Calibri" panose="020F0502020204030204" pitchFamily="34" charset="0"/>
              </a:rPr>
              <a:t>Launch a campaign promoting extended hours and new service capabilities. Is will increase the amount the vehicles in the drive after work leveraging the same hours as sales!</a:t>
            </a:r>
          </a:p>
          <a:p>
            <a:pPr lvl="1">
              <a:buFont typeface="Arial" panose="020B0604020202020204" pitchFamily="34" charset="0"/>
              <a:buChar char="•"/>
            </a:pPr>
            <a:r>
              <a:rPr lang="en-US" b="1" dirty="0">
                <a:latin typeface="Calibri" panose="020F0502020204030204" pitchFamily="34" charset="0"/>
                <a:cs typeface="Calibri" panose="020F0502020204030204" pitchFamily="34" charset="0"/>
              </a:rPr>
              <a:t>Feedback Mechanisms</a:t>
            </a:r>
          </a:p>
          <a:p>
            <a:pPr lvl="2">
              <a:buFont typeface="Arial" panose="020B0604020202020204" pitchFamily="34" charset="0"/>
              <a:buChar char="•"/>
            </a:pPr>
            <a:r>
              <a:rPr lang="en-US" dirty="0">
                <a:latin typeface="Calibri" panose="020F0502020204030204" pitchFamily="34" charset="0"/>
                <a:cs typeface="Calibri" panose="020F0502020204030204" pitchFamily="34" charset="0"/>
              </a:rPr>
              <a:t>Set up channels to gather ongoing employee and customer feedback. Currently we are experimenting with </a:t>
            </a:r>
            <a:r>
              <a:rPr lang="en-US" dirty="0" err="1">
                <a:latin typeface="Calibri" panose="020F0502020204030204" pitchFamily="34" charset="0"/>
                <a:cs typeface="Calibri" panose="020F0502020204030204" pitchFamily="34" charset="0"/>
              </a:rPr>
              <a:t>TrueVideo</a:t>
            </a:r>
            <a:r>
              <a:rPr lang="en-US" dirty="0">
                <a:latin typeface="Calibri" panose="020F0502020204030204" pitchFamily="34" charset="0"/>
                <a:cs typeface="Calibri" panose="020F0502020204030204" pitchFamily="34" charset="0"/>
              </a:rPr>
              <a:t> and their internal chat tool for parts, service, and sales, how we can all communicate on a vehicle as one. But, for customers, we have gone back through three years of surveys to identify areas of improvement for the customer experience and are working on modifying attitudes and utilizing this as a training opportunity.</a:t>
            </a:r>
          </a:p>
          <a:p>
            <a:pPr lvl="1">
              <a:buFont typeface="Arial" panose="020B0604020202020204" pitchFamily="34" charset="0"/>
              <a:buChar char="•"/>
            </a:pPr>
            <a:r>
              <a:rPr lang="en-US" b="1" dirty="0">
                <a:latin typeface="Calibri" panose="020F0502020204030204" pitchFamily="34" charset="0"/>
                <a:cs typeface="Calibri" panose="020F0502020204030204" pitchFamily="34" charset="0"/>
              </a:rPr>
              <a:t>Visual Updates</a:t>
            </a:r>
          </a:p>
          <a:p>
            <a:pPr lvl="2">
              <a:buFont typeface="Arial" panose="020B0604020202020204" pitchFamily="34" charset="0"/>
              <a:buChar char="•"/>
            </a:pPr>
            <a:r>
              <a:rPr lang="en-US" dirty="0">
                <a:latin typeface="Calibri" panose="020F0502020204030204" pitchFamily="34" charset="0"/>
                <a:cs typeface="Calibri" panose="020F0502020204030204" pitchFamily="34" charset="0"/>
              </a:rPr>
              <a:t>Redesign the service drive to include eye-catching, informative displays. Our team wants to incorporate a good, better, best tire display to highlight that we DO IN FACT sell tires and this is where a customer can see the difference. </a:t>
            </a:r>
          </a:p>
          <a:p>
            <a:endParaRPr lang="en-US"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85894" y="40799"/>
            <a:ext cx="8596668" cy="1320800"/>
          </a:xfrm>
        </p:spPr>
        <p:txBody>
          <a:bodyPr/>
          <a:lstStyle/>
          <a:p>
            <a:r>
              <a:rPr lang="en-US" dirty="0">
                <a:solidFill>
                  <a:schemeClr val="tx1"/>
                </a:solidFill>
                <a:latin typeface="Calibri" panose="020F0502020204030204" pitchFamily="34" charset="0"/>
                <a:cs typeface="Calibri" panose="020F0502020204030204" pitchFamily="34" charset="0"/>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44009878"/>
              </p:ext>
            </p:extLst>
          </p:nvPr>
        </p:nvGraphicFramePr>
        <p:xfrm>
          <a:off x="677334" y="1494616"/>
          <a:ext cx="10519410" cy="4546426"/>
        </p:xfrm>
        <a:graphic>
          <a:graphicData uri="http://schemas.openxmlformats.org/drawingml/2006/table">
            <a:tbl>
              <a:tblPr firstRow="1" bandRow="1">
                <a:tableStyleId>{5C22544A-7EE6-4342-B048-85BDC9FD1C3A}</a:tableStyleId>
              </a:tblPr>
              <a:tblGrid>
                <a:gridCol w="3506470">
                  <a:extLst>
                    <a:ext uri="{9D8B030D-6E8A-4147-A177-3AD203B41FA5}">
                      <a16:colId xmlns:a16="http://schemas.microsoft.com/office/drawing/2014/main" val="2235853955"/>
                    </a:ext>
                  </a:extLst>
                </a:gridCol>
                <a:gridCol w="3506470">
                  <a:extLst>
                    <a:ext uri="{9D8B030D-6E8A-4147-A177-3AD203B41FA5}">
                      <a16:colId xmlns:a16="http://schemas.microsoft.com/office/drawing/2014/main" val="4174400132"/>
                    </a:ext>
                  </a:extLst>
                </a:gridCol>
                <a:gridCol w="3506470">
                  <a:extLst>
                    <a:ext uri="{9D8B030D-6E8A-4147-A177-3AD203B41FA5}">
                      <a16:colId xmlns:a16="http://schemas.microsoft.com/office/drawing/2014/main" val="1146395385"/>
                    </a:ext>
                  </a:extLst>
                </a:gridCol>
              </a:tblGrid>
              <a:tr h="38343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47762">
                <a:tc>
                  <a:txBody>
                    <a:bodyPr/>
                    <a:lstStyle/>
                    <a:p>
                      <a:r>
                        <a:rPr lang="en-US" sz="1200" dirty="0">
                          <a:latin typeface="Calibri" panose="020F0502020204030204" pitchFamily="34" charset="0"/>
                          <a:cs typeface="Calibri" panose="020F0502020204030204" pitchFamily="34" charset="0"/>
                        </a:rPr>
                        <a:t>Revamp marketing to emphasize “We service all makes and models” </a:t>
                      </a:r>
                    </a:p>
                  </a:txBody>
                  <a:tcPr/>
                </a:tc>
                <a:tc>
                  <a:txBody>
                    <a:bodyPr/>
                    <a:lstStyle/>
                    <a:p>
                      <a:r>
                        <a:rPr lang="en-US" sz="1200" dirty="0">
                          <a:latin typeface="Calibri" panose="020F0502020204030204" pitchFamily="34" charset="0"/>
                          <a:cs typeface="Calibri" panose="020F0502020204030204" pitchFamily="34" charset="0"/>
                        </a:rPr>
                        <a:t>Marketing team</a:t>
                      </a:r>
                    </a:p>
                  </a:txBody>
                  <a:tcPr/>
                </a:tc>
                <a:tc>
                  <a:txBody>
                    <a:bodyPr/>
                    <a:lstStyle/>
                    <a:p>
                      <a:r>
                        <a:rPr lang="en-US" sz="1200" dirty="0">
                          <a:latin typeface="Calibri" panose="020F0502020204030204" pitchFamily="34" charset="0"/>
                          <a:cs typeface="Calibri" panose="020F0502020204030204" pitchFamily="34" charset="0"/>
                        </a:rPr>
                        <a:t>Monthly review starting Nov. 1, 2024</a:t>
                      </a:r>
                    </a:p>
                  </a:txBody>
                  <a:tcPr/>
                </a:tc>
                <a:extLst>
                  <a:ext uri="{0D108BD9-81ED-4DB2-BD59-A6C34878D82A}">
                    <a16:rowId xmlns:a16="http://schemas.microsoft.com/office/drawing/2014/main" val="2400365483"/>
                  </a:ext>
                </a:extLst>
              </a:tr>
              <a:tr h="712091">
                <a:tc>
                  <a:txBody>
                    <a:bodyPr/>
                    <a:lstStyle/>
                    <a:p>
                      <a:r>
                        <a:rPr lang="en-US" sz="1200" dirty="0">
                          <a:latin typeface="Calibri" panose="020F0502020204030204" pitchFamily="34" charset="0"/>
                          <a:cs typeface="Calibri" panose="020F0502020204030204" pitchFamily="34" charset="0"/>
                        </a:rPr>
                        <a:t>Launch a “Welcome to Service” video for new customers to enhance trust and engagement</a:t>
                      </a:r>
                    </a:p>
                  </a:txBody>
                  <a:tcPr/>
                </a:tc>
                <a:tc>
                  <a:txBody>
                    <a:bodyPr/>
                    <a:lstStyle/>
                    <a:p>
                      <a:r>
                        <a:rPr lang="en-US" sz="1200" dirty="0">
                          <a:latin typeface="Calibri" panose="020F0502020204030204" pitchFamily="34" charset="0"/>
                          <a:cs typeface="Calibri" panose="020F0502020204030204" pitchFamily="34" charset="0"/>
                        </a:rPr>
                        <a:t>Marketing team &amp; Service Manager</a:t>
                      </a:r>
                    </a:p>
                  </a:txBody>
                  <a:tcPr/>
                </a:tc>
                <a:tc>
                  <a:txBody>
                    <a:bodyPr/>
                    <a:lstStyle/>
                    <a:p>
                      <a:r>
                        <a:rPr lang="en-US" sz="1200" dirty="0">
                          <a:latin typeface="Calibri" panose="020F0502020204030204" pitchFamily="34" charset="0"/>
                          <a:cs typeface="Calibri" panose="020F0502020204030204" pitchFamily="34" charset="0"/>
                        </a:rPr>
                        <a:t>Launch by Jan 30th – Filming starting Dec 1</a:t>
                      </a:r>
                      <a:r>
                        <a:rPr lang="en-US" sz="1200" baseline="30000" dirty="0">
                          <a:latin typeface="Calibri" panose="020F0502020204030204" pitchFamily="34" charset="0"/>
                          <a:cs typeface="Calibri" panose="020F0502020204030204" pitchFamily="34" charset="0"/>
                        </a:rPr>
                        <a:t>st</a:t>
                      </a:r>
                      <a:r>
                        <a:rPr lang="en-US" sz="1200" dirty="0">
                          <a:latin typeface="Calibri" panose="020F0502020204030204" pitchFamily="34" charset="0"/>
                          <a:cs typeface="Calibri" panose="020F0502020204030204" pitchFamily="34" charset="0"/>
                        </a:rPr>
                        <a:t>. Review quarterly </a:t>
                      </a:r>
                    </a:p>
                  </a:txBody>
                  <a:tcPr/>
                </a:tc>
                <a:extLst>
                  <a:ext uri="{0D108BD9-81ED-4DB2-BD59-A6C34878D82A}">
                    <a16:rowId xmlns:a16="http://schemas.microsoft.com/office/drawing/2014/main" val="107845787"/>
                  </a:ext>
                </a:extLst>
              </a:tr>
              <a:tr h="547762">
                <a:tc>
                  <a:txBody>
                    <a:bodyPr/>
                    <a:lstStyle/>
                    <a:p>
                      <a:r>
                        <a:rPr lang="en-US" sz="1200" dirty="0">
                          <a:latin typeface="Calibri" panose="020F0502020204030204" pitchFamily="34" charset="0"/>
                          <a:cs typeface="Calibri" panose="020F0502020204030204" pitchFamily="34" charset="0"/>
                        </a:rPr>
                        <a:t>Implement personalized follow ups after sending MPIs to reduce single line ROs</a:t>
                      </a:r>
                    </a:p>
                  </a:txBody>
                  <a:tcPr/>
                </a:tc>
                <a:tc>
                  <a:txBody>
                    <a:bodyPr/>
                    <a:lstStyle/>
                    <a:p>
                      <a:r>
                        <a:rPr lang="en-US" sz="1200" dirty="0">
                          <a:latin typeface="Calibri" panose="020F0502020204030204" pitchFamily="34" charset="0"/>
                          <a:cs typeface="Calibri" panose="020F0502020204030204" pitchFamily="34" charset="0"/>
                        </a:rPr>
                        <a:t>Service Advisors </a:t>
                      </a:r>
                    </a:p>
                  </a:txBody>
                  <a:tcPr/>
                </a:tc>
                <a:tc>
                  <a:txBody>
                    <a:bodyPr/>
                    <a:lstStyle/>
                    <a:p>
                      <a:r>
                        <a:rPr lang="en-US" sz="1200" dirty="0">
                          <a:latin typeface="Calibri" panose="020F0502020204030204" pitchFamily="34" charset="0"/>
                          <a:cs typeface="Calibri" panose="020F0502020204030204" pitchFamily="34" charset="0"/>
                        </a:rPr>
                        <a:t>Launch Dec. 1 – weekly monitoring and adjustment with weekly stand-up meetings</a:t>
                      </a:r>
                    </a:p>
                  </a:txBody>
                  <a:tcPr/>
                </a:tc>
                <a:extLst>
                  <a:ext uri="{0D108BD9-81ED-4DB2-BD59-A6C34878D82A}">
                    <a16:rowId xmlns:a16="http://schemas.microsoft.com/office/drawing/2014/main" val="1530126605"/>
                  </a:ext>
                </a:extLst>
              </a:tr>
              <a:tr h="547762">
                <a:tc>
                  <a:txBody>
                    <a:bodyPr/>
                    <a:lstStyle/>
                    <a:p>
                      <a:r>
                        <a:rPr lang="en-US" sz="1200" dirty="0">
                          <a:latin typeface="Calibri" panose="020F0502020204030204" pitchFamily="34" charset="0"/>
                          <a:cs typeface="Calibri" panose="020F0502020204030204" pitchFamily="34" charset="0"/>
                        </a:rPr>
                        <a:t>Extend service hours to match sales and introduce a 4/10s schedule for techs</a:t>
                      </a:r>
                    </a:p>
                  </a:txBody>
                  <a:tcPr/>
                </a:tc>
                <a:tc>
                  <a:txBody>
                    <a:bodyPr/>
                    <a:lstStyle/>
                    <a:p>
                      <a:r>
                        <a:rPr lang="en-US" sz="1200" dirty="0">
                          <a:latin typeface="Calibri" panose="020F0502020204030204" pitchFamily="34" charset="0"/>
                          <a:cs typeface="Calibri" panose="020F0502020204030204" pitchFamily="34" charset="0"/>
                        </a:rPr>
                        <a:t>Service Manager </a:t>
                      </a:r>
                    </a:p>
                  </a:txBody>
                  <a:tcPr/>
                </a:tc>
                <a:tc>
                  <a:txBody>
                    <a:bodyPr/>
                    <a:lstStyle/>
                    <a:p>
                      <a:r>
                        <a:rPr lang="en-US" sz="1200" dirty="0">
                          <a:latin typeface="Calibri" panose="020F0502020204030204" pitchFamily="34" charset="0"/>
                          <a:cs typeface="Calibri" panose="020F0502020204030204" pitchFamily="34" charset="0"/>
                        </a:rPr>
                        <a:t>4/10s schedule start Nov. 1st, extend service hours Jan 1 </a:t>
                      </a:r>
                    </a:p>
                  </a:txBody>
                  <a:tcPr/>
                </a:tc>
                <a:extLst>
                  <a:ext uri="{0D108BD9-81ED-4DB2-BD59-A6C34878D82A}">
                    <a16:rowId xmlns:a16="http://schemas.microsoft.com/office/drawing/2014/main" val="1950345431"/>
                  </a:ext>
                </a:extLst>
              </a:tr>
              <a:tr h="547762">
                <a:tc>
                  <a:txBody>
                    <a:bodyPr/>
                    <a:lstStyle/>
                    <a:p>
                      <a:r>
                        <a:rPr lang="en-US" sz="1200" dirty="0">
                          <a:latin typeface="Calibri" panose="020F0502020204030204" pitchFamily="34" charset="0"/>
                          <a:cs typeface="Calibri" panose="020F0502020204030204" pitchFamily="34" charset="0"/>
                        </a:rPr>
                        <a:t>Train techs and update tools to handle all makes and models </a:t>
                      </a:r>
                    </a:p>
                  </a:txBody>
                  <a:tcPr/>
                </a:tc>
                <a:tc>
                  <a:txBody>
                    <a:bodyPr/>
                    <a:lstStyle/>
                    <a:p>
                      <a:r>
                        <a:rPr lang="en-US" sz="1200" dirty="0">
                          <a:latin typeface="Calibri" panose="020F0502020204030204" pitchFamily="34" charset="0"/>
                          <a:cs typeface="Calibri" panose="020F0502020204030204" pitchFamily="34" charset="0"/>
                        </a:rPr>
                        <a:t>Service Manager and Used car tech lead</a:t>
                      </a:r>
                    </a:p>
                  </a:txBody>
                  <a:tcPr/>
                </a:tc>
                <a:tc>
                  <a:txBody>
                    <a:bodyPr/>
                    <a:lstStyle/>
                    <a:p>
                      <a:r>
                        <a:rPr lang="en-US" sz="1200" dirty="0">
                          <a:latin typeface="Calibri" panose="020F0502020204030204" pitchFamily="34" charset="0"/>
                          <a:cs typeface="Calibri" panose="020F0502020204030204" pitchFamily="34" charset="0"/>
                        </a:rPr>
                        <a:t>Launch Dec 1, review monthly </a:t>
                      </a:r>
                    </a:p>
                  </a:txBody>
                  <a:tcPr/>
                </a:tc>
                <a:extLst>
                  <a:ext uri="{0D108BD9-81ED-4DB2-BD59-A6C34878D82A}">
                    <a16:rowId xmlns:a16="http://schemas.microsoft.com/office/drawing/2014/main" val="1960891333"/>
                  </a:ext>
                </a:extLst>
              </a:tr>
              <a:tr h="712091">
                <a:tc>
                  <a:txBody>
                    <a:bodyPr/>
                    <a:lstStyle/>
                    <a:p>
                      <a:r>
                        <a:rPr lang="en-US" sz="1200" dirty="0">
                          <a:latin typeface="Calibri" panose="020F0502020204030204" pitchFamily="34" charset="0"/>
                          <a:cs typeface="Calibri" panose="020F0502020204030204" pitchFamily="34" charset="0"/>
                        </a:rPr>
                        <a:t>Roll out targeted campaigns to win back lapsed customers with personalized offers</a:t>
                      </a:r>
                    </a:p>
                  </a:txBody>
                  <a:tcPr/>
                </a:tc>
                <a:tc>
                  <a:txBody>
                    <a:bodyPr/>
                    <a:lstStyle/>
                    <a:p>
                      <a:r>
                        <a:rPr lang="en-US" sz="1200" dirty="0">
                          <a:latin typeface="Calibri" panose="020F0502020204030204" pitchFamily="34" charset="0"/>
                          <a:cs typeface="Calibri" panose="020F0502020204030204" pitchFamily="34" charset="0"/>
                        </a:rPr>
                        <a:t>Service BDC team &amp; Service Manager</a:t>
                      </a:r>
                    </a:p>
                  </a:txBody>
                  <a:tcPr/>
                </a:tc>
                <a:tc>
                  <a:txBody>
                    <a:bodyPr/>
                    <a:lstStyle/>
                    <a:p>
                      <a:r>
                        <a:rPr lang="en-US" sz="1200" dirty="0">
                          <a:latin typeface="Calibri" panose="020F0502020204030204" pitchFamily="34" charset="0"/>
                          <a:cs typeface="Calibri" panose="020F0502020204030204" pitchFamily="34" charset="0"/>
                        </a:rPr>
                        <a:t>Launch Nov. 1 &amp; evaluate quarterly </a:t>
                      </a:r>
                    </a:p>
                  </a:txBody>
                  <a:tcPr/>
                </a:tc>
                <a:extLst>
                  <a:ext uri="{0D108BD9-81ED-4DB2-BD59-A6C34878D82A}">
                    <a16:rowId xmlns:a16="http://schemas.microsoft.com/office/drawing/2014/main" val="4137224325"/>
                  </a:ext>
                </a:extLst>
              </a:tr>
              <a:tr h="547762">
                <a:tc>
                  <a:txBody>
                    <a:bodyPr/>
                    <a:lstStyle/>
                    <a:p>
                      <a:r>
                        <a:rPr lang="en-US" sz="1200" dirty="0">
                          <a:latin typeface="Calibri" panose="020F0502020204030204" pitchFamily="34" charset="0"/>
                          <a:cs typeface="Calibri" panose="020F0502020204030204" pitchFamily="34" charset="0"/>
                        </a:rPr>
                        <a:t>Add TV visual updates to the service drive (Ex. tire display, pricing boards)</a:t>
                      </a:r>
                    </a:p>
                  </a:txBody>
                  <a:tcPr/>
                </a:tc>
                <a:tc>
                  <a:txBody>
                    <a:bodyPr/>
                    <a:lstStyle/>
                    <a:p>
                      <a:r>
                        <a:rPr lang="en-US" sz="1200" dirty="0">
                          <a:latin typeface="Calibri" panose="020F0502020204030204" pitchFamily="34" charset="0"/>
                          <a:cs typeface="Calibri" panose="020F0502020204030204" pitchFamily="34" charset="0"/>
                        </a:rPr>
                        <a:t>Service Manager</a:t>
                      </a:r>
                    </a:p>
                  </a:txBody>
                  <a:tcPr/>
                </a:tc>
                <a:tc>
                  <a:txBody>
                    <a:bodyPr/>
                    <a:lstStyle/>
                    <a:p>
                      <a:r>
                        <a:rPr lang="en-US" sz="1200" dirty="0">
                          <a:latin typeface="Calibri" panose="020F0502020204030204" pitchFamily="34" charset="0"/>
                          <a:cs typeface="Calibri" panose="020F0502020204030204" pitchFamily="34" charset="0"/>
                        </a:rPr>
                        <a:t>ASAP – printed and up. Review pricing monthly with competitors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cs typeface="Calibri" panose="020F0502020204030204" pitchFamily="34" charset="0"/>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43051"/>
            <a:ext cx="9038166" cy="4498312"/>
          </a:xfrm>
        </p:spPr>
        <p:txBody>
          <a:bodyPr>
            <a:normAutofit lnSpcReduction="10000"/>
          </a:bodyPr>
          <a:lstStyle/>
          <a:p>
            <a:pPr marL="0" marR="0" indent="0">
              <a:buNone/>
            </a:pPr>
            <a:r>
              <a:rPr lang="en-US" sz="1800" kern="100" dirty="0">
                <a:effectLst/>
                <a:latin typeface="Calibri" panose="020F0502020204030204" pitchFamily="34" charset="0"/>
                <a:ea typeface="Aptos" panose="020B0004020202020204" pitchFamily="34" charset="0"/>
                <a:cs typeface="Calibri" panose="020F0502020204030204" pitchFamily="34" charset="0"/>
              </a:rPr>
              <a:t>I dove into our service department’s operations to figure out where we’re winning and where we’ve got room to grow. When speaking to my service manager…we have got a solid foundation with a local loyal customer base, great techs, and the potential to handle way more business! But we are leaving money on the table by not leveraging all our strengths effectively. </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Marketing: </a:t>
            </a:r>
            <a:r>
              <a:rPr lang="en-US" kern="100" dirty="0">
                <a:effectLst/>
                <a:latin typeface="Calibri" panose="020F0502020204030204" pitchFamily="34" charset="0"/>
                <a:ea typeface="Aptos" panose="020B0004020202020204" pitchFamily="34" charset="0"/>
                <a:cs typeface="Calibri" panose="020F0502020204030204" pitchFamily="34" charset="0"/>
              </a:rPr>
              <a:t>We need to push “We service all makes and models” harder and tailor campaigns to different age groups for better engagement.</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Customer Experience</a:t>
            </a:r>
            <a:r>
              <a:rPr lang="en-US" kern="100" dirty="0">
                <a:effectLst/>
                <a:latin typeface="Calibri" panose="020F0502020204030204" pitchFamily="34" charset="0"/>
                <a:ea typeface="Aptos" panose="020B0004020202020204" pitchFamily="34" charset="0"/>
                <a:cs typeface="Calibri" panose="020F0502020204030204" pitchFamily="34" charset="0"/>
              </a:rPr>
              <a:t>: Consistent follow-ups and a welcome video can boost trust and retention.</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Facility Use: </a:t>
            </a:r>
            <a:r>
              <a:rPr lang="en-US" kern="100" dirty="0">
                <a:effectLst/>
                <a:latin typeface="Calibri" panose="020F0502020204030204" pitchFamily="34" charset="0"/>
                <a:ea typeface="Aptos" panose="020B0004020202020204" pitchFamily="34" charset="0"/>
                <a:cs typeface="Calibri" panose="020F0502020204030204" pitchFamily="34" charset="0"/>
              </a:rPr>
              <a:t>We’re underutilizing bays—better marketing and processes can fix this and even justify adding techs.</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Tech Productivity: </a:t>
            </a:r>
            <a:r>
              <a:rPr lang="en-US" kern="100" dirty="0">
                <a:effectLst/>
                <a:latin typeface="Calibri" panose="020F0502020204030204" pitchFamily="34" charset="0"/>
                <a:ea typeface="Aptos" panose="020B0004020202020204" pitchFamily="34" charset="0"/>
                <a:cs typeface="Calibri" panose="020F0502020204030204" pitchFamily="34" charset="0"/>
              </a:rPr>
              <a:t>Our team’s great, but incentives and a 4/10s schedule could boost motivation and efficiency.</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Lapsed Customers: </a:t>
            </a:r>
            <a:r>
              <a:rPr lang="en-US" kern="100" dirty="0">
                <a:effectLst/>
                <a:latin typeface="Calibri" panose="020F0502020204030204" pitchFamily="34" charset="0"/>
                <a:ea typeface="Aptos" panose="020B0004020202020204" pitchFamily="34" charset="0"/>
                <a:cs typeface="Calibri" panose="020F0502020204030204" pitchFamily="34" charset="0"/>
              </a:rPr>
              <a:t>Personalized campaigns can win back those who’ve drifted away.</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Cost Savings: </a:t>
            </a:r>
            <a:r>
              <a:rPr lang="en-US" kern="100" dirty="0">
                <a:effectLst/>
                <a:latin typeface="Calibri" panose="020F0502020204030204" pitchFamily="34" charset="0"/>
                <a:ea typeface="Aptos" panose="020B0004020202020204" pitchFamily="34" charset="0"/>
                <a:cs typeface="Calibri" panose="020F0502020204030204" pitchFamily="34" charset="0"/>
              </a:rPr>
              <a:t>Small tweaks like tracking supplies and smarter expenses are already saving us money.</a:t>
            </a:r>
          </a:p>
          <a:p>
            <a:pPr marL="400050" lvl="1"/>
            <a:r>
              <a:rPr lang="en-US" kern="100" dirty="0">
                <a:effectLst/>
                <a:latin typeface="Calibri" panose="020F0502020204030204" pitchFamily="34" charset="0"/>
                <a:ea typeface="Aptos" panose="020B0004020202020204" pitchFamily="34" charset="0"/>
                <a:cs typeface="Calibri" panose="020F0502020204030204" pitchFamily="34" charset="0"/>
              </a:rPr>
              <a:t>Growth Potential: We have the tools to service all makes—now we need to make sure customers know it.</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cs typeface="Calibri" panose="020F0502020204030204" pitchFamily="34" charset="0"/>
              </a:rPr>
            </a:br>
            <a:r>
              <a:rPr lang="en-US" sz="1800" b="0" i="0" u="none" strike="noStrike" baseline="0" dirty="0">
                <a:solidFill>
                  <a:srgbClr val="000000"/>
                </a:solidFill>
                <a:latin typeface="Calibri" panose="020F0502020204030204" pitchFamily="34" charset="0"/>
                <a:cs typeface="Calibri" panose="020F0502020204030204" pitchFamily="34" charset="0"/>
              </a:rPr>
              <a:t> </a:t>
            </a:r>
            <a:br>
              <a:rPr lang="en-US" sz="1800" b="0" i="0" u="none" strike="noStrike" baseline="0" dirty="0">
                <a:solidFill>
                  <a:srgbClr val="000000"/>
                </a:solidFill>
                <a:latin typeface="Calibri" panose="020F0502020204030204" pitchFamily="34" charset="0"/>
                <a:cs typeface="Calibri" panose="020F0502020204030204" pitchFamily="34" charset="0"/>
              </a:rPr>
            </a:br>
            <a:r>
              <a:rPr lang="en-US" b="1" i="0" u="none" strike="noStrike" baseline="0" dirty="0">
                <a:solidFill>
                  <a:srgbClr val="221E1F"/>
                </a:solidFill>
                <a:latin typeface="Calibri" panose="020F0502020204030204" pitchFamily="34" charset="0"/>
                <a:cs typeface="Calibri" panose="020F0502020204030204" pitchFamily="34" charset="0"/>
              </a:rPr>
              <a:t>Marketing</a:t>
            </a:r>
            <a:r>
              <a:rPr lang="en-US" b="0" i="0" u="none" strike="noStrike" baseline="0" dirty="0">
                <a:solidFill>
                  <a:srgbClr val="221E1F"/>
                </a:solidFill>
                <a:latin typeface="Calibri" panose="020F0502020204030204" pitchFamily="34" charset="0"/>
                <a:cs typeface="Calibri" panose="020F0502020204030204" pitchFamily="34" charset="0"/>
              </a:rPr>
              <a:t> </a:t>
            </a:r>
            <a:br>
              <a:rPr lang="en-US" sz="1800" b="0" i="0" u="none" strike="noStrike" baseline="0" dirty="0">
                <a:solidFill>
                  <a:srgbClr val="221E1F"/>
                </a:solidFill>
                <a:latin typeface="Calibri" panose="020F0502020204030204" pitchFamily="34" charset="0"/>
                <a:cs typeface="Calibri" panose="020F0502020204030204" pitchFamily="34" charset="0"/>
              </a:rPr>
            </a:br>
            <a:endParaRPr lang="en-US"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1"/>
            <a:ext cx="10919934" cy="4110962"/>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600" b="1" dirty="0">
                <a:latin typeface="Calibri" panose="020F0502020204030204" pitchFamily="34" charset="0"/>
                <a:cs typeface="Calibri" panose="020F0502020204030204" pitchFamily="34" charset="0"/>
              </a:rPr>
              <a:t>Current Practices</a:t>
            </a:r>
          </a:p>
          <a:p>
            <a:pPr lvl="1"/>
            <a:r>
              <a:rPr lang="en-US" b="1" dirty="0">
                <a:latin typeface="Calibri" panose="020F0502020204030204" pitchFamily="34" charset="0"/>
                <a:cs typeface="Calibri" panose="020F0502020204030204" pitchFamily="34" charset="0"/>
              </a:rPr>
              <a:t>Google Ads</a:t>
            </a:r>
            <a:r>
              <a:rPr lang="en-US" dirty="0">
                <a:latin typeface="Calibri" panose="020F0502020204030204" pitchFamily="34" charset="0"/>
                <a:cs typeface="Calibri" panose="020F0502020204030204" pitchFamily="34" charset="0"/>
              </a:rPr>
              <a:t>: Leveraging targeted ad campaigns to drive online traffic and conversions, revisiting every month to see what is working and what is not working.</a:t>
            </a:r>
          </a:p>
          <a:p>
            <a:pPr lvl="1"/>
            <a:r>
              <a:rPr lang="en-US" b="1" dirty="0">
                <a:latin typeface="Calibri" panose="020F0502020204030204" pitchFamily="34" charset="0"/>
                <a:cs typeface="Calibri" panose="020F0502020204030204" pitchFamily="34" charset="0"/>
              </a:rPr>
              <a:t>Meta Ads</a:t>
            </a:r>
            <a:r>
              <a:rPr lang="en-US" dirty="0">
                <a:latin typeface="Calibri" panose="020F0502020204030204" pitchFamily="34" charset="0"/>
                <a:cs typeface="Calibri" panose="020F0502020204030204" pitchFamily="34" charset="0"/>
              </a:rPr>
              <a:t>: Running ads on platforms like Facebook and Instagram for audience engagement.</a:t>
            </a:r>
          </a:p>
          <a:p>
            <a:pPr lvl="1"/>
            <a:r>
              <a:rPr lang="en-US" b="1" dirty="0">
                <a:latin typeface="Calibri" panose="020F0502020204030204" pitchFamily="34" charset="0"/>
                <a:cs typeface="Calibri" panose="020F0502020204030204" pitchFamily="34" charset="0"/>
              </a:rPr>
              <a:t>TV/OTT Advertising</a:t>
            </a:r>
            <a:r>
              <a:rPr lang="en-US" dirty="0">
                <a:latin typeface="Calibri" panose="020F0502020204030204" pitchFamily="34" charset="0"/>
                <a:cs typeface="Calibri" panose="020F0502020204030204" pitchFamily="34" charset="0"/>
              </a:rPr>
              <a:t>: Using television and radio to increase brand visibility, currently broadcasting on Root Sports local to the PNW.</a:t>
            </a:r>
          </a:p>
          <a:p>
            <a:pPr lvl="1"/>
            <a:r>
              <a:rPr lang="en-US" b="1" dirty="0">
                <a:latin typeface="Calibri" panose="020F0502020204030204" pitchFamily="34" charset="0"/>
                <a:cs typeface="Calibri" panose="020F0502020204030204" pitchFamily="34" charset="0"/>
              </a:rPr>
              <a:t>Email Marketing</a:t>
            </a:r>
            <a:r>
              <a:rPr lang="en-US" dirty="0">
                <a:latin typeface="Calibri" panose="020F0502020204030204" pitchFamily="34" charset="0"/>
                <a:cs typeface="Calibri" panose="020F0502020204030204" pitchFamily="34" charset="0"/>
              </a:rPr>
              <a:t>: Sending promotional and service-related emails to retain and engage customers through Full-Path and CareConnect.</a:t>
            </a:r>
          </a:p>
          <a:p>
            <a:pPr lvl="1"/>
            <a:r>
              <a:rPr lang="en-US" b="1" dirty="0">
                <a:latin typeface="Calibri" panose="020F0502020204030204" pitchFamily="34" charset="0"/>
                <a:cs typeface="Calibri" panose="020F0502020204030204" pitchFamily="34" charset="0"/>
              </a:rPr>
              <a:t>Mail Campaigns</a:t>
            </a:r>
            <a:r>
              <a:rPr lang="en-US" dirty="0">
                <a:latin typeface="Calibri" panose="020F0502020204030204" pitchFamily="34" charset="0"/>
                <a:cs typeface="Calibri" panose="020F0502020204030204" pitchFamily="34" charset="0"/>
              </a:rPr>
              <a:t>: Used selectively for specific initiatives like recalls and reaching out to lost customers, with frequency depending on the quarter.</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9E87A-B4A6-8616-9450-51932BA799CB}"/>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Marketing </a:t>
            </a:r>
          </a:p>
        </p:txBody>
      </p:sp>
      <p:sp>
        <p:nvSpPr>
          <p:cNvPr id="3" name="Content Placeholder 2">
            <a:extLst>
              <a:ext uri="{FF2B5EF4-FFF2-40B4-BE49-F238E27FC236}">
                <a16:creationId xmlns:a16="http://schemas.microsoft.com/office/drawing/2014/main" id="{FAF9DF34-9391-0243-7C94-B558A204CBBF}"/>
              </a:ext>
            </a:extLst>
          </p:cNvPr>
          <p:cNvSpPr>
            <a:spLocks noGrp="1"/>
          </p:cNvSpPr>
          <p:nvPr>
            <p:ph idx="1"/>
          </p:nvPr>
        </p:nvSpPr>
        <p:spPr>
          <a:xfrm>
            <a:off x="677334" y="1360449"/>
            <a:ext cx="10837332" cy="5397190"/>
          </a:xfrm>
        </p:spPr>
        <p:txBody>
          <a:bodyPr>
            <a:normAutofit fontScale="70000" lnSpcReduction="20000"/>
          </a:bodyPr>
          <a:lstStyle/>
          <a:p>
            <a:pPr marL="0" indent="0">
              <a:buNone/>
            </a:pPr>
            <a:r>
              <a:rPr lang="en-US" b="1" dirty="0">
                <a:latin typeface="Calibri" panose="020F0502020204030204" pitchFamily="34" charset="0"/>
                <a:cs typeface="Calibri" panose="020F0502020204030204" pitchFamily="34" charset="0"/>
              </a:rPr>
              <a:t>Goals for Improvement</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Increase ROI from Service Marketing Campaigns: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Increase Google Ad spend to acquire new customers.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Prioritize high-margin services like routine maintenance and seasonal promotions (e.g., winter tires, AC checks). Additionally, revamp and change all local billboards to express service billboards with a message that pushes ”We service all makes and all models!”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Use A/B testing and analytics to focus spend on the most effective channels.</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Expand Outreach to All Ages: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Create tailored campaigns for different life stages (e.g., family safety for parents, cost savings for young professionals, reliability for retirees). Getting more active on social media and YouTube. Creat</a:t>
            </a:r>
            <a:r>
              <a:rPr lang="en-US" kern="100" dirty="0">
                <a:latin typeface="Calibri" panose="020F0502020204030204" pitchFamily="34" charset="0"/>
                <a:ea typeface="Aptos" panose="020B0004020202020204" pitchFamily="34" charset="0"/>
                <a:cs typeface="Calibri" panose="020F0502020204030204" pitchFamily="34" charset="0"/>
              </a:rPr>
              <a:t>e a channel for service-related content, “Did you know?”, “Where/what is that on your car?”</a:t>
            </a:r>
            <a:endParaRPr lang="en-US" kern="100" dirty="0">
              <a:effectLst/>
              <a:latin typeface="Calibri" panose="020F0502020204030204" pitchFamily="34" charset="0"/>
              <a:ea typeface="Aptos" panose="020B0004020202020204" pitchFamily="34" charset="0"/>
              <a:cs typeface="Calibri" panose="020F0502020204030204" pitchFamily="34" charset="0"/>
            </a:endParaRP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Use a multi-channel approach, blending digital ads, email, and direct mail to connect with all age groups. Diving deeper into our programs like  </a:t>
            </a:r>
            <a:r>
              <a:rPr lang="en-US" kern="100" dirty="0" err="1">
                <a:effectLst/>
                <a:latin typeface="Calibri" panose="020F0502020204030204" pitchFamily="34" charset="0"/>
                <a:ea typeface="Aptos" panose="020B0004020202020204" pitchFamily="34" charset="0"/>
                <a:cs typeface="Calibri" panose="020F0502020204030204" pitchFamily="34" charset="0"/>
              </a:rPr>
              <a:t>Fullpath</a:t>
            </a:r>
            <a:r>
              <a:rPr lang="en-US" kern="100" dirty="0">
                <a:effectLst/>
                <a:latin typeface="Calibri" panose="020F0502020204030204" pitchFamily="34" charset="0"/>
                <a:ea typeface="Aptos" panose="020B0004020202020204" pitchFamily="34" charset="0"/>
                <a:cs typeface="Calibri" panose="020F0502020204030204" pitchFamily="34" charset="0"/>
              </a:rPr>
              <a:t> to better acquire customers in our active market. </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Increase OTT by targeting Subaru owners in specific zips with express service messaging</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Improve Customer Retention and Re-engagement: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Launching a</a:t>
            </a:r>
            <a:r>
              <a:rPr lang="en-US" kern="100" dirty="0">
                <a:latin typeface="Calibri" panose="020F0502020204030204" pitchFamily="34" charset="0"/>
                <a:ea typeface="Aptos" panose="020B0004020202020204" pitchFamily="34" charset="0"/>
                <a:cs typeface="Calibri" panose="020F0502020204030204" pitchFamily="34" charset="0"/>
              </a:rPr>
              <a:t> “Welcome to Tacoma Subaru Service” video. A video that will be sent out to all customers after they’ve said ”Yes” to their new purchase. This video will introduce the team along with showing the customer what to expect when they service with us.</a:t>
            </a:r>
            <a:endParaRPr lang="en-US" kern="100" dirty="0">
              <a:effectLst/>
              <a:latin typeface="Calibri" panose="020F0502020204030204" pitchFamily="34" charset="0"/>
              <a:ea typeface="Aptos" panose="020B0004020202020204" pitchFamily="34" charset="0"/>
              <a:cs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Enhance Customer Experience:</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Automate service reminders based on history and mileage to stay relevant for all customers. Start reminding customers about their appointment with a text and call 24hrs before their scheduled date. Although we do this already, making sure it goes out to 100% of the customers, 100% of the time,</a:t>
            </a:r>
          </a:p>
          <a:p>
            <a:pPr marL="400050" lvl="1"/>
            <a:r>
              <a:rPr lang="en-US" sz="1800" b="1" kern="100" dirty="0">
                <a:effectLst/>
                <a:latin typeface="Calibri" panose="020F0502020204030204" pitchFamily="34" charset="0"/>
                <a:ea typeface="Aptos" panose="020B0004020202020204" pitchFamily="34" charset="0"/>
                <a:cs typeface="Calibri" panose="020F0502020204030204" pitchFamily="34" charset="0"/>
              </a:rPr>
              <a:t>Increase Awareness and Trust: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Highlight customer reviews and service benefits like OEM parts and factory-trained technicians. </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Do a deep dive into customer surveys and data point the areas of improvement with advisors and focus on training in those areas. </a:t>
            </a:r>
            <a:r>
              <a:rPr lang="en-US" kern="100" dirty="0">
                <a:latin typeface="Calibri" panose="020F0502020204030204" pitchFamily="34" charset="0"/>
                <a:ea typeface="Aptos" panose="020B0004020202020204" pitchFamily="34" charset="0"/>
                <a:cs typeface="Calibri" panose="020F0502020204030204" pitchFamily="34" charset="0"/>
              </a:rPr>
              <a:t>Commit to a better customer service experience. </a:t>
            </a:r>
            <a:endParaRPr lang="en-US" kern="100" dirty="0">
              <a:effectLst/>
              <a:latin typeface="Calibri" panose="020F0502020204030204" pitchFamily="34" charset="0"/>
              <a:ea typeface="Aptos" panose="020B0004020202020204" pitchFamily="34" charset="0"/>
              <a:cs typeface="Calibri" panose="020F0502020204030204" pitchFamily="34" charset="0"/>
            </a:endParaRP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Engage with the community through safety checks, workshops, and sponsorships.</a:t>
            </a:r>
          </a:p>
        </p:txBody>
      </p:sp>
    </p:spTree>
    <p:extLst>
      <p:ext uri="{BB962C8B-B14F-4D97-AF65-F5344CB8AC3E}">
        <p14:creationId xmlns:p14="http://schemas.microsoft.com/office/powerpoint/2010/main" val="25815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46F88-FDBB-81BB-395E-2C9C8A805CD2}"/>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Marketing</a:t>
            </a:r>
          </a:p>
        </p:txBody>
      </p:sp>
      <p:sp>
        <p:nvSpPr>
          <p:cNvPr id="3" name="Content Placeholder 2">
            <a:extLst>
              <a:ext uri="{FF2B5EF4-FFF2-40B4-BE49-F238E27FC236}">
                <a16:creationId xmlns:a16="http://schemas.microsoft.com/office/drawing/2014/main" id="{1887674F-68A7-C1C7-225A-09141E890F00}"/>
              </a:ext>
            </a:extLst>
          </p:cNvPr>
          <p:cNvSpPr>
            <a:spLocks noGrp="1"/>
          </p:cNvSpPr>
          <p:nvPr>
            <p:ph idx="1"/>
          </p:nvPr>
        </p:nvSpPr>
        <p:spPr>
          <a:xfrm>
            <a:off x="768773" y="1226634"/>
            <a:ext cx="11218787" cy="5486399"/>
          </a:xfrm>
        </p:spPr>
        <p:txBody>
          <a:bodyPr>
            <a:normAutofit fontScale="92500" lnSpcReduction="20000"/>
          </a:bodyPr>
          <a:lstStyle/>
          <a:p>
            <a:pPr marL="0" indent="0">
              <a:buNone/>
            </a:pPr>
            <a:r>
              <a:rPr lang="en-US" b="1" dirty="0">
                <a:latin typeface="Calibri" panose="020F0502020204030204" pitchFamily="34" charset="0"/>
                <a:cs typeface="Calibri" panose="020F0502020204030204" pitchFamily="34" charset="0"/>
              </a:rPr>
              <a:t>Plans to Achieve Goals</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Optimize Ad Targeting:</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Set up campaigns that retarget users who interacted with your service center page but didn’t book an appointment. Tailor ads to offer discounts, promotions, or reminders to schedule service.</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Focus ads on local zip codes or areas within a specific radius of the dealership. This ensures you're reaching customers who are most likely to visit in person.</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Diversify Media Channels: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Use OTT platforms like YouTube TV and Roku to run service center ads targeting local viewers. Focus on those who fit your demographic segments, such as vehicle owners aged 25–55.</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Showcase services like same-day appointments, free inspections, or online scheduling in short, attention-grabbing video ads tailored to mobile and smart TV audiences.</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Strengthen Email Campaigns: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Include specific vehicle details (e.g., “Your (Year, Make, Model) is due for a 30,000-mile service!”) to make emails feel personal and relevant.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Target customers with unique offers based on their service behavior, such as “long-time customers” vs. “first-time visitors.”</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Enhance Mail Campaigns:</a:t>
            </a:r>
            <a:endParaRPr lang="en-US" sz="1800" b="1" kern="100" dirty="0">
              <a:effectLst/>
              <a:latin typeface="Calibri" panose="020F0502020204030204" pitchFamily="34" charset="0"/>
              <a:ea typeface="Aptos" panose="020B0004020202020204" pitchFamily="34" charset="0"/>
              <a:cs typeface="Calibri" panose="020F0502020204030204" pitchFamily="34" charset="0"/>
            </a:endParaRP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Maintain regular mail outreach with eye-catching designs for recall and lost customer campaigns.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Schedule mailers quarterly to ensure consistent customer engagement.</a:t>
            </a:r>
          </a:p>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Leverage Data-Driven Decisions:</a:t>
            </a:r>
            <a:endParaRPr lang="en-US" sz="1800" b="1" kern="100" dirty="0">
              <a:effectLst/>
              <a:latin typeface="Calibri" panose="020F0502020204030204" pitchFamily="34" charset="0"/>
              <a:ea typeface="Aptos" panose="020B0004020202020204" pitchFamily="34" charset="0"/>
              <a:cs typeface="Calibri" panose="020F0502020204030204" pitchFamily="34" charset="0"/>
            </a:endParaRP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Track repeat visits and measure the effectiveness of loyalty offers.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Evaluate which services are most booked and adjust promotions to emphasize less popular or high-margin services.</a:t>
            </a:r>
          </a:p>
          <a:p>
            <a:endParaRPr lang="en-US" b="1" dirty="0"/>
          </a:p>
        </p:txBody>
      </p:sp>
    </p:spTree>
    <p:extLst>
      <p:ext uri="{BB962C8B-B14F-4D97-AF65-F5344CB8AC3E}">
        <p14:creationId xmlns:p14="http://schemas.microsoft.com/office/powerpoint/2010/main" val="1439338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90FEA-7144-0C46-B504-BAAF4C1B412E}"/>
              </a:ext>
            </a:extLst>
          </p:cNvPr>
          <p:cNvSpPr>
            <a:spLocks noGrp="1"/>
          </p:cNvSpPr>
          <p:nvPr>
            <p:ph type="title"/>
          </p:nvPr>
        </p:nvSpPr>
        <p:spPr>
          <a:xfrm>
            <a:off x="483220" y="156238"/>
            <a:ext cx="8596668" cy="1320800"/>
          </a:xfrm>
        </p:spPr>
        <p:txBody>
          <a:bodyPr/>
          <a:lstStyle/>
          <a:p>
            <a:r>
              <a:rPr lang="en-US" dirty="0">
                <a:latin typeface="Calibri" panose="020F0502020204030204" pitchFamily="34" charset="0"/>
                <a:cs typeface="Calibri" panose="020F0502020204030204" pitchFamily="34" charset="0"/>
              </a:rPr>
              <a:t>Marketing – Plans to Evaluate Change</a:t>
            </a:r>
          </a:p>
        </p:txBody>
      </p:sp>
      <p:sp>
        <p:nvSpPr>
          <p:cNvPr id="3" name="Content Placeholder 2">
            <a:extLst>
              <a:ext uri="{FF2B5EF4-FFF2-40B4-BE49-F238E27FC236}">
                <a16:creationId xmlns:a16="http://schemas.microsoft.com/office/drawing/2014/main" id="{0A77CEE0-170C-7C1B-79D0-959431AC8CE5}"/>
              </a:ext>
            </a:extLst>
          </p:cNvPr>
          <p:cNvSpPr>
            <a:spLocks noGrp="1"/>
          </p:cNvSpPr>
          <p:nvPr>
            <p:ph idx="1"/>
          </p:nvPr>
        </p:nvSpPr>
        <p:spPr>
          <a:xfrm>
            <a:off x="282497" y="847494"/>
            <a:ext cx="11009144" cy="6010506"/>
          </a:xfrm>
        </p:spPr>
        <p:txBody>
          <a:bodyPr>
            <a:normAutofit fontScale="77500" lnSpcReduction="20000"/>
          </a:bodyPr>
          <a:lstStyle/>
          <a:p>
            <a:pPr marL="400050" lvl="1"/>
            <a:r>
              <a:rPr lang="en-US" b="1" kern="100" dirty="0">
                <a:effectLst/>
                <a:latin typeface="Calibri" panose="020F0502020204030204" pitchFamily="34" charset="0"/>
                <a:ea typeface="Aptos" panose="020B0004020202020204" pitchFamily="34" charset="0"/>
                <a:cs typeface="Calibri" panose="020F0502020204030204" pitchFamily="34" charset="0"/>
              </a:rPr>
              <a:t>Performance Metrics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Monitor ROI, appointment bookings, and service-specific conversion rates monthly</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ROI Tracking: We will start to use more tools like Google Ads Manager, VinSolutions, and Meta Insights to calculate the return on investment for each campaign - Focusing on high-margin services (e.g., diagnostics, brake repairs).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Appointment Bookings: Making sure we monitor the total number of service appointments booked directly through digital campaigns to identify which ads or platforms are driving traffic.</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Track email engagement metrics, such as open rates and click-through rates, to refine messaging</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Open Rates: Identify which subject lines and email topics generate the most interest to improve future campaigns.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Click-Through Rates: Focus on actionable content (e.g., “Book Now” or “View Service Specials”) and adjust underperforming CTAs based on customer behavior.</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Segmentation: Evaluate these metrics across different customer groups (e.g., vehicle owners under warranty vs. out-of-warranty) to ensure messaging resonates with each segment.</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Customer Feedback</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Timing: We will start to send surveys within 1 hour of a service visit to capture fresh impressions.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Actionable Insights: </a:t>
            </a:r>
            <a:r>
              <a:rPr lang="en-US" kern="100" dirty="0">
                <a:latin typeface="Calibri" panose="020F0502020204030204" pitchFamily="34" charset="0"/>
                <a:ea typeface="Aptos" panose="020B0004020202020204" pitchFamily="34" charset="0"/>
                <a:cs typeface="Calibri" panose="020F0502020204030204" pitchFamily="34" charset="0"/>
              </a:rPr>
              <a:t>We will use </a:t>
            </a:r>
            <a:r>
              <a:rPr lang="en-US" kern="100" dirty="0">
                <a:effectLst/>
                <a:latin typeface="Calibri" panose="020F0502020204030204" pitchFamily="34" charset="0"/>
                <a:ea typeface="Aptos" panose="020B0004020202020204" pitchFamily="34" charset="0"/>
                <a:cs typeface="Calibri" panose="020F0502020204030204" pitchFamily="34" charset="0"/>
              </a:rPr>
              <a:t>responses to refine our campaigns and address common service center pain points, such as wait times.</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Retention Analysis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Focusing and analyzing customer retention and repeat service bookings quarterly to assess long-term loyalty impacts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Retention Tracking: Using our VinSolutions to track the percentage of customers returning for additional services within 3, 6, or 12 months.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Lifetime Value (LTV): We will </a:t>
            </a:r>
            <a:r>
              <a:rPr lang="en-US" kern="100" dirty="0">
                <a:latin typeface="Calibri" panose="020F0502020204030204" pitchFamily="34" charset="0"/>
                <a:ea typeface="Aptos" panose="020B0004020202020204" pitchFamily="34" charset="0"/>
                <a:cs typeface="Calibri" panose="020F0502020204030204" pitchFamily="34" charset="0"/>
              </a:rPr>
              <a:t>a</a:t>
            </a:r>
            <a:r>
              <a:rPr lang="en-US" kern="100" dirty="0">
                <a:effectLst/>
                <a:latin typeface="Calibri" panose="020F0502020204030204" pitchFamily="34" charset="0"/>
                <a:ea typeface="Aptos" panose="020B0004020202020204" pitchFamily="34" charset="0"/>
                <a:cs typeface="Calibri" panose="020F0502020204030204" pitchFamily="34" charset="0"/>
              </a:rPr>
              <a:t>ssess how much revenue a typical customer generates over time and adjust campaigns to maximize LTV.</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Identify Drop-Offs: We will focus on customers who haven't returned for services after 12 months and create targeted win-back campaigns.</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Benchmarking</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Industry Reports: We already do this but looking more often at tools like NADA benchmarks or Google Trends to compare our service center’s metrics with regional or national averages.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Competitive Analysis: Review the strategies of competing dealerships in our area to identify any gaps or missed opportunities.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KPI Alignment: Ensuring our campaigns meet or exceed benchmarks for metrics like customer acquisition costs, retention rates, and appointment conversion percentages.</a:t>
            </a:r>
          </a:p>
          <a:p>
            <a:endParaRPr lang="en-US" dirty="0"/>
          </a:p>
        </p:txBody>
      </p:sp>
    </p:spTree>
    <p:extLst>
      <p:ext uri="{BB962C8B-B14F-4D97-AF65-F5344CB8AC3E}">
        <p14:creationId xmlns:p14="http://schemas.microsoft.com/office/powerpoint/2010/main" val="1041850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00114" y="1613571"/>
            <a:ext cx="4428725" cy="5166370"/>
          </a:xfrm>
        </p:spPr>
        <p:txBody>
          <a:bodyPr>
            <a:normAutofit fontScale="85000" lnSpcReduction="20000"/>
          </a:bodyPr>
          <a:lstStyle/>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Current Practices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We're utilizing a customer pay working matrix and focusing on competitive pay while targeting the right market through precise advertising! The goal is to reach the right customers the first time.</a:t>
            </a:r>
            <a:endParaRPr lang="en-US" sz="1800" kern="100" dirty="0">
              <a:effectLst/>
              <a:latin typeface="Calibri" panose="020F0502020204030204" pitchFamily="34" charset="0"/>
              <a:ea typeface="Aptos" panose="020B0004020202020204" pitchFamily="34" charset="0"/>
              <a:cs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Goals for Improvement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 aim to dive deeper into the data to drive more traffic into the service drive. Specifically, we want to focus on OSR customers who haven’t visited in 17 months. These customers are on the verge of falling off and becoming anyone’s customer.</a:t>
            </a:r>
          </a:p>
          <a:p>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Achieve Your Goals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We’ll collaborate with the marketing team to offer discounted oil changes. These will be handed off to the BDC team to conduct personalized phone calls and texts instead of sending out mass texts. The goal is to engage customers with one qualifying visit, ideally from their initial car purchase.</a:t>
            </a:r>
            <a:r>
              <a:rPr lang="en-US" sz="1800" kern="100" dirty="0">
                <a:effectLst/>
                <a:latin typeface="Calibri" panose="020F0502020204030204" pitchFamily="34" charset="0"/>
                <a:ea typeface="Aptos" panose="020B0004020202020204" pitchFamily="34" charset="0"/>
                <a:cs typeface="Calibri" panose="020F0502020204030204" pitchFamily="34" charset="0"/>
              </a:rPr>
              <a:t> </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Evaluate Your Changes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We’ll monitor the new OSR numbers from Service Pulse (Subaru) when they’re released on the 10th of next month. If the strategy proves effective, we’ll continue to refine and implement it. If not, we’ll revisit the approach, either reworking the idea or doubling down on efforts to engage customers nearing the 17-month mark.</a:t>
            </a:r>
          </a:p>
          <a:p>
            <a:pPr marL="457200" lvl="1" indent="0">
              <a:buNone/>
            </a:pPr>
            <a:endParaRPr lang="en-US" b="0" i="0" u="none" strike="noStrike" baseline="0" dirty="0">
              <a:solidFill>
                <a:srgbClr val="221E1F"/>
              </a:solidFill>
              <a:latin typeface="Calibri" panose="020F0502020204030204" pitchFamily="34" charset="0"/>
            </a:endParaRPr>
          </a:p>
          <a:p>
            <a:endParaRPr lang="en-US" dirty="0"/>
          </a:p>
        </p:txBody>
      </p:sp>
      <p:pic>
        <p:nvPicPr>
          <p:cNvPr id="5" name="Picture 4" descr="A screenshot of a spreadsheet&#10;&#10;Description automatically generated">
            <a:extLst>
              <a:ext uri="{FF2B5EF4-FFF2-40B4-BE49-F238E27FC236}">
                <a16:creationId xmlns:a16="http://schemas.microsoft.com/office/drawing/2014/main" id="{FAD9819C-470C-365B-CB47-0DDE4897496F}"/>
              </a:ext>
            </a:extLst>
          </p:cNvPr>
          <p:cNvPicPr>
            <a:picLocks noChangeAspect="1"/>
          </p:cNvPicPr>
          <p:nvPr/>
        </p:nvPicPr>
        <p:blipFill>
          <a:blip r:embed="rId2"/>
          <a:stretch>
            <a:fillRect/>
          </a:stretch>
        </p:blipFill>
        <p:spPr>
          <a:xfrm>
            <a:off x="5067572" y="1623483"/>
            <a:ext cx="6832600" cy="347980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88219" y="141249"/>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8485" y="1061843"/>
            <a:ext cx="5511593" cy="5654907"/>
          </a:xfrm>
        </p:spPr>
        <p:txBody>
          <a:bodyPr>
            <a:normAutofit/>
          </a:bodyPr>
          <a:lstStyle/>
          <a:p>
            <a:pPr marL="0" indent="0" algn="l">
              <a:buNone/>
            </a:pPr>
            <a:endParaRPr lang="en-US" sz="1800" b="0" i="0" u="none" strike="noStrike" baseline="0" dirty="0">
              <a:solidFill>
                <a:srgbClr val="000000"/>
              </a:solidFill>
              <a:latin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Current Practices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 review expenses monthly and are consistently looking for programs to streamline business operations and improve efficiency along with what programs are not working and need to be cut.</a:t>
            </a:r>
            <a:endParaRPr lang="en-US" sz="1800" kern="100" dirty="0">
              <a:effectLst/>
              <a:latin typeface="Calibri" panose="020F0502020204030204" pitchFamily="34" charset="0"/>
              <a:ea typeface="Aptos" panose="020B0004020202020204" pitchFamily="34" charset="0"/>
              <a:cs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Goals for Improvement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Increase the frequency of expense reviews to twice a month for better oversight and quicker adjustments.</a:t>
            </a:r>
            <a:endParaRPr lang="en-US" sz="1800" kern="100" dirty="0">
              <a:effectLst/>
              <a:latin typeface="Calibri" panose="020F0502020204030204" pitchFamily="34" charset="0"/>
              <a:ea typeface="Aptos" panose="020B0004020202020204" pitchFamily="34" charset="0"/>
              <a:cs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Achieve Your Goals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Reduce trash hauling to once a month, which has already saved $750 per month.</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Install vending machines for shop supplies to track utilization of items like gloves, aerosols, and wire brushes, ensuring more accountability.</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Evaluate Your Changes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Monitor expenses daily! So far, we’ve saved $250 on supplies, and we’re optimistic that this approach will lead to even greater savings as more time passes.</a:t>
            </a:r>
          </a:p>
          <a:p>
            <a:endParaRPr lang="en-US" dirty="0"/>
          </a:p>
        </p:txBody>
      </p:sp>
      <p:pic>
        <p:nvPicPr>
          <p:cNvPr id="6" name="Picture 5" descr="A screenshot of a spreadsheet&#10;&#10;Description automatically generated">
            <a:extLst>
              <a:ext uri="{FF2B5EF4-FFF2-40B4-BE49-F238E27FC236}">
                <a16:creationId xmlns:a16="http://schemas.microsoft.com/office/drawing/2014/main" id="{97A5C469-76E0-6756-0802-B49E83F4ED2B}"/>
              </a:ext>
            </a:extLst>
          </p:cNvPr>
          <p:cNvPicPr>
            <a:picLocks noChangeAspect="1"/>
          </p:cNvPicPr>
          <p:nvPr/>
        </p:nvPicPr>
        <p:blipFill>
          <a:blip r:embed="rId2"/>
          <a:stretch>
            <a:fillRect/>
          </a:stretch>
        </p:blipFill>
        <p:spPr>
          <a:xfrm>
            <a:off x="6740137" y="1574800"/>
            <a:ext cx="4889500" cy="37084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94110" y="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97469" y="825190"/>
            <a:ext cx="4396471" cy="603281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Current Practices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 monitor tech productivity monthly, focusing on tech proficiency. While we recognize both the positives and challenges, it's worth noting that all current main shop techs (outside of express) are performing at over 100%.</a:t>
            </a:r>
            <a:r>
              <a:rPr lang="en-US" sz="1800" kern="100" dirty="0">
                <a:effectLst/>
                <a:latin typeface="Calibri" panose="020F0502020204030204" pitchFamily="34" charset="0"/>
                <a:ea typeface="Aptos" panose="020B0004020202020204" pitchFamily="34" charset="0"/>
                <a:cs typeface="Calibri" panose="020F0502020204030204" pitchFamily="34" charset="0"/>
              </a:rPr>
              <a:t> </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Goals for Improvement</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Enhance monitoring of tech time to ensure they are consistently delivering their “full 90” (soccer term) by working their scheduled hours effectively.</a:t>
            </a:r>
            <a:endParaRPr lang="en-US" sz="1800" kern="100" dirty="0">
              <a:effectLst/>
              <a:latin typeface="Calibri" panose="020F0502020204030204" pitchFamily="34" charset="0"/>
              <a:ea typeface="Aptos" panose="020B0004020202020204" pitchFamily="34" charset="0"/>
              <a:cs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Achieve Your Goals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Actively monitor schedules and promptly notify techs of their schedules and any changes.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Encourage better communication and accountability to maintain consistency.</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Evaluate Your Changes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Review productivity bi-weekly instead of just monthly to gain a more accurate and timely understanding of performance trends.</a:t>
            </a:r>
          </a:p>
          <a:p>
            <a:endParaRPr lang="en-US" dirty="0"/>
          </a:p>
        </p:txBody>
      </p:sp>
      <p:pic>
        <p:nvPicPr>
          <p:cNvPr id="6" name="Picture 5" descr="A screenshot of a service report&#10;&#10;Description automatically generated">
            <a:extLst>
              <a:ext uri="{FF2B5EF4-FFF2-40B4-BE49-F238E27FC236}">
                <a16:creationId xmlns:a16="http://schemas.microsoft.com/office/drawing/2014/main" id="{95834975-B326-7706-D3D6-EC3117ADBC1C}"/>
              </a:ext>
            </a:extLst>
          </p:cNvPr>
          <p:cNvPicPr>
            <a:picLocks noChangeAspect="1"/>
          </p:cNvPicPr>
          <p:nvPr/>
        </p:nvPicPr>
        <p:blipFill>
          <a:blip r:embed="rId2"/>
          <a:stretch>
            <a:fillRect/>
          </a:stretch>
        </p:blipFill>
        <p:spPr>
          <a:xfrm>
            <a:off x="4690581" y="825190"/>
            <a:ext cx="7212419" cy="563880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613"/>
            <a:ext cx="5834978" cy="5092699"/>
          </a:xfrm>
        </p:spPr>
        <p:txBody>
          <a:bodyPr>
            <a:normAutofit fontScale="850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Current Practices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We’re currently underutilizing the facility but are focusing on improving video MPI usage and enhancing training on upselling in the service drive to increase hours per RO.</a:t>
            </a:r>
            <a:r>
              <a:rPr lang="en-US" sz="1800" kern="100" dirty="0">
                <a:effectLst/>
                <a:latin typeface="Calibri" panose="020F0502020204030204" pitchFamily="34" charset="0"/>
                <a:ea typeface="Aptos" panose="020B0004020202020204" pitchFamily="34" charset="0"/>
                <a:cs typeface="Calibri" panose="020F0502020204030204" pitchFamily="34" charset="0"/>
              </a:rPr>
              <a:t> </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Goals for Improvement </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Bring more cars through the drive to maximize facility utilization. This goes hand in hand with working with the marketing team directly and pushing to data driven customers in key local areas or touching back on the customers that have not visited us in 17 months. </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This will hopefully lead to an increased RO count and grow the team by adding five more techs to fill every bay.</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Achieve Your Goals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Regularly inspect the process and assess what’s working in the market. What are our competitors doing that we are not, what messages are they pushing that we are not? How can we do it better.</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Focus on delivering an exceptional customer experience with a "kill them with kindness" approach, ensuring every visit feels worthwhile for the customer.</a:t>
            </a:r>
          </a:p>
          <a:p>
            <a:pPr marL="0" marR="0"/>
            <a:r>
              <a:rPr lang="en-US" sz="1800" b="1" kern="100" dirty="0">
                <a:effectLst/>
                <a:latin typeface="Calibri" panose="020F0502020204030204" pitchFamily="34" charset="0"/>
                <a:ea typeface="Aptos" panose="020B0004020202020204" pitchFamily="34" charset="0"/>
                <a:cs typeface="Calibri" panose="020F0502020204030204" pitchFamily="34" charset="0"/>
              </a:rPr>
              <a:t>Plans to Evaluate Your Changes</a:t>
            </a:r>
          </a:p>
          <a:p>
            <a:pPr marL="800100" lvl="2"/>
            <a:r>
              <a:rPr lang="en-US" kern="100" dirty="0">
                <a:effectLst/>
                <a:latin typeface="Calibri" panose="020F0502020204030204" pitchFamily="34" charset="0"/>
                <a:ea typeface="Aptos" panose="020B0004020202020204" pitchFamily="34" charset="0"/>
                <a:cs typeface="Calibri" panose="020F0502020204030204" pitchFamily="34" charset="0"/>
              </a:rPr>
              <a:t>Continuously monitor the process by holding weekly stand-up meetings with advisors, techs, and dispatch to stay aligned and address areas for improvement.</a:t>
            </a:r>
          </a:p>
          <a:p>
            <a:endParaRPr lang="en-US" dirty="0"/>
          </a:p>
        </p:txBody>
      </p:sp>
      <p:pic>
        <p:nvPicPr>
          <p:cNvPr id="6" name="Picture 5" descr="A screenshot of a computer screen&#10;&#10;Description automatically generated">
            <a:extLst>
              <a:ext uri="{FF2B5EF4-FFF2-40B4-BE49-F238E27FC236}">
                <a16:creationId xmlns:a16="http://schemas.microsoft.com/office/drawing/2014/main" id="{9E6CF87F-E708-3B1B-B5C8-A11C11DD9ADA}"/>
              </a:ext>
            </a:extLst>
          </p:cNvPr>
          <p:cNvPicPr>
            <a:picLocks noChangeAspect="1"/>
          </p:cNvPicPr>
          <p:nvPr/>
        </p:nvPicPr>
        <p:blipFill>
          <a:blip r:embed="rId2"/>
          <a:stretch>
            <a:fillRect/>
          </a:stretch>
        </p:blipFill>
        <p:spPr>
          <a:xfrm>
            <a:off x="7554655" y="1038768"/>
            <a:ext cx="4394200" cy="5092700"/>
          </a:xfrm>
          <a:prstGeom prst="rect">
            <a:avLst/>
          </a:prstGeom>
        </p:spPr>
      </p:pic>
    </p:spTree>
    <p:extLst>
      <p:ext uri="{BB962C8B-B14F-4D97-AF65-F5344CB8AC3E}">
        <p14:creationId xmlns:p14="http://schemas.microsoft.com/office/powerpoint/2010/main" val="3333452679"/>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10208</TotalTime>
  <Words>3096</Words>
  <Application>Microsoft Macintosh PowerPoint</Application>
  <PresentationFormat>Widescreen</PresentationFormat>
  <Paragraphs>205</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Facet</vt:lpstr>
      <vt:lpstr>NADA Service Homework </vt:lpstr>
      <vt:lpstr>   Marketing  </vt:lpstr>
      <vt:lpstr>Marketing </vt:lpstr>
      <vt:lpstr>Marketing</vt:lpstr>
      <vt:lpstr>Marketing – Plans to Evaluate Change</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kelly titus</cp:lastModifiedBy>
  <cp:revision>19</cp:revision>
  <dcterms:created xsi:type="dcterms:W3CDTF">2022-12-04T13:10:55Z</dcterms:created>
  <dcterms:modified xsi:type="dcterms:W3CDTF">2024-11-27T22:03:39Z</dcterms:modified>
</cp:coreProperties>
</file>