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7" r:id="rId10"/>
    <p:sldId id="277" r:id="rId11"/>
    <p:sldId id="276" r:id="rId12"/>
    <p:sldId id="274" r:id="rId13"/>
    <p:sldId id="275"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01B01C-1F85-408F-86DE-B63DDF1F1C98}" v="25" dt="2024-12-02T18:41:51.0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60"/>
  </p:normalViewPr>
  <p:slideViewPr>
    <p:cSldViewPr snapToGrid="0">
      <p:cViewPr varScale="1">
        <p:scale>
          <a:sx n="128" d="100"/>
          <a:sy n="128" d="100"/>
        </p:scale>
        <p:origin x="5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ÑIGO MENDIOLEA CORTES" userId="cacfe911-7e5c-4c05-aad5-7bc3753b83db" providerId="ADAL" clId="{6301B01C-1F85-408F-86DE-B63DDF1F1C98}"/>
    <pc:docChg chg="undo custSel modSld">
      <pc:chgData name="IÑIGO MENDIOLEA CORTES" userId="cacfe911-7e5c-4c05-aad5-7bc3753b83db" providerId="ADAL" clId="{6301B01C-1F85-408F-86DE-B63DDF1F1C98}" dt="2024-12-02T19:45:57.624" v="153" actId="113"/>
      <pc:docMkLst>
        <pc:docMk/>
      </pc:docMkLst>
      <pc:sldChg chg="addSp delSp modSp mod">
        <pc:chgData name="IÑIGO MENDIOLEA CORTES" userId="cacfe911-7e5c-4c05-aad5-7bc3753b83db" providerId="ADAL" clId="{6301B01C-1F85-408F-86DE-B63DDF1F1C98}" dt="2024-11-30T21:42:20.166" v="25" actId="1076"/>
        <pc:sldMkLst>
          <pc:docMk/>
          <pc:sldMk cId="4167117408" sldId="258"/>
        </pc:sldMkLst>
        <pc:spChg chg="del">
          <ac:chgData name="IÑIGO MENDIOLEA CORTES" userId="cacfe911-7e5c-4c05-aad5-7bc3753b83db" providerId="ADAL" clId="{6301B01C-1F85-408F-86DE-B63DDF1F1C98}" dt="2024-11-30T21:37:54.068" v="4" actId="478"/>
          <ac:spMkLst>
            <pc:docMk/>
            <pc:sldMk cId="4167117408" sldId="258"/>
            <ac:spMk id="3" creationId="{DC1AC215-6A1E-4C59-EFD0-D293BFB95537}"/>
          </ac:spMkLst>
        </pc:spChg>
        <pc:spChg chg="add mod">
          <ac:chgData name="IÑIGO MENDIOLEA CORTES" userId="cacfe911-7e5c-4c05-aad5-7bc3753b83db" providerId="ADAL" clId="{6301B01C-1F85-408F-86DE-B63DDF1F1C98}" dt="2024-11-30T21:42:03.481" v="19" actId="1076"/>
          <ac:spMkLst>
            <pc:docMk/>
            <pc:sldMk cId="4167117408" sldId="258"/>
            <ac:spMk id="4" creationId="{5E786689-CECF-2F66-9DCE-D58152E393BE}"/>
          </ac:spMkLst>
        </pc:spChg>
        <pc:spChg chg="add del mod">
          <ac:chgData name="IÑIGO MENDIOLEA CORTES" userId="cacfe911-7e5c-4c05-aad5-7bc3753b83db" providerId="ADAL" clId="{6301B01C-1F85-408F-86DE-B63DDF1F1C98}" dt="2024-11-30T21:37:56.123" v="5" actId="478"/>
          <ac:spMkLst>
            <pc:docMk/>
            <pc:sldMk cId="4167117408" sldId="258"/>
            <ac:spMk id="6" creationId="{A0163C62-5A6E-C239-DBD5-917251F6DE26}"/>
          </ac:spMkLst>
        </pc:spChg>
        <pc:spChg chg="add mod">
          <ac:chgData name="IÑIGO MENDIOLEA CORTES" userId="cacfe911-7e5c-4c05-aad5-7bc3753b83db" providerId="ADAL" clId="{6301B01C-1F85-408F-86DE-B63DDF1F1C98}" dt="2024-11-30T21:42:20.166" v="25" actId="1076"/>
          <ac:spMkLst>
            <pc:docMk/>
            <pc:sldMk cId="4167117408" sldId="258"/>
            <ac:spMk id="9" creationId="{978C62A7-75B6-1F97-A8B0-64566FD24A70}"/>
          </ac:spMkLst>
        </pc:spChg>
        <pc:graphicFrameChg chg="mod">
          <ac:chgData name="IÑIGO MENDIOLEA CORTES" userId="cacfe911-7e5c-4c05-aad5-7bc3753b83db" providerId="ADAL" clId="{6301B01C-1F85-408F-86DE-B63DDF1F1C98}" dt="2024-11-30T21:38:04.863" v="7" actId="1076"/>
          <ac:graphicFrameMkLst>
            <pc:docMk/>
            <pc:sldMk cId="4167117408" sldId="258"/>
            <ac:graphicFrameMk id="7" creationId="{37D8FF5E-E92D-729B-5AB6-F5D00ABB4059}"/>
          </ac:graphicFrameMkLst>
        </pc:graphicFrameChg>
      </pc:sldChg>
      <pc:sldChg chg="modSp mod">
        <pc:chgData name="IÑIGO MENDIOLEA CORTES" userId="cacfe911-7e5c-4c05-aad5-7bc3753b83db" providerId="ADAL" clId="{6301B01C-1F85-408F-86DE-B63DDF1F1C98}" dt="2024-12-02T19:45:57.624" v="153" actId="113"/>
        <pc:sldMkLst>
          <pc:docMk/>
          <pc:sldMk cId="3799370086" sldId="269"/>
        </pc:sldMkLst>
        <pc:spChg chg="mod">
          <ac:chgData name="IÑIGO MENDIOLEA CORTES" userId="cacfe911-7e5c-4c05-aad5-7bc3753b83db" providerId="ADAL" clId="{6301B01C-1F85-408F-86DE-B63DDF1F1C98}" dt="2024-12-02T19:45:57.624" v="153" actId="113"/>
          <ac:spMkLst>
            <pc:docMk/>
            <pc:sldMk cId="3799370086" sldId="269"/>
            <ac:spMk id="4" creationId="{2FA36080-4BD5-CFA8-28C9-77FC5004E5B6}"/>
          </ac:spMkLst>
        </pc:spChg>
      </pc:sldChg>
      <pc:sldChg chg="addSp delSp modSp mod">
        <pc:chgData name="IÑIGO MENDIOLEA CORTES" userId="cacfe911-7e5c-4c05-aad5-7bc3753b83db" providerId="ADAL" clId="{6301B01C-1F85-408F-86DE-B63DDF1F1C98}" dt="2024-12-02T18:46:32.253" v="83" actId="20577"/>
        <pc:sldMkLst>
          <pc:docMk/>
          <pc:sldMk cId="3887641486" sldId="270"/>
        </pc:sldMkLst>
        <pc:graphicFrameChg chg="add mod modGraphic">
          <ac:chgData name="IÑIGO MENDIOLEA CORTES" userId="cacfe911-7e5c-4c05-aad5-7bc3753b83db" providerId="ADAL" clId="{6301B01C-1F85-408F-86DE-B63DDF1F1C98}" dt="2024-12-02T18:46:32.253" v="83" actId="20577"/>
          <ac:graphicFrameMkLst>
            <pc:docMk/>
            <pc:sldMk cId="3887641486" sldId="270"/>
            <ac:graphicFrameMk id="3" creationId="{49CB7D60-5282-3B86-9438-13200599E24E}"/>
          </ac:graphicFrameMkLst>
        </pc:graphicFrameChg>
        <pc:graphicFrameChg chg="del">
          <ac:chgData name="IÑIGO MENDIOLEA CORTES" userId="cacfe911-7e5c-4c05-aad5-7bc3753b83db" providerId="ADAL" clId="{6301B01C-1F85-408F-86DE-B63DDF1F1C98}" dt="2024-12-02T18:26:05.741" v="26" actId="478"/>
          <ac:graphicFrameMkLst>
            <pc:docMk/>
            <pc:sldMk cId="3887641486" sldId="270"/>
            <ac:graphicFrameMk id="4" creationId="{67624A08-2FE5-A584-6BDE-62C4F620654E}"/>
          </ac:graphicFrameMkLst>
        </pc:graphicFrameChg>
        <pc:graphicFrameChg chg="del">
          <ac:chgData name="IÑIGO MENDIOLEA CORTES" userId="cacfe911-7e5c-4c05-aad5-7bc3753b83db" providerId="ADAL" clId="{6301B01C-1F85-408F-86DE-B63DDF1F1C98}" dt="2024-12-02T18:26:13.501" v="29" actId="478"/>
          <ac:graphicFrameMkLst>
            <pc:docMk/>
            <pc:sldMk cId="3887641486" sldId="270"/>
            <ac:graphicFrameMk id="7" creationId="{21D062CB-8C19-D084-6BD4-E99782506613}"/>
          </ac:graphicFrameMkLst>
        </pc:graphicFrameChg>
        <pc:picChg chg="add del mod">
          <ac:chgData name="IÑIGO MENDIOLEA CORTES" userId="cacfe911-7e5c-4c05-aad5-7bc3753b83db" providerId="ADAL" clId="{6301B01C-1F85-408F-86DE-B63DDF1F1C98}" dt="2024-12-02T18:43:40.315" v="82" actId="478"/>
          <ac:picMkLst>
            <pc:docMk/>
            <pc:sldMk cId="3887641486" sldId="270"/>
            <ac:picMk id="5" creationId="{00000000-0008-0000-0100-00000C0C0000}"/>
          </ac:picMkLst>
        </pc:picChg>
      </pc:sldChg>
      <pc:sldChg chg="addSp delSp modSp mod">
        <pc:chgData name="IÑIGO MENDIOLEA CORTES" userId="cacfe911-7e5c-4c05-aad5-7bc3753b83db" providerId="ADAL" clId="{6301B01C-1F85-408F-86DE-B63DDF1F1C98}" dt="2024-12-02T18:47:06.923" v="100" actId="20577"/>
        <pc:sldMkLst>
          <pc:docMk/>
          <pc:sldMk cId="1306592365" sldId="271"/>
        </pc:sldMkLst>
        <pc:spChg chg="add del mod">
          <ac:chgData name="IÑIGO MENDIOLEA CORTES" userId="cacfe911-7e5c-4c05-aad5-7bc3753b83db" providerId="ADAL" clId="{6301B01C-1F85-408F-86DE-B63DDF1F1C98}" dt="2024-12-02T18:28:29.430" v="35" actId="478"/>
          <ac:spMkLst>
            <pc:docMk/>
            <pc:sldMk cId="1306592365" sldId="271"/>
            <ac:spMk id="6" creationId="{E5C1913C-A4D0-6C05-39C7-C1F31617BEB8}"/>
          </ac:spMkLst>
        </pc:spChg>
        <pc:graphicFrameChg chg="add del mod">
          <ac:chgData name="IÑIGO MENDIOLEA CORTES" userId="cacfe911-7e5c-4c05-aad5-7bc3753b83db" providerId="ADAL" clId="{6301B01C-1F85-408F-86DE-B63DDF1F1C98}" dt="2024-12-02T18:33:00.872" v="37" actId="478"/>
          <ac:graphicFrameMkLst>
            <pc:docMk/>
            <pc:sldMk cId="1306592365" sldId="271"/>
            <ac:graphicFrameMk id="3" creationId="{A66C829A-CACC-131B-991E-408235C4547A}"/>
          </ac:graphicFrameMkLst>
        </pc:graphicFrameChg>
        <pc:graphicFrameChg chg="del">
          <ac:chgData name="IÑIGO MENDIOLEA CORTES" userId="cacfe911-7e5c-4c05-aad5-7bc3753b83db" providerId="ADAL" clId="{6301B01C-1F85-408F-86DE-B63DDF1F1C98}" dt="2024-12-02T18:28:16.362" v="33" actId="478"/>
          <ac:graphicFrameMkLst>
            <pc:docMk/>
            <pc:sldMk cId="1306592365" sldId="271"/>
            <ac:graphicFrameMk id="7" creationId="{E1406B37-F641-9DBB-19DE-F3013424E268}"/>
          </ac:graphicFrameMkLst>
        </pc:graphicFrameChg>
        <pc:graphicFrameChg chg="del">
          <ac:chgData name="IÑIGO MENDIOLEA CORTES" userId="cacfe911-7e5c-4c05-aad5-7bc3753b83db" providerId="ADAL" clId="{6301B01C-1F85-408F-86DE-B63DDF1F1C98}" dt="2024-12-02T18:28:23.591" v="34" actId="478"/>
          <ac:graphicFrameMkLst>
            <pc:docMk/>
            <pc:sldMk cId="1306592365" sldId="271"/>
            <ac:graphicFrameMk id="8" creationId="{AB777208-F76A-4FF9-780E-74BA186F187B}"/>
          </ac:graphicFrameMkLst>
        </pc:graphicFrameChg>
        <pc:graphicFrameChg chg="add mod modGraphic">
          <ac:chgData name="IÑIGO MENDIOLEA CORTES" userId="cacfe911-7e5c-4c05-aad5-7bc3753b83db" providerId="ADAL" clId="{6301B01C-1F85-408F-86DE-B63DDF1F1C98}" dt="2024-12-02T18:47:06.923" v="100" actId="20577"/>
          <ac:graphicFrameMkLst>
            <pc:docMk/>
            <pc:sldMk cId="1306592365" sldId="271"/>
            <ac:graphicFrameMk id="9" creationId="{1FCED549-178C-4DC2-0AA3-CEA9E9F8F9EC}"/>
          </ac:graphicFrameMkLst>
        </pc:graphicFrameChg>
        <pc:picChg chg="add mod">
          <ac:chgData name="IÑIGO MENDIOLEA CORTES" userId="cacfe911-7e5c-4c05-aad5-7bc3753b83db" providerId="ADAL" clId="{6301B01C-1F85-408F-86DE-B63DDF1F1C98}" dt="2024-12-02T18:28:04.732" v="32"/>
          <ac:picMkLst>
            <pc:docMk/>
            <pc:sldMk cId="1306592365" sldId="271"/>
            <ac:picMk id="4" creationId="{00000000-0008-0000-0100-00000A0C0000}"/>
          </ac:picMkLst>
        </pc:picChg>
        <pc:picChg chg="add mod">
          <ac:chgData name="IÑIGO MENDIOLEA CORTES" userId="cacfe911-7e5c-4c05-aad5-7bc3753b83db" providerId="ADAL" clId="{6301B01C-1F85-408F-86DE-B63DDF1F1C98}" dt="2024-12-02T18:33:07.745" v="39" actId="1076"/>
          <ac:picMkLst>
            <pc:docMk/>
            <pc:sldMk cId="1306592365" sldId="271"/>
            <ac:picMk id="11" creationId="{00000000-0008-0000-0100-00000A0C0000}"/>
          </ac:picMkLst>
        </pc:picChg>
      </pc:sldChg>
      <pc:sldChg chg="addSp delSp modSp mod">
        <pc:chgData name="IÑIGO MENDIOLEA CORTES" userId="cacfe911-7e5c-4c05-aad5-7bc3753b83db" providerId="ADAL" clId="{6301B01C-1F85-408F-86DE-B63DDF1F1C98}" dt="2024-12-02T18:40:51.468" v="76" actId="207"/>
        <pc:sldMkLst>
          <pc:docMk/>
          <pc:sldMk cId="1901477980" sldId="272"/>
        </pc:sldMkLst>
        <pc:graphicFrameChg chg="del">
          <ac:chgData name="IÑIGO MENDIOLEA CORTES" userId="cacfe911-7e5c-4c05-aad5-7bc3753b83db" providerId="ADAL" clId="{6301B01C-1F85-408F-86DE-B63DDF1F1C98}" dt="2024-12-02T18:40:06.945" v="72" actId="478"/>
          <ac:graphicFrameMkLst>
            <pc:docMk/>
            <pc:sldMk cId="1901477980" sldId="272"/>
            <ac:graphicFrameMk id="4" creationId="{F07A4775-66B0-91A4-1A4E-66B764DD0D06}"/>
          </ac:graphicFrameMkLst>
        </pc:graphicFrameChg>
        <pc:graphicFrameChg chg="add mod modGraphic">
          <ac:chgData name="IÑIGO MENDIOLEA CORTES" userId="cacfe911-7e5c-4c05-aad5-7bc3753b83db" providerId="ADAL" clId="{6301B01C-1F85-408F-86DE-B63DDF1F1C98}" dt="2024-12-02T18:40:51.468" v="76" actId="207"/>
          <ac:graphicFrameMkLst>
            <pc:docMk/>
            <pc:sldMk cId="1901477980" sldId="272"/>
            <ac:graphicFrameMk id="5" creationId="{B41699D4-3219-D3EF-17A7-323816F35872}"/>
          </ac:graphicFrameMkLst>
        </pc:graphicFrameChg>
        <pc:picChg chg="add mod">
          <ac:chgData name="IÑIGO MENDIOLEA CORTES" userId="cacfe911-7e5c-4c05-aad5-7bc3753b83db" providerId="ADAL" clId="{6301B01C-1F85-408F-86DE-B63DDF1F1C98}" dt="2024-12-02T18:39:54.141" v="71"/>
          <ac:picMkLst>
            <pc:docMk/>
            <pc:sldMk cId="1901477980" sldId="272"/>
            <ac:picMk id="6" creationId="{00000000-0008-0000-0200-00000B080000}"/>
          </ac:picMkLst>
        </pc:picChg>
      </pc:sldChg>
      <pc:sldChg chg="addSp delSp modSp mod">
        <pc:chgData name="IÑIGO MENDIOLEA CORTES" userId="cacfe911-7e5c-4c05-aad5-7bc3753b83db" providerId="ADAL" clId="{6301B01C-1F85-408F-86DE-B63DDF1F1C98}" dt="2024-12-02T18:42:21.005" v="81" actId="122"/>
        <pc:sldMkLst>
          <pc:docMk/>
          <pc:sldMk cId="3333452679" sldId="273"/>
        </pc:sldMkLst>
        <pc:graphicFrameChg chg="add mod modGraphic">
          <ac:chgData name="IÑIGO MENDIOLEA CORTES" userId="cacfe911-7e5c-4c05-aad5-7bc3753b83db" providerId="ADAL" clId="{6301B01C-1F85-408F-86DE-B63DDF1F1C98}" dt="2024-12-02T18:42:21.005" v="81" actId="122"/>
          <ac:graphicFrameMkLst>
            <pc:docMk/>
            <pc:sldMk cId="3333452679" sldId="273"/>
            <ac:graphicFrameMk id="3" creationId="{1BF29584-38E7-5D1D-7629-199BB2908D9C}"/>
          </ac:graphicFrameMkLst>
        </pc:graphicFrameChg>
        <pc:graphicFrameChg chg="del">
          <ac:chgData name="IÑIGO MENDIOLEA CORTES" userId="cacfe911-7e5c-4c05-aad5-7bc3753b83db" providerId="ADAL" clId="{6301B01C-1F85-408F-86DE-B63DDF1F1C98}" dt="2024-12-02T18:41:58.596" v="78" actId="478"/>
          <ac:graphicFrameMkLst>
            <pc:docMk/>
            <pc:sldMk cId="3333452679" sldId="273"/>
            <ac:graphicFrameMk id="4" creationId="{CCB558E4-25EA-AA36-7848-B307D3F9B2E7}"/>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12/2/24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tx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749767"/>
          </a:xfrm>
        </p:spPr>
        <p:txBody>
          <a:bodyPr>
            <a:normAutofit/>
          </a:bodyPr>
          <a:lstStyle/>
          <a:p>
            <a:pPr algn="ctr"/>
            <a:r>
              <a:rPr lang="en-US" sz="3200" dirty="0" err="1">
                <a:solidFill>
                  <a:schemeClr val="tx1"/>
                </a:solidFill>
              </a:rPr>
              <a:t>Dinastia</a:t>
            </a:r>
            <a:r>
              <a:rPr lang="en-US" sz="3200" dirty="0">
                <a:solidFill>
                  <a:schemeClr val="tx1"/>
                </a:solidFill>
              </a:rPr>
              <a:t> Ford</a:t>
            </a:r>
          </a:p>
        </p:txBody>
      </p:sp>
      <p:sp>
        <p:nvSpPr>
          <p:cNvPr id="4" name="CuadroTexto 3">
            <a:extLst>
              <a:ext uri="{FF2B5EF4-FFF2-40B4-BE49-F238E27FC236}">
                <a16:creationId xmlns:a16="http://schemas.microsoft.com/office/drawing/2014/main" id="{0FCDF2F4-7C00-9E31-EE16-A30ED326A79E}"/>
              </a:ext>
            </a:extLst>
          </p:cNvPr>
          <p:cNvSpPr txBox="1"/>
          <p:nvPr/>
        </p:nvSpPr>
        <p:spPr>
          <a:xfrm>
            <a:off x="0" y="5934670"/>
            <a:ext cx="3916017" cy="923330"/>
          </a:xfrm>
          <a:prstGeom prst="rect">
            <a:avLst/>
          </a:prstGeom>
          <a:noFill/>
        </p:spPr>
        <p:txBody>
          <a:bodyPr wrap="square" rtlCol="0">
            <a:spAutoFit/>
          </a:bodyPr>
          <a:lstStyle/>
          <a:p>
            <a:r>
              <a:rPr lang="es-MX" dirty="0"/>
              <a:t>JUAN ANTONIO HERNÁNDEZ MAGRO</a:t>
            </a:r>
          </a:p>
          <a:p>
            <a:r>
              <a:rPr lang="es-MX" dirty="0"/>
              <a:t>IÑIGO MENDIOLEA CORTES</a:t>
            </a:r>
          </a:p>
          <a:p>
            <a:r>
              <a:rPr lang="es-MX" dirty="0"/>
              <a:t>SANTIAGO MUCIÑO SÁNCHEZ</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A5695-7C76-704C-83CC-76A1209ECBB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AA59E42-9094-C8AF-DF4E-C2BA783BCEC5}"/>
              </a:ext>
            </a:extLst>
          </p:cNvPr>
          <p:cNvSpPr txBox="1">
            <a:spLocks/>
          </p:cNvSpPr>
          <p:nvPr/>
        </p:nvSpPr>
        <p:spPr>
          <a:xfrm>
            <a:off x="809414" y="565469"/>
            <a:ext cx="8596668"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000" dirty="0">
                <a:solidFill>
                  <a:schemeClr val="tx1"/>
                </a:solidFill>
                <a:latin typeface="Arial" panose="020B0604020202020204" pitchFamily="34" charset="0"/>
                <a:cs typeface="Arial" panose="020B0604020202020204" pitchFamily="34" charset="0"/>
              </a:rPr>
              <a:t>SWOT Analysis- Objectives/Strategies/Tactics</a:t>
            </a:r>
          </a:p>
        </p:txBody>
      </p:sp>
      <p:sp>
        <p:nvSpPr>
          <p:cNvPr id="11" name="CuadroTexto 10">
            <a:extLst>
              <a:ext uri="{FF2B5EF4-FFF2-40B4-BE49-F238E27FC236}">
                <a16:creationId xmlns:a16="http://schemas.microsoft.com/office/drawing/2014/main" id="{80751B19-F669-1F12-30CE-B9D598E9B377}"/>
              </a:ext>
            </a:extLst>
          </p:cNvPr>
          <p:cNvSpPr txBox="1"/>
          <p:nvPr/>
        </p:nvSpPr>
        <p:spPr>
          <a:xfrm>
            <a:off x="809414" y="1737360"/>
            <a:ext cx="8596668" cy="4832092"/>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3. Customer Service</a:t>
            </a:r>
          </a:p>
          <a:p>
            <a:endParaRPr lang="en-US" sz="1400" b="1"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400" b="1" dirty="0">
                <a:latin typeface="Arial" panose="020B0604020202020204" pitchFamily="34" charset="0"/>
                <a:cs typeface="Arial" panose="020B0604020202020204" pitchFamily="34" charset="0"/>
              </a:rPr>
              <a:t>Objective</a:t>
            </a:r>
            <a:r>
              <a:rPr lang="en-US" sz="1400" dirty="0">
                <a:latin typeface="Arial" panose="020B0604020202020204" pitchFamily="34" charset="0"/>
                <a:cs typeface="Arial" panose="020B0604020202020204" pitchFamily="34" charset="0"/>
              </a:rPr>
              <a:t>: Provide personalized attention and treat customers like family.</a:t>
            </a:r>
          </a:p>
          <a:p>
            <a:pPr>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Strategy</a:t>
            </a:r>
            <a:r>
              <a:rPr lang="en-US" sz="1400" dirty="0">
                <a:latin typeface="Arial" panose="020B0604020202020204" pitchFamily="34" charset="0"/>
                <a:cs typeface="Arial" panose="020B0604020202020204" pitchFamily="34" charset="0"/>
              </a:rPr>
              <a:t>: Create a culture of exceptional customer service across the organization.</a:t>
            </a:r>
          </a:p>
          <a:p>
            <a:pPr marL="742950" lvl="1" indent="-285750">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Tactics</a:t>
            </a:r>
            <a:r>
              <a:rPr lang="en-US" sz="1400" dirty="0">
                <a:latin typeface="Arial" panose="020B0604020202020204" pitchFamily="34" charset="0"/>
                <a:cs typeface="Arial" panose="020B0604020202020204" pitchFamily="34" charset="0"/>
              </a:rPr>
              <a:t>:</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Train the team in communication skills and customer service.</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Implement a feedback system to gauge customer satisfaction.</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Create a loyalty or rewards program for frequent customers.</a:t>
            </a:r>
          </a:p>
          <a:p>
            <a:pPr marL="1143000" lvl="2" indent="-228600">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4. Equipment Renewal and Acquisition of Specialized Tools</a:t>
            </a:r>
          </a:p>
          <a:p>
            <a:endParaRPr lang="en-US" sz="1400" b="1"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400" b="1" dirty="0">
                <a:latin typeface="Arial" panose="020B0604020202020204" pitchFamily="34" charset="0"/>
                <a:cs typeface="Arial" panose="020B0604020202020204" pitchFamily="34" charset="0"/>
              </a:rPr>
              <a:t>Objective</a:t>
            </a:r>
            <a:r>
              <a:rPr lang="en-US" sz="1400" dirty="0">
                <a:latin typeface="Arial" panose="020B0604020202020204" pitchFamily="34" charset="0"/>
                <a:cs typeface="Arial" panose="020B0604020202020204" pitchFamily="34" charset="0"/>
              </a:rPr>
              <a:t>: Conduct an analysis for the renewal of equipment and the acquisition of specialized tools to optimize repair times.</a:t>
            </a:r>
          </a:p>
          <a:p>
            <a:pPr>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Strategy</a:t>
            </a:r>
            <a:r>
              <a:rPr lang="en-US" sz="1400" dirty="0">
                <a:latin typeface="Arial" panose="020B0604020202020204" pitchFamily="34" charset="0"/>
                <a:cs typeface="Arial" panose="020B0604020202020204" pitchFamily="34" charset="0"/>
              </a:rPr>
              <a:t>: Evaluate and periodically update equipment and tools to improve operational efficiency.</a:t>
            </a:r>
          </a:p>
          <a:p>
            <a:pPr marL="742950" lvl="1" indent="-285750">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Tactics</a:t>
            </a:r>
            <a:r>
              <a:rPr lang="en-US" sz="1400" dirty="0">
                <a:latin typeface="Arial" panose="020B0604020202020204" pitchFamily="34" charset="0"/>
                <a:cs typeface="Arial" panose="020B0604020202020204" pitchFamily="34" charset="0"/>
              </a:rPr>
              <a:t>:</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Take inventory of current equipment and its performance.</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Consult with technology experts to identify new specialized tools.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Establish an annual budget for equipment and tool purchases.</a:t>
            </a:r>
          </a:p>
        </p:txBody>
      </p:sp>
    </p:spTree>
    <p:extLst>
      <p:ext uri="{BB962C8B-B14F-4D97-AF65-F5344CB8AC3E}">
        <p14:creationId xmlns:p14="http://schemas.microsoft.com/office/powerpoint/2010/main" val="3101332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42873-1A9B-F83D-F832-F19E9E83CEE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8A29406-E96D-7A15-774A-F7E3B6853462}"/>
              </a:ext>
            </a:extLst>
          </p:cNvPr>
          <p:cNvSpPr txBox="1">
            <a:spLocks/>
          </p:cNvSpPr>
          <p:nvPr/>
        </p:nvSpPr>
        <p:spPr>
          <a:xfrm>
            <a:off x="809414" y="565469"/>
            <a:ext cx="8596668"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000" dirty="0">
                <a:solidFill>
                  <a:schemeClr val="tx1"/>
                </a:solidFill>
                <a:latin typeface="Arial" panose="020B0604020202020204" pitchFamily="34" charset="0"/>
                <a:cs typeface="Arial" panose="020B0604020202020204" pitchFamily="34" charset="0"/>
              </a:rPr>
              <a:t>SWOT Analysis- Objectives/Strategies/Tactics</a:t>
            </a:r>
          </a:p>
        </p:txBody>
      </p:sp>
      <p:sp>
        <p:nvSpPr>
          <p:cNvPr id="10" name="CuadroTexto 9">
            <a:extLst>
              <a:ext uri="{FF2B5EF4-FFF2-40B4-BE49-F238E27FC236}">
                <a16:creationId xmlns:a16="http://schemas.microsoft.com/office/drawing/2014/main" id="{C54B2400-B3F3-C3D1-1D40-E0F7BCA0C5AB}"/>
              </a:ext>
            </a:extLst>
          </p:cNvPr>
          <p:cNvSpPr txBox="1"/>
          <p:nvPr/>
        </p:nvSpPr>
        <p:spPr>
          <a:xfrm>
            <a:off x="809414" y="1431568"/>
            <a:ext cx="9618134" cy="5262979"/>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5. Staff Training and Development</a:t>
            </a:r>
          </a:p>
          <a:p>
            <a:endParaRPr lang="en-US" sz="1400" b="1"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400" b="1" dirty="0">
                <a:latin typeface="Arial" panose="020B0604020202020204" pitchFamily="34" charset="0"/>
                <a:cs typeface="Arial" panose="020B0604020202020204" pitchFamily="34" charset="0"/>
              </a:rPr>
              <a:t>Objective</a:t>
            </a:r>
            <a:r>
              <a:rPr lang="en-US" sz="1400" dirty="0">
                <a:latin typeface="Arial" panose="020B0604020202020204" pitchFamily="34" charset="0"/>
                <a:cs typeface="Arial" panose="020B0604020202020204" pitchFamily="34" charset="0"/>
              </a:rPr>
              <a:t>: Follow up on continuous training according to the brand's training matrix for skill development, specialized courses on procedures, and new technologies, to keep the technical team up to date with the brand’s best practices.</a:t>
            </a:r>
          </a:p>
          <a:p>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Strategy</a:t>
            </a:r>
            <a:r>
              <a:rPr lang="en-US" sz="1400" dirty="0">
                <a:latin typeface="Arial" panose="020B0604020202020204" pitchFamily="34" charset="0"/>
                <a:cs typeface="Arial" panose="020B0604020202020204" pitchFamily="34" charset="0"/>
              </a:rPr>
              <a:t>: Implement a continuous training plan for all technical staff, aligned with the brand’s best practices and standards.</a:t>
            </a:r>
          </a:p>
          <a:p>
            <a:pPr lvl="1"/>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Tactics</a:t>
            </a:r>
            <a:r>
              <a:rPr lang="en-US" sz="1400" dirty="0">
                <a:latin typeface="Arial" panose="020B0604020202020204" pitchFamily="34" charset="0"/>
                <a:cs typeface="Arial" panose="020B0604020202020204" pitchFamily="34" charset="0"/>
              </a:rPr>
              <a:t>:</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Create a training schedule based on the brand’s training matrix.</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Encourage participation in online and in-person courses.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Monitor post-training performance to ensure effective knowledge application.</a:t>
            </a:r>
          </a:p>
          <a:p>
            <a:pPr lvl="2"/>
            <a:endParaRPr lang="en-US" sz="14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6. Promotion and Marketing</a:t>
            </a:r>
          </a:p>
          <a:p>
            <a:endParaRPr lang="en-US" sz="1400" b="1"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400" b="1" dirty="0">
                <a:latin typeface="Arial" panose="020B0604020202020204" pitchFamily="34" charset="0"/>
                <a:cs typeface="Arial" panose="020B0604020202020204" pitchFamily="34" charset="0"/>
              </a:rPr>
              <a:t>Objective</a:t>
            </a:r>
            <a:r>
              <a:rPr lang="en-US" sz="1400" dirty="0">
                <a:latin typeface="Arial" panose="020B0604020202020204" pitchFamily="34" charset="0"/>
                <a:cs typeface="Arial" panose="020B0604020202020204" pitchFamily="34" charset="0"/>
              </a:rPr>
              <a:t>: Strengthen the brand’s presence in the market through promotional campaigns, discounts, and advertising to attract the highest number of customers.</a:t>
            </a:r>
          </a:p>
          <a:p>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Strategy</a:t>
            </a:r>
            <a:r>
              <a:rPr lang="en-US" sz="1400" dirty="0">
                <a:latin typeface="Arial" panose="020B0604020202020204" pitchFamily="34" charset="0"/>
                <a:cs typeface="Arial" panose="020B0604020202020204" pitchFamily="34" charset="0"/>
              </a:rPr>
              <a:t>: Execute effective marketing campaigns to increase brand visibility and attract new customers.</a:t>
            </a:r>
          </a:p>
          <a:p>
            <a:pPr lvl="1"/>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Tactics</a:t>
            </a:r>
            <a:r>
              <a:rPr lang="en-US" sz="1400" dirty="0">
                <a:latin typeface="Arial" panose="020B0604020202020204" pitchFamily="34" charset="0"/>
                <a:cs typeface="Arial" panose="020B0604020202020204" pitchFamily="34" charset="0"/>
              </a:rPr>
              <a:t>:</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Develop advertising campaigns across social media, traditional media, and digital platforms.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Offer special promotions and discounts on key dates.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Collaborate with influencers or brand ambassadors to increase reach.</a:t>
            </a:r>
          </a:p>
        </p:txBody>
      </p:sp>
    </p:spTree>
    <p:extLst>
      <p:ext uri="{BB962C8B-B14F-4D97-AF65-F5344CB8AC3E}">
        <p14:creationId xmlns:p14="http://schemas.microsoft.com/office/powerpoint/2010/main" val="2952017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A8D5F-40F8-1600-A54F-2F43C235974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DFF3690-439C-851F-6CD2-EFF71EDFB408}"/>
              </a:ext>
            </a:extLst>
          </p:cNvPr>
          <p:cNvSpPr txBox="1">
            <a:spLocks/>
          </p:cNvSpPr>
          <p:nvPr/>
        </p:nvSpPr>
        <p:spPr>
          <a:xfrm>
            <a:off x="809414" y="565469"/>
            <a:ext cx="8596668"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000" dirty="0">
                <a:solidFill>
                  <a:schemeClr val="tx1"/>
                </a:solidFill>
                <a:latin typeface="Arial" panose="020B0604020202020204" pitchFamily="34" charset="0"/>
                <a:cs typeface="Arial" panose="020B0604020202020204" pitchFamily="34" charset="0"/>
              </a:rPr>
              <a:t>SWOT Analysis- Objectives/Strategies/Tactics</a:t>
            </a:r>
          </a:p>
        </p:txBody>
      </p:sp>
      <p:sp>
        <p:nvSpPr>
          <p:cNvPr id="7" name="CuadroTexto 6">
            <a:extLst>
              <a:ext uri="{FF2B5EF4-FFF2-40B4-BE49-F238E27FC236}">
                <a16:creationId xmlns:a16="http://schemas.microsoft.com/office/drawing/2014/main" id="{E47EB4D8-76CB-BB6D-21EA-A8D96F455A02}"/>
              </a:ext>
            </a:extLst>
          </p:cNvPr>
          <p:cNvSpPr txBox="1"/>
          <p:nvPr/>
        </p:nvSpPr>
        <p:spPr>
          <a:xfrm>
            <a:off x="809414" y="1520508"/>
            <a:ext cx="10102426" cy="4832092"/>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7. Performance-Based Incentives</a:t>
            </a:r>
          </a:p>
          <a:p>
            <a:endParaRPr lang="en-US" sz="1400" b="1"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400" b="1" dirty="0">
                <a:latin typeface="Arial" panose="020B0604020202020204" pitchFamily="34" charset="0"/>
                <a:cs typeface="Arial" panose="020B0604020202020204" pitchFamily="34" charset="0"/>
              </a:rPr>
              <a:t>Objective</a:t>
            </a:r>
            <a:r>
              <a:rPr lang="en-US" sz="1400" dirty="0">
                <a:latin typeface="Arial" panose="020B0604020202020204" pitchFamily="34" charset="0"/>
                <a:cs typeface="Arial" panose="020B0604020202020204" pitchFamily="34" charset="0"/>
              </a:rPr>
              <a:t>: Analyze the feasibility of implementing an additional incentive based on repairs completed correctly the first time.</a:t>
            </a:r>
          </a:p>
          <a:p>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Strategy</a:t>
            </a:r>
            <a:r>
              <a:rPr lang="en-US" sz="1400" dirty="0">
                <a:latin typeface="Arial" panose="020B0604020202020204" pitchFamily="34" charset="0"/>
                <a:cs typeface="Arial" panose="020B0604020202020204" pitchFamily="34" charset="0"/>
              </a:rPr>
              <a:t>: Create an incentive system to motivate improvement in repair quality and overall performance.</a:t>
            </a:r>
          </a:p>
          <a:p>
            <a:pPr lvl="1"/>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Tactics</a:t>
            </a:r>
            <a:r>
              <a:rPr lang="en-US" sz="1400" dirty="0">
                <a:latin typeface="Arial" panose="020B0604020202020204" pitchFamily="34" charset="0"/>
                <a:cs typeface="Arial" panose="020B0604020202020204" pitchFamily="34" charset="0"/>
              </a:rPr>
              <a:t>:</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Define clear quality metrics for repairs.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Establish rewards or bonuses for employees who achieve error-free repairs.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Track monthly repair performance to identify areas for improvement.</a:t>
            </a:r>
          </a:p>
          <a:p>
            <a:pPr marL="1143000" lvl="2" indent="-228600">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8. Training Follow-up</a:t>
            </a:r>
          </a:p>
          <a:p>
            <a:endParaRPr lang="en-US" sz="1400" b="1"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400" b="1" dirty="0">
                <a:latin typeface="Arial" panose="020B0604020202020204" pitchFamily="34" charset="0"/>
                <a:cs typeface="Arial" panose="020B0604020202020204" pitchFamily="34" charset="0"/>
              </a:rPr>
              <a:t>Objective</a:t>
            </a:r>
            <a:r>
              <a:rPr lang="en-US" sz="1400" dirty="0">
                <a:latin typeface="Arial" panose="020B0604020202020204" pitchFamily="34" charset="0"/>
                <a:cs typeface="Arial" panose="020B0604020202020204" pitchFamily="34" charset="0"/>
              </a:rPr>
              <a:t>: Create a follow-up plan for specialized courses according to the training matrix to ensure that at least 80% is completed.</a:t>
            </a:r>
          </a:p>
          <a:p>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Strategy</a:t>
            </a:r>
            <a:r>
              <a:rPr lang="en-US" sz="1400" dirty="0">
                <a:latin typeface="Arial" panose="020B0604020202020204" pitchFamily="34" charset="0"/>
                <a:cs typeface="Arial" panose="020B0604020202020204" pitchFamily="34" charset="0"/>
              </a:rPr>
              <a:t>: Ensure that the team meets training requirements to keep their skills up to date.</a:t>
            </a:r>
          </a:p>
          <a:p>
            <a:pPr lvl="1"/>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Tactics</a:t>
            </a:r>
            <a:r>
              <a:rPr lang="en-US" sz="1400" dirty="0">
                <a:latin typeface="Arial" panose="020B0604020202020204" pitchFamily="34" charset="0"/>
                <a:cs typeface="Arial" panose="020B0604020202020204" pitchFamily="34" charset="0"/>
              </a:rPr>
              <a:t>:</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Set up reminder systems for employees to complete courses.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Monitor and record participation in courses on a regular basis.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Implement incentives for those who successfully complete courses.</a:t>
            </a:r>
          </a:p>
        </p:txBody>
      </p:sp>
    </p:spTree>
    <p:extLst>
      <p:ext uri="{BB962C8B-B14F-4D97-AF65-F5344CB8AC3E}">
        <p14:creationId xmlns:p14="http://schemas.microsoft.com/office/powerpoint/2010/main" val="30172731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B2CDD-D345-1176-E3B9-D1E2950281F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AB20094-2F8E-AD2F-67A8-E0055986A0C6}"/>
              </a:ext>
            </a:extLst>
          </p:cNvPr>
          <p:cNvSpPr txBox="1">
            <a:spLocks/>
          </p:cNvSpPr>
          <p:nvPr/>
        </p:nvSpPr>
        <p:spPr>
          <a:xfrm>
            <a:off x="809414" y="565469"/>
            <a:ext cx="8596668"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000" dirty="0">
                <a:solidFill>
                  <a:schemeClr val="tx1"/>
                </a:solidFill>
                <a:latin typeface="Arial" panose="020B0604020202020204" pitchFamily="34" charset="0"/>
                <a:cs typeface="Arial" panose="020B0604020202020204" pitchFamily="34" charset="0"/>
              </a:rPr>
              <a:t>SWOT Analysis- Objectives/Strategies/Tactics</a:t>
            </a:r>
          </a:p>
        </p:txBody>
      </p:sp>
      <p:sp>
        <p:nvSpPr>
          <p:cNvPr id="7" name="CuadroTexto 6">
            <a:extLst>
              <a:ext uri="{FF2B5EF4-FFF2-40B4-BE49-F238E27FC236}">
                <a16:creationId xmlns:a16="http://schemas.microsoft.com/office/drawing/2014/main" id="{2AF405E9-A89F-50E6-3507-5FA3A704E1B6}"/>
              </a:ext>
            </a:extLst>
          </p:cNvPr>
          <p:cNvSpPr txBox="1"/>
          <p:nvPr/>
        </p:nvSpPr>
        <p:spPr>
          <a:xfrm>
            <a:off x="809414" y="1721962"/>
            <a:ext cx="9838266" cy="2462213"/>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9. Market Study and Promotions</a:t>
            </a:r>
          </a:p>
          <a:p>
            <a:endParaRPr lang="en-US" sz="1400" b="1"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400" b="1" dirty="0">
                <a:latin typeface="Arial" panose="020B0604020202020204" pitchFamily="34" charset="0"/>
                <a:cs typeface="Arial" panose="020B0604020202020204" pitchFamily="34" charset="0"/>
              </a:rPr>
              <a:t>Objective</a:t>
            </a:r>
            <a:r>
              <a:rPr lang="en-US" sz="1400" dirty="0">
                <a:latin typeface="Arial" panose="020B0604020202020204" pitchFamily="34" charset="0"/>
                <a:cs typeface="Arial" panose="020B0604020202020204" pitchFamily="34" charset="0"/>
              </a:rPr>
              <a:t>: Conduct a market study to compare prices and implement promotional hooks such as detailing, alignment, balancing, and diagnostics, maximizing areas of opportunity.</a:t>
            </a:r>
          </a:p>
          <a:p>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Strategy</a:t>
            </a:r>
            <a:r>
              <a:rPr lang="en-US" sz="1400" dirty="0">
                <a:latin typeface="Arial" panose="020B0604020202020204" pitchFamily="34" charset="0"/>
                <a:cs typeface="Arial" panose="020B0604020202020204" pitchFamily="34" charset="0"/>
              </a:rPr>
              <a:t>: Evaluate the competitive market and offer attractive promotions to capture potential customers.</a:t>
            </a:r>
          </a:p>
          <a:p>
            <a:pPr lvl="1"/>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Tactics</a:t>
            </a:r>
            <a:r>
              <a:rPr lang="en-US" sz="1400" dirty="0">
                <a:latin typeface="Arial" panose="020B0604020202020204" pitchFamily="34" charset="0"/>
                <a:cs typeface="Arial" panose="020B0604020202020204" pitchFamily="34" charset="0"/>
              </a:rPr>
              <a:t>:</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Conduct price and service surveys on competitors.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Design special promotions on services like alignment, balancing, and diagnostics.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Offer service packages at competitive and attractive prices for repeat customers.</a:t>
            </a:r>
          </a:p>
        </p:txBody>
      </p:sp>
    </p:spTree>
    <p:extLst>
      <p:ext uri="{BB962C8B-B14F-4D97-AF65-F5344CB8AC3E}">
        <p14:creationId xmlns:p14="http://schemas.microsoft.com/office/powerpoint/2010/main" val="3421939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449253383"/>
              </p:ext>
            </p:extLst>
          </p:nvPr>
        </p:nvGraphicFramePr>
        <p:xfrm>
          <a:off x="246862" y="1251216"/>
          <a:ext cx="10807218" cy="5606784"/>
        </p:xfrm>
        <a:graphic>
          <a:graphicData uri="http://schemas.openxmlformats.org/drawingml/2006/table">
            <a:tbl>
              <a:tblPr firstRow="1" bandRow="1">
                <a:tableStyleId>{5C22544A-7EE6-4342-B048-85BDC9FD1C3A}</a:tableStyleId>
              </a:tblPr>
              <a:tblGrid>
                <a:gridCol w="4596851">
                  <a:extLst>
                    <a:ext uri="{9D8B030D-6E8A-4147-A177-3AD203B41FA5}">
                      <a16:colId xmlns:a16="http://schemas.microsoft.com/office/drawing/2014/main" val="2235853955"/>
                    </a:ext>
                  </a:extLst>
                </a:gridCol>
                <a:gridCol w="3606945">
                  <a:extLst>
                    <a:ext uri="{9D8B030D-6E8A-4147-A177-3AD203B41FA5}">
                      <a16:colId xmlns:a16="http://schemas.microsoft.com/office/drawing/2014/main" val="4174400132"/>
                    </a:ext>
                  </a:extLst>
                </a:gridCol>
                <a:gridCol w="2603422">
                  <a:extLst>
                    <a:ext uri="{9D8B030D-6E8A-4147-A177-3AD203B41FA5}">
                      <a16:colId xmlns:a16="http://schemas.microsoft.com/office/drawing/2014/main" val="1146395385"/>
                    </a:ext>
                  </a:extLst>
                </a:gridCol>
              </a:tblGrid>
              <a:tr h="599742">
                <a:tc>
                  <a:txBody>
                    <a:bodyPr/>
                    <a:lstStyle/>
                    <a:p>
                      <a:r>
                        <a:rPr lang="en-US" dirty="0">
                          <a:solidFill>
                            <a:schemeClr val="tx1"/>
                          </a:solidFill>
                          <a:latin typeface="Arial" panose="020B0604020202020204" pitchFamily="34" charset="0"/>
                          <a:cs typeface="Arial" panose="020B0604020202020204" pitchFamily="34" charset="0"/>
                        </a:rPr>
                        <a:t>TASK</a:t>
                      </a:r>
                    </a:p>
                  </a:txBody>
                  <a:tcPr/>
                </a:tc>
                <a:tc>
                  <a:txBody>
                    <a:bodyPr/>
                    <a:lstStyle/>
                    <a:p>
                      <a:r>
                        <a:rPr lang="en-US" dirty="0">
                          <a:solidFill>
                            <a:schemeClr val="tx1"/>
                          </a:solidFill>
                          <a:latin typeface="Arial" panose="020B0604020202020204" pitchFamily="34" charset="0"/>
                          <a:cs typeface="Arial" panose="020B0604020202020204" pitchFamily="34" charset="0"/>
                        </a:rPr>
                        <a:t>Position responsible</a:t>
                      </a:r>
                    </a:p>
                  </a:txBody>
                  <a:tcPr/>
                </a:tc>
                <a:tc>
                  <a:txBody>
                    <a:bodyPr/>
                    <a:lstStyle/>
                    <a:p>
                      <a:r>
                        <a:rPr lang="en-US" dirty="0">
                          <a:solidFill>
                            <a:schemeClr val="tx1"/>
                          </a:solidFill>
                          <a:latin typeface="Arial" panose="020B0604020202020204" pitchFamily="34" charset="0"/>
                          <a:cs typeface="Arial" panose="020B0604020202020204" pitchFamily="34" charset="0"/>
                        </a:rPr>
                        <a:t>Check in/completion schedule</a:t>
                      </a:r>
                    </a:p>
                  </a:txBody>
                  <a:tcPr/>
                </a:tc>
                <a:extLst>
                  <a:ext uri="{0D108BD9-81ED-4DB2-BD59-A6C34878D82A}">
                    <a16:rowId xmlns:a16="http://schemas.microsoft.com/office/drawing/2014/main" val="1083418974"/>
                  </a:ext>
                </a:extLst>
              </a:tr>
              <a:tr h="529398">
                <a:tc>
                  <a:txBody>
                    <a:bodyPr/>
                    <a:lstStyle/>
                    <a:p>
                      <a:r>
                        <a:rPr lang="en-US" sz="1400" dirty="0">
                          <a:latin typeface="Arial" panose="020B0604020202020204" pitchFamily="34" charset="0"/>
                          <a:cs typeface="Arial" panose="020B0604020202020204" pitchFamily="34" charset="0"/>
                        </a:rPr>
                        <a:t>Schedule bi-monthly brainstorming meetings with team members.</a:t>
                      </a:r>
                    </a:p>
                  </a:txBody>
                  <a:tcPr/>
                </a:tc>
                <a:tc>
                  <a:txBody>
                    <a:bodyPr/>
                    <a:lstStyle/>
                    <a:p>
                      <a:r>
                        <a:rPr lang="en-US" sz="1400" dirty="0">
                          <a:latin typeface="Arial" panose="020B0604020202020204" pitchFamily="34" charset="0"/>
                          <a:cs typeface="Arial" panose="020B0604020202020204" pitchFamily="34" charset="0"/>
                        </a:rPr>
                        <a:t>Service manager</a:t>
                      </a:r>
                    </a:p>
                  </a:txBody>
                  <a:tcPr/>
                </a:tc>
                <a:tc>
                  <a:txBody>
                    <a:bodyPr/>
                    <a:lstStyle/>
                    <a:p>
                      <a:r>
                        <a:rPr lang="en-US" sz="1400" dirty="0">
                          <a:latin typeface="Arial" panose="020B0604020202020204" pitchFamily="34" charset="0"/>
                          <a:cs typeface="Arial" panose="020B0604020202020204" pitchFamily="34" charset="0"/>
                        </a:rPr>
                        <a:t>Bi-monthly</a:t>
                      </a:r>
                    </a:p>
                  </a:txBody>
                  <a:tcPr/>
                </a:tc>
                <a:extLst>
                  <a:ext uri="{0D108BD9-81ED-4DB2-BD59-A6C34878D82A}">
                    <a16:rowId xmlns:a16="http://schemas.microsoft.com/office/drawing/2014/main" val="2400365483"/>
                  </a:ext>
                </a:extLst>
              </a:tr>
              <a:tr h="529398">
                <a:tc>
                  <a:txBody>
                    <a:bodyPr/>
                    <a:lstStyle/>
                    <a:p>
                      <a:r>
                        <a:rPr lang="en-US" sz="1400" dirty="0">
                          <a:latin typeface="Arial" panose="020B0604020202020204" pitchFamily="34" charset="0"/>
                          <a:cs typeface="Arial" panose="020B0604020202020204" pitchFamily="34" charset="0"/>
                        </a:rPr>
                        <a:t>Research and select an inventory management software that supports real-time tracking.</a:t>
                      </a:r>
                    </a:p>
                  </a:txBody>
                  <a:tcPr/>
                </a:tc>
                <a:tc>
                  <a:txBody>
                    <a:bodyPr/>
                    <a:lstStyle/>
                    <a:p>
                      <a:r>
                        <a:rPr lang="en-US" sz="1400" dirty="0">
                          <a:latin typeface="Arial" panose="020B0604020202020204" pitchFamily="34" charset="0"/>
                          <a:cs typeface="Arial" panose="020B0604020202020204" pitchFamily="34" charset="0"/>
                        </a:rPr>
                        <a:t>Parts manager</a:t>
                      </a:r>
                    </a:p>
                  </a:txBody>
                  <a:tcPr/>
                </a:tc>
                <a:tc>
                  <a:txBody>
                    <a:bodyPr/>
                    <a:lstStyle/>
                    <a:p>
                      <a:r>
                        <a:rPr lang="en-US" sz="1400" dirty="0">
                          <a:latin typeface="Arial" panose="020B0604020202020204" pitchFamily="34" charset="0"/>
                          <a:cs typeface="Arial" panose="020B0604020202020204" pitchFamily="34" charset="0"/>
                        </a:rPr>
                        <a:t>weekly</a:t>
                      </a:r>
                    </a:p>
                  </a:txBody>
                  <a:tcPr/>
                </a:tc>
                <a:extLst>
                  <a:ext uri="{0D108BD9-81ED-4DB2-BD59-A6C34878D82A}">
                    <a16:rowId xmlns:a16="http://schemas.microsoft.com/office/drawing/2014/main" val="107845787"/>
                  </a:ext>
                </a:extLst>
              </a:tr>
              <a:tr h="529398">
                <a:tc>
                  <a:txBody>
                    <a:bodyPr/>
                    <a:lstStyle/>
                    <a:p>
                      <a:r>
                        <a:rPr lang="en-US" sz="1400" dirty="0">
                          <a:latin typeface="Arial" panose="020B0604020202020204" pitchFamily="34" charset="0"/>
                          <a:cs typeface="Arial" panose="020B0604020202020204" pitchFamily="34" charset="0"/>
                        </a:rPr>
                        <a:t>Organize quarterly customer service training sessions for all customer-facing employees.</a:t>
                      </a:r>
                    </a:p>
                  </a:txBody>
                  <a:tcPr/>
                </a:tc>
                <a:tc>
                  <a:txBody>
                    <a:bodyPr/>
                    <a:lstStyle/>
                    <a:p>
                      <a:r>
                        <a:rPr lang="en-US" sz="1400" dirty="0">
                          <a:latin typeface="Arial" panose="020B0604020202020204" pitchFamily="34" charset="0"/>
                          <a:cs typeface="Arial" panose="020B0604020202020204" pitchFamily="34" charset="0"/>
                        </a:rPr>
                        <a:t>Quality manager</a:t>
                      </a:r>
                    </a:p>
                  </a:txBody>
                  <a:tcPr/>
                </a:tc>
                <a:tc>
                  <a:txBody>
                    <a:bodyPr/>
                    <a:lstStyle/>
                    <a:p>
                      <a:r>
                        <a:rPr lang="en-US" sz="1400" dirty="0">
                          <a:latin typeface="Arial" panose="020B0604020202020204" pitchFamily="34" charset="0"/>
                          <a:cs typeface="Arial" panose="020B0604020202020204" pitchFamily="34" charset="0"/>
                        </a:rPr>
                        <a:t>Quarterly</a:t>
                      </a:r>
                    </a:p>
                  </a:txBody>
                  <a:tcPr/>
                </a:tc>
                <a:extLst>
                  <a:ext uri="{0D108BD9-81ED-4DB2-BD59-A6C34878D82A}">
                    <a16:rowId xmlns:a16="http://schemas.microsoft.com/office/drawing/2014/main" val="1530126605"/>
                  </a:ext>
                </a:extLst>
              </a:tr>
              <a:tr h="529398">
                <a:tc>
                  <a:txBody>
                    <a:bodyPr/>
                    <a:lstStyle/>
                    <a:p>
                      <a:r>
                        <a:rPr lang="en-US" sz="1400" dirty="0">
                          <a:latin typeface="Arial" panose="020B0604020202020204" pitchFamily="34" charset="0"/>
                          <a:cs typeface="Arial" panose="020B0604020202020204" pitchFamily="34" charset="0"/>
                        </a:rPr>
                        <a:t>Conduct an inventory review and assess the performance of current equipment.</a:t>
                      </a:r>
                    </a:p>
                  </a:txBody>
                  <a:tcPr/>
                </a:tc>
                <a:tc>
                  <a:txBody>
                    <a:bodyPr/>
                    <a:lstStyle/>
                    <a:p>
                      <a:r>
                        <a:rPr lang="es-MX" sz="1400" dirty="0" err="1">
                          <a:latin typeface="Arial" panose="020B0604020202020204" pitchFamily="34" charset="0"/>
                          <a:cs typeface="Arial" panose="020B0604020202020204" pitchFamily="34" charset="0"/>
                        </a:rPr>
                        <a:t>Service</a:t>
                      </a:r>
                      <a:r>
                        <a:rPr lang="es-MX" sz="1400" dirty="0">
                          <a:latin typeface="Arial" panose="020B0604020202020204" pitchFamily="34" charset="0"/>
                          <a:cs typeface="Arial" panose="020B0604020202020204" pitchFamily="34" charset="0"/>
                        </a:rPr>
                        <a:t> </a:t>
                      </a:r>
                      <a:r>
                        <a:rPr lang="es-MX" sz="1400" dirty="0" err="1">
                          <a:latin typeface="Arial" panose="020B0604020202020204" pitchFamily="34" charset="0"/>
                          <a:cs typeface="Arial" panose="020B0604020202020204" pitchFamily="34" charset="0"/>
                        </a:rPr>
                        <a:t>Technician</a:t>
                      </a:r>
                      <a:r>
                        <a:rPr lang="es-MX" sz="1400" dirty="0">
                          <a:latin typeface="Arial" panose="020B0604020202020204" pitchFamily="34" charset="0"/>
                          <a:cs typeface="Arial" panose="020B0604020202020204" pitchFamily="34" charset="0"/>
                        </a:rPr>
                        <a:t> Supervisor</a:t>
                      </a:r>
                      <a:endParaRPr lang="en-US" sz="1400" dirty="0">
                        <a:latin typeface="Arial" panose="020B0604020202020204" pitchFamily="34" charset="0"/>
                        <a:cs typeface="Arial" panose="020B0604020202020204" pitchFamily="34" charset="0"/>
                      </a:endParaRPr>
                    </a:p>
                  </a:txBody>
                  <a:tcPr/>
                </a:tc>
                <a:tc>
                  <a:txBody>
                    <a:bodyPr/>
                    <a:lstStyle/>
                    <a:p>
                      <a:r>
                        <a:rPr lang="en-US" sz="1400" dirty="0">
                          <a:latin typeface="Arial" panose="020B0604020202020204" pitchFamily="34" charset="0"/>
                          <a:cs typeface="Arial" panose="020B0604020202020204" pitchFamily="34" charset="0"/>
                        </a:rPr>
                        <a:t>1 December 2024</a:t>
                      </a:r>
                    </a:p>
                  </a:txBody>
                  <a:tcPr/>
                </a:tc>
                <a:extLst>
                  <a:ext uri="{0D108BD9-81ED-4DB2-BD59-A6C34878D82A}">
                    <a16:rowId xmlns:a16="http://schemas.microsoft.com/office/drawing/2014/main" val="1950345431"/>
                  </a:ext>
                </a:extLst>
              </a:tr>
              <a:tr h="529398">
                <a:tc>
                  <a:txBody>
                    <a:bodyPr/>
                    <a:lstStyle/>
                    <a:p>
                      <a:r>
                        <a:rPr lang="en-US" sz="1400" dirty="0">
                          <a:latin typeface="Arial" panose="020B0604020202020204" pitchFamily="34" charset="0"/>
                          <a:cs typeface="Arial" panose="020B0604020202020204" pitchFamily="34" charset="0"/>
                        </a:rPr>
                        <a:t>Develop a training calendar with courses aligned to the brand’s training matrix.</a:t>
                      </a:r>
                    </a:p>
                  </a:txBody>
                  <a:tcPr/>
                </a:tc>
                <a:tc>
                  <a:txBody>
                    <a:bodyPr/>
                    <a:lstStyle/>
                    <a:p>
                      <a:r>
                        <a:rPr lang="en-US" sz="1400" dirty="0">
                          <a:latin typeface="Arial" panose="020B0604020202020204" pitchFamily="34" charset="0"/>
                          <a:cs typeface="Arial" panose="020B0604020202020204" pitchFamily="34" charset="0"/>
                        </a:rPr>
                        <a:t>Service manager</a:t>
                      </a:r>
                    </a:p>
                  </a:txBody>
                  <a:tcPr/>
                </a:tc>
                <a:tc>
                  <a:txBody>
                    <a:bodyPr/>
                    <a:lstStyle/>
                    <a:p>
                      <a:r>
                        <a:rPr lang="en-US" sz="1400" dirty="0">
                          <a:latin typeface="Arial" panose="020B0604020202020204" pitchFamily="34" charset="0"/>
                          <a:cs typeface="Arial" panose="020B0604020202020204" pitchFamily="34" charset="0"/>
                        </a:rPr>
                        <a:t>30 December 2024</a:t>
                      </a:r>
                    </a:p>
                  </a:txBody>
                  <a:tcPr/>
                </a:tc>
                <a:extLst>
                  <a:ext uri="{0D108BD9-81ED-4DB2-BD59-A6C34878D82A}">
                    <a16:rowId xmlns:a16="http://schemas.microsoft.com/office/drawing/2014/main" val="1960891333"/>
                  </a:ext>
                </a:extLst>
              </a:tr>
              <a:tr h="529398">
                <a:tc>
                  <a:txBody>
                    <a:bodyPr/>
                    <a:lstStyle/>
                    <a:p>
                      <a:r>
                        <a:rPr lang="en-US" sz="1400" dirty="0">
                          <a:latin typeface="Arial" panose="020B0604020202020204" pitchFamily="34" charset="0"/>
                          <a:cs typeface="Arial" panose="020B0604020202020204" pitchFamily="34" charset="0"/>
                        </a:rPr>
                        <a:t>Design and launch a social media ad campaign to promote services.</a:t>
                      </a:r>
                    </a:p>
                  </a:txBody>
                  <a:tcPr/>
                </a:tc>
                <a:tc>
                  <a:txBody>
                    <a:bodyPr/>
                    <a:lstStyle/>
                    <a:p>
                      <a:r>
                        <a:rPr lang="en-US" sz="1400" dirty="0">
                          <a:latin typeface="Arial" panose="020B0604020202020204" pitchFamily="34" charset="0"/>
                          <a:cs typeface="Arial" panose="020B0604020202020204" pitchFamily="34" charset="0"/>
                        </a:rPr>
                        <a:t>Marketing manager</a:t>
                      </a:r>
                    </a:p>
                  </a:txBody>
                  <a:tcPr/>
                </a:tc>
                <a:tc>
                  <a:txBody>
                    <a:bodyPr/>
                    <a:lstStyle/>
                    <a:p>
                      <a:r>
                        <a:rPr lang="en-US" sz="1400" dirty="0">
                          <a:latin typeface="Arial" panose="020B0604020202020204" pitchFamily="34" charset="0"/>
                          <a:cs typeface="Arial" panose="020B0604020202020204" pitchFamily="34" charset="0"/>
                        </a:rPr>
                        <a:t>1 December 2024</a:t>
                      </a:r>
                    </a:p>
                  </a:txBody>
                  <a:tcPr/>
                </a:tc>
                <a:extLst>
                  <a:ext uri="{0D108BD9-81ED-4DB2-BD59-A6C34878D82A}">
                    <a16:rowId xmlns:a16="http://schemas.microsoft.com/office/drawing/2014/main" val="4137224325"/>
                  </a:ext>
                </a:extLst>
              </a:tr>
              <a:tr h="529398">
                <a:tc>
                  <a:txBody>
                    <a:bodyPr/>
                    <a:lstStyle/>
                    <a:p>
                      <a:r>
                        <a:rPr lang="en-US" sz="1400" dirty="0">
                          <a:latin typeface="Arial" panose="020B0604020202020204" pitchFamily="34" charset="0"/>
                          <a:cs typeface="Arial" panose="020B0604020202020204" pitchFamily="34" charset="0"/>
                        </a:rPr>
                        <a:t>Work with the quality control team to create a checklist for error-free repairs.</a:t>
                      </a:r>
                    </a:p>
                  </a:txBody>
                  <a:tcPr/>
                </a:tc>
                <a:tc>
                  <a:txBody>
                    <a:bodyPr/>
                    <a:lstStyle/>
                    <a:p>
                      <a:r>
                        <a:rPr lang="en-US" sz="1400" dirty="0">
                          <a:latin typeface="Arial" panose="020B0604020202020204" pitchFamily="34" charset="0"/>
                          <a:cs typeface="Arial" panose="020B0604020202020204" pitchFamily="34" charset="0"/>
                        </a:rPr>
                        <a:t>Quality manager</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1 December 2024</a:t>
                      </a:r>
                    </a:p>
                  </a:txBody>
                  <a:tcPr/>
                </a:tc>
                <a:extLst>
                  <a:ext uri="{0D108BD9-81ED-4DB2-BD59-A6C34878D82A}">
                    <a16:rowId xmlns:a16="http://schemas.microsoft.com/office/drawing/2014/main" val="2642230709"/>
                  </a:ext>
                </a:extLst>
              </a:tr>
              <a:tr h="529398">
                <a:tc>
                  <a:txBody>
                    <a:bodyPr/>
                    <a:lstStyle/>
                    <a:p>
                      <a:r>
                        <a:rPr lang="en-US" sz="1400" dirty="0">
                          <a:latin typeface="Arial" panose="020B0604020202020204" pitchFamily="34" charset="0"/>
                          <a:cs typeface="Arial" panose="020B0604020202020204" pitchFamily="34" charset="0"/>
                        </a:rPr>
                        <a:t>Implement an automated email reminder system to notify employees of upcoming training deadlines.</a:t>
                      </a:r>
                    </a:p>
                  </a:txBody>
                  <a:tcPr/>
                </a:tc>
                <a:tc>
                  <a:txBody>
                    <a:bodyPr/>
                    <a:lstStyle/>
                    <a:p>
                      <a:r>
                        <a:rPr lang="en-US" sz="1400" dirty="0">
                          <a:latin typeface="Arial" panose="020B0604020202020204" pitchFamily="34" charset="0"/>
                          <a:cs typeface="Arial" panose="020B0604020202020204" pitchFamily="34" charset="0"/>
                        </a:rPr>
                        <a:t>IT manager</a:t>
                      </a:r>
                    </a:p>
                  </a:txBody>
                  <a:tcPr/>
                </a:tc>
                <a:tc>
                  <a:txBody>
                    <a:bodyPr/>
                    <a:lstStyle/>
                    <a:p>
                      <a:r>
                        <a:rPr lang="en-US" sz="1400" dirty="0">
                          <a:latin typeface="Arial" panose="020B0604020202020204" pitchFamily="34" charset="0"/>
                          <a:cs typeface="Arial" panose="020B0604020202020204" pitchFamily="34" charset="0"/>
                        </a:rPr>
                        <a:t>14 December 2024</a:t>
                      </a:r>
                    </a:p>
                  </a:txBody>
                  <a:tcPr/>
                </a:tc>
                <a:extLst>
                  <a:ext uri="{0D108BD9-81ED-4DB2-BD59-A6C34878D82A}">
                    <a16:rowId xmlns:a16="http://schemas.microsoft.com/office/drawing/2014/main" val="3196122071"/>
                  </a:ext>
                </a:extLst>
              </a:tr>
              <a:tr h="529398">
                <a:tc>
                  <a:txBody>
                    <a:bodyPr/>
                    <a:lstStyle/>
                    <a:p>
                      <a:r>
                        <a:rPr lang="en-US" sz="1400" dirty="0">
                          <a:latin typeface="Arial" panose="020B0604020202020204" pitchFamily="34" charset="0"/>
                          <a:cs typeface="Arial" panose="020B0604020202020204" pitchFamily="34" charset="0"/>
                        </a:rPr>
                        <a:t>Research competitors' pricing and compile a comparison report.</a:t>
                      </a:r>
                    </a:p>
                    <a:p>
                      <a:endParaRPr lang="en-US" sz="1400" dirty="0">
                        <a:latin typeface="Arial" panose="020B0604020202020204" pitchFamily="34" charset="0"/>
                        <a:cs typeface="Arial" panose="020B0604020202020204" pitchFamily="34" charset="0"/>
                      </a:endParaRPr>
                    </a:p>
                  </a:txBody>
                  <a:tcPr/>
                </a:tc>
                <a:tc>
                  <a:txBody>
                    <a:bodyPr/>
                    <a:lstStyle/>
                    <a:p>
                      <a:r>
                        <a:rPr lang="en-US" sz="1400" dirty="0">
                          <a:latin typeface="Arial" panose="020B0604020202020204" pitchFamily="34" charset="0"/>
                          <a:cs typeface="Arial" panose="020B0604020202020204" pitchFamily="34" charset="0"/>
                        </a:rPr>
                        <a:t>Service manager</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14 December 2024</a:t>
                      </a:r>
                    </a:p>
                    <a:p>
                      <a:endParaRPr 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17976378"/>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4" name="Rectangle 1">
            <a:extLst>
              <a:ext uri="{FF2B5EF4-FFF2-40B4-BE49-F238E27FC236}">
                <a16:creationId xmlns:a16="http://schemas.microsoft.com/office/drawing/2014/main" id="{2FA36080-4BD5-CFA8-28C9-77FC5004E5B6}"/>
              </a:ext>
            </a:extLst>
          </p:cNvPr>
          <p:cNvSpPr>
            <a:spLocks noChangeArrowheads="1"/>
          </p:cNvSpPr>
          <p:nvPr/>
        </p:nvSpPr>
        <p:spPr bwMode="auto">
          <a:xfrm>
            <a:off x="345440" y="1587279"/>
            <a:ext cx="1068832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1400" b="0" i="0" u="none" strike="noStrike" cap="none" normalizeH="0" baseline="0" dirty="0" err="1">
                <a:ln>
                  <a:noFill/>
                </a:ln>
                <a:solidFill>
                  <a:schemeClr val="tx1"/>
                </a:solidFill>
                <a:effectLst/>
                <a:latin typeface="Arial" panose="020B0604020202020204" pitchFamily="34" charset="0"/>
              </a:rPr>
              <a:t>This</a:t>
            </a:r>
            <a:r>
              <a:rPr kumimoji="0" lang="es-MX" altLang="es-MX" sz="1400" b="0" i="0" u="none" strike="noStrike" cap="none" normalizeH="0" baseline="0" dirty="0">
                <a:ln>
                  <a:noFill/>
                </a:ln>
                <a:solidFill>
                  <a:schemeClr val="tx1"/>
                </a:solidFill>
                <a:effectLst/>
                <a:latin typeface="Arial" panose="020B0604020202020204" pitchFamily="34" charset="0"/>
              </a:rPr>
              <a:t> plan </a:t>
            </a:r>
            <a:r>
              <a:rPr kumimoji="0" lang="es-MX" altLang="es-MX" sz="1400" b="0" i="0" u="none" strike="noStrike" cap="none" normalizeH="0" baseline="0" dirty="0" err="1">
                <a:ln>
                  <a:noFill/>
                </a:ln>
                <a:solidFill>
                  <a:schemeClr val="tx1"/>
                </a:solidFill>
                <a:effectLst/>
                <a:latin typeface="Arial" panose="020B0604020202020204" pitchFamily="34" charset="0"/>
              </a:rPr>
              <a:t>focuses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improving</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key</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areas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of</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an</a:t>
            </a:r>
            <a:r>
              <a:rPr kumimoji="0" lang="es-MX" altLang="es-MX" sz="1400" b="0" i="0" u="none" strike="noStrike" cap="none" normalizeH="0" baseline="0" dirty="0">
                <a:ln>
                  <a:noFill/>
                </a:ln>
                <a:solidFill>
                  <a:schemeClr val="tx1"/>
                </a:solidFill>
                <a:effectLst/>
                <a:latin typeface="Arial" panose="020B0604020202020204" pitchFamily="34" charset="0"/>
              </a:rPr>
              <a:t> automotive </a:t>
            </a:r>
            <a:r>
              <a:rPr kumimoji="0" lang="es-MX" altLang="es-MX" sz="1400" b="0" i="0" u="none" strike="noStrike" cap="none" normalizeH="0" baseline="0" dirty="0" err="1">
                <a:ln>
                  <a:noFill/>
                </a:ln>
                <a:solidFill>
                  <a:schemeClr val="tx1"/>
                </a:solidFill>
                <a:effectLst/>
                <a:latin typeface="Arial" panose="020B0604020202020204" pitchFamily="34" charset="0"/>
              </a:rPr>
              <a:t>service</a:t>
            </a:r>
            <a:r>
              <a:rPr kumimoji="0" lang="es-MX" altLang="es-MX" sz="1400" b="0" i="0" u="none" strike="noStrike" cap="none" normalizeH="0" baseline="0" dirty="0">
                <a:ln>
                  <a:noFill/>
                </a:ln>
                <a:solidFill>
                  <a:schemeClr val="tx1"/>
                </a:solidFill>
                <a:effectLst/>
                <a:latin typeface="Arial" panose="020B0604020202020204" pitchFamily="34" charset="0"/>
              </a:rPr>
              <a:t> center </a:t>
            </a:r>
            <a:r>
              <a:rPr kumimoji="0" lang="es-MX" altLang="es-MX" sz="1400" b="0" i="0" u="none" strike="noStrike" cap="none" normalizeH="0" baseline="0" dirty="0" err="1">
                <a:ln>
                  <a:noFill/>
                </a:ln>
                <a:solidFill>
                  <a:schemeClr val="tx1"/>
                </a:solidFill>
                <a:effectLst/>
                <a:latin typeface="Arial" panose="020B0604020202020204" pitchFamily="34" charset="0"/>
              </a:rPr>
              <a:t>to</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enhance</a:t>
            </a:r>
            <a:r>
              <a:rPr kumimoji="0" lang="es-MX" altLang="es-MX" sz="1400" b="0" i="0" u="none" strike="noStrike" cap="none" normalizeH="0" baseline="0" dirty="0">
                <a:ln>
                  <a:noFill/>
                </a:ln>
                <a:solidFill>
                  <a:schemeClr val="tx1"/>
                </a:solidFill>
                <a:effectLst/>
                <a:latin typeface="Arial" panose="020B0604020202020204" pitchFamily="34" charset="0"/>
              </a:rPr>
              <a:t> performance and </a:t>
            </a:r>
            <a:r>
              <a:rPr kumimoji="0" lang="es-MX" altLang="es-MX" sz="1400" b="0" i="0" u="none" strike="noStrike" cap="none" normalizeH="0" baseline="0" dirty="0" err="1">
                <a:ln>
                  <a:noFill/>
                </a:ln>
                <a:solidFill>
                  <a:schemeClr val="tx1"/>
                </a:solidFill>
                <a:effectLst/>
                <a:latin typeface="Arial" panose="020B0604020202020204" pitchFamily="34" charset="0"/>
              </a:rPr>
              <a:t>satisfaction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for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both</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customers</a:t>
            </a:r>
            <a:r>
              <a:rPr kumimoji="0" lang="es-MX" altLang="es-MX" sz="1400" b="0" i="0" u="none" strike="noStrike" cap="none" normalizeH="0" baseline="0" dirty="0">
                <a:ln>
                  <a:noFill/>
                </a:ln>
                <a:solidFill>
                  <a:schemeClr val="tx1"/>
                </a:solidFill>
                <a:effectLst/>
                <a:latin typeface="Arial" panose="020B0604020202020204" pitchFamily="34" charset="0"/>
              </a:rPr>
              <a:t> and staff:</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s-MX" altLang="es-MX" sz="1400" b="1" i="0" u="none" strike="noStrike" cap="none" normalizeH="0" baseline="0" dirty="0" err="1">
                <a:ln>
                  <a:noFill/>
                </a:ln>
                <a:solidFill>
                  <a:schemeClr val="tx1"/>
                </a:solidFill>
                <a:effectLst/>
                <a:latin typeface="Arial" panose="020B0604020202020204" pitchFamily="34" charset="0"/>
              </a:rPr>
              <a:t>Innovation</a:t>
            </a:r>
            <a:r>
              <a:rPr kumimoji="0" lang="es-MX" altLang="es-MX" sz="1400" b="1" i="0" u="none" strike="noStrike" cap="none" normalizeH="0" baseline="0" dirty="0">
                <a:ln>
                  <a:noFill/>
                </a:ln>
                <a:solidFill>
                  <a:schemeClr val="tx1"/>
                </a:solidFill>
                <a:effectLst/>
                <a:latin typeface="Arial" panose="020B0604020202020204" pitchFamily="34" charset="0"/>
              </a:rPr>
              <a:t> &amp; </a:t>
            </a:r>
            <a:r>
              <a:rPr kumimoji="0" lang="es-MX" altLang="es-MX" sz="1400" b="1" i="0" u="none" strike="noStrike" cap="none" normalizeH="0" baseline="0" dirty="0" err="1">
                <a:ln>
                  <a:noFill/>
                </a:ln>
                <a:solidFill>
                  <a:schemeClr val="tx1"/>
                </a:solidFill>
                <a:effectLst/>
                <a:latin typeface="Arial" panose="020B0604020202020204" pitchFamily="34" charset="0"/>
              </a:rPr>
              <a:t>Improvement</a:t>
            </a:r>
            <a:r>
              <a:rPr kumimoji="0" lang="es-MX" altLang="es-MX" sz="1400" b="0" i="0" u="none" strike="noStrike" cap="none" normalizeH="0" baseline="0" dirty="0">
                <a:ln>
                  <a:noFill/>
                </a:ln>
                <a:solidFill>
                  <a:schemeClr val="tx1"/>
                </a:solidFill>
                <a:effectLst/>
                <a:latin typeface="Arial" panose="020B0604020202020204" pitchFamily="34" charset="0"/>
              </a:rPr>
              <a:t>: Foster </a:t>
            </a:r>
            <a:r>
              <a:rPr kumimoji="0" lang="es-MX" altLang="es-MX" sz="1400" b="0" i="0" u="none" strike="noStrike" cap="none" normalizeH="0" baseline="0" dirty="0" err="1">
                <a:ln>
                  <a:noFill/>
                </a:ln>
                <a:solidFill>
                  <a:schemeClr val="tx1"/>
                </a:solidFill>
                <a:effectLst/>
                <a:latin typeface="Arial" panose="020B0604020202020204" pitchFamily="34" charset="0"/>
              </a:rPr>
              <a:t>creativity</a:t>
            </a:r>
            <a:r>
              <a:rPr kumimoji="0" lang="es-MX" altLang="es-MX" sz="1400" b="0" i="0" u="none" strike="noStrike" cap="none" normalizeH="0" baseline="0" dirty="0">
                <a:ln>
                  <a:noFill/>
                </a:ln>
                <a:solidFill>
                  <a:schemeClr val="tx1"/>
                </a:solidFill>
                <a:effectLst/>
                <a:latin typeface="Arial" panose="020B0604020202020204" pitchFamily="34" charset="0"/>
              </a:rPr>
              <a:t> and </a:t>
            </a:r>
            <a:r>
              <a:rPr kumimoji="0" lang="es-MX" altLang="es-MX" sz="1400" b="0" i="0" u="none" strike="noStrike" cap="none" normalizeH="0" baseline="0" dirty="0" err="1">
                <a:ln>
                  <a:noFill/>
                </a:ln>
                <a:solidFill>
                  <a:schemeClr val="tx1"/>
                </a:solidFill>
                <a:effectLst/>
                <a:latin typeface="Arial" panose="020B0604020202020204" pitchFamily="34" charset="0"/>
              </a:rPr>
              <a:t>motivation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through</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brainstorming</a:t>
            </a:r>
            <a:r>
              <a:rPr kumimoji="0" lang="es-MX" altLang="es-MX" sz="1400" b="0" i="0" u="none" strike="noStrike" cap="none" normalizeH="0" baseline="0" dirty="0">
                <a:ln>
                  <a:noFill/>
                </a:ln>
                <a:solidFill>
                  <a:schemeClr val="tx1"/>
                </a:solidFill>
                <a:effectLst/>
                <a:latin typeface="Arial" panose="020B0604020202020204" pitchFamily="34" charset="0"/>
              </a:rPr>
              <a:t>, incentives, and </a:t>
            </a:r>
            <a:r>
              <a:rPr kumimoji="0" lang="es-MX" altLang="es-MX" sz="1400" b="0" i="0" u="none" strike="noStrike" cap="none" normalizeH="0" baseline="0" dirty="0" err="1">
                <a:ln>
                  <a:noFill/>
                </a:ln>
                <a:solidFill>
                  <a:schemeClr val="tx1"/>
                </a:solidFill>
                <a:effectLst/>
                <a:latin typeface="Arial" panose="020B0604020202020204" pitchFamily="34" charset="0"/>
              </a:rPr>
              <a:t>internal</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surveys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es-MX" altLang="es-MX" sz="1400" b="1" i="0" u="none" strike="noStrike" cap="none" normalizeH="0" baseline="0" dirty="0" err="1">
                <a:ln>
                  <a:noFill/>
                </a:ln>
                <a:solidFill>
                  <a:schemeClr val="tx1"/>
                </a:solidFill>
                <a:effectLst/>
                <a:latin typeface="Arial" panose="020B0604020202020204" pitchFamily="34" charset="0"/>
              </a:rPr>
              <a:t>Inventory</a:t>
            </a:r>
            <a:r>
              <a:rPr kumimoji="0" lang="es-MX" altLang="es-MX" sz="1400" b="1" i="0" u="none" strike="noStrike" cap="none" normalizeH="0" baseline="0" dirty="0">
                <a:ln>
                  <a:noFill/>
                </a:ln>
                <a:solidFill>
                  <a:schemeClr val="tx1"/>
                </a:solidFill>
                <a:effectLst/>
                <a:latin typeface="Arial" panose="020B0604020202020204" pitchFamily="34" charset="0"/>
              </a:rPr>
              <a:t> &amp; </a:t>
            </a:r>
            <a:r>
              <a:rPr kumimoji="0" lang="es-MX" altLang="es-MX" sz="1400" b="1" i="0" u="none" strike="noStrike" cap="none" normalizeH="0" baseline="0" dirty="0" err="1">
                <a:ln>
                  <a:noFill/>
                </a:ln>
                <a:solidFill>
                  <a:schemeClr val="tx1"/>
                </a:solidFill>
                <a:effectLst/>
                <a:latin typeface="Arial" panose="020B0604020202020204" pitchFamily="34" charset="0"/>
              </a:rPr>
              <a:t>Parts</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Supply</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Improve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inventory</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management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with</a:t>
            </a:r>
            <a:r>
              <a:rPr kumimoji="0" lang="es-MX" altLang="es-MX" sz="1400" b="0" i="0" u="none" strike="noStrike" cap="none" normalizeH="0" baseline="0" dirty="0">
                <a:ln>
                  <a:noFill/>
                </a:ln>
                <a:solidFill>
                  <a:schemeClr val="tx1"/>
                </a:solidFill>
                <a:effectLst/>
                <a:latin typeface="Arial" panose="020B0604020202020204" pitchFamily="34" charset="0"/>
              </a:rPr>
              <a:t> real-time tracking and </a:t>
            </a:r>
            <a:r>
              <a:rPr kumimoji="0" lang="es-MX" altLang="es-MX" sz="1400" b="0" i="0" u="none" strike="noStrike" cap="none" normalizeH="0" baseline="0" dirty="0" err="1">
                <a:ln>
                  <a:noFill/>
                </a:ln>
                <a:solidFill>
                  <a:schemeClr val="tx1"/>
                </a:solidFill>
                <a:effectLst/>
                <a:latin typeface="Arial" panose="020B0604020202020204" pitchFamily="34" charset="0"/>
              </a:rPr>
              <a:t>better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communication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with</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suppliers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to</a:t>
            </a:r>
            <a:r>
              <a:rPr kumimoji="0" lang="es-MX" altLang="es-MX" sz="1400" b="0" i="0" u="none" strike="noStrike" cap="none" normalizeH="0" baseline="0" dirty="0">
                <a:ln>
                  <a:noFill/>
                </a:ln>
                <a:solidFill>
                  <a:schemeClr val="tx1"/>
                </a:solidFill>
                <a:effectLst/>
                <a:latin typeface="Arial" panose="020B0604020202020204" pitchFamily="34" charset="0"/>
              </a:rPr>
              <a:t> reduce </a:t>
            </a:r>
            <a:r>
              <a:rPr kumimoji="0" lang="es-MX" altLang="es-MX" sz="1400" b="0" i="0" u="none" strike="noStrike" cap="none" normalizeH="0" baseline="0" dirty="0" err="1">
                <a:ln>
                  <a:noFill/>
                </a:ln>
                <a:solidFill>
                  <a:schemeClr val="tx1"/>
                </a:solidFill>
                <a:effectLst/>
                <a:latin typeface="Arial" panose="020B0604020202020204" pitchFamily="34" charset="0"/>
              </a:rPr>
              <a:t>delays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es-MX" altLang="es-MX" sz="1400" b="1" i="0" u="none" strike="noStrike" cap="none" normalizeH="0" baseline="0" dirty="0" err="1">
                <a:ln>
                  <a:noFill/>
                </a:ln>
                <a:solidFill>
                  <a:schemeClr val="tx1"/>
                </a:solidFill>
                <a:effectLst/>
                <a:latin typeface="Arial" panose="020B0604020202020204" pitchFamily="34" charset="0"/>
              </a:rPr>
              <a:t>Customer</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Service</a:t>
            </a:r>
            <a:r>
              <a:rPr kumimoji="0" lang="es-MX" altLang="es-MX" sz="1400" b="0" i="0" u="none" strike="noStrike" cap="none" normalizeH="0" baseline="0" dirty="0">
                <a:ln>
                  <a:noFill/>
                </a:ln>
                <a:solidFill>
                  <a:schemeClr val="tx1"/>
                </a:solidFill>
                <a:effectLst/>
                <a:latin typeface="Arial" panose="020B0604020202020204" pitchFamily="34" charset="0"/>
              </a:rPr>
              <a:t>: Train staff </a:t>
            </a:r>
            <a:r>
              <a:rPr kumimoji="0" lang="es-MX" altLang="es-MX" sz="1400" b="0" i="0" u="none" strike="noStrike" cap="none" normalizeH="0" baseline="0" dirty="0" err="1">
                <a:ln>
                  <a:noFill/>
                </a:ln>
                <a:solidFill>
                  <a:schemeClr val="tx1"/>
                </a:solidFill>
                <a:effectLst/>
                <a:latin typeface="Arial" panose="020B0604020202020204" pitchFamily="34" charset="0"/>
              </a:rPr>
              <a:t>to</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provide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personalized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service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implement</a:t>
            </a:r>
            <a:r>
              <a:rPr kumimoji="0" lang="es-MX" altLang="es-MX" sz="1400" b="0" i="0" u="none" strike="noStrike" cap="none" normalizeH="0" baseline="0" dirty="0">
                <a:ln>
                  <a:noFill/>
                </a:ln>
                <a:solidFill>
                  <a:schemeClr val="tx1"/>
                </a:solidFill>
                <a:effectLst/>
                <a:latin typeface="Arial" panose="020B0604020202020204" pitchFamily="34" charset="0"/>
              </a:rPr>
              <a:t> a </a:t>
            </a:r>
            <a:r>
              <a:rPr kumimoji="0" lang="es-MX" altLang="es-MX" sz="1400" b="0" i="0" u="none" strike="noStrike" cap="none" normalizeH="0" baseline="0" dirty="0" err="1">
                <a:ln>
                  <a:noFill/>
                </a:ln>
                <a:solidFill>
                  <a:schemeClr val="tx1"/>
                </a:solidFill>
                <a:effectLst/>
                <a:latin typeface="Arial" panose="020B0604020202020204" pitchFamily="34" charset="0"/>
              </a:rPr>
              <a:t>feedback</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system</a:t>
            </a:r>
            <a:r>
              <a:rPr kumimoji="0" lang="es-MX" altLang="es-MX" sz="1400" b="0" i="0" u="none" strike="noStrike" cap="none" normalizeH="0" baseline="0" dirty="0">
                <a:ln>
                  <a:noFill/>
                </a:ln>
                <a:solidFill>
                  <a:schemeClr val="tx1"/>
                </a:solidFill>
                <a:effectLst/>
                <a:latin typeface="Arial" panose="020B0604020202020204" pitchFamily="34" charset="0"/>
              </a:rPr>
              <a:t>, and </a:t>
            </a:r>
            <a:r>
              <a:rPr kumimoji="0" lang="es-MX" altLang="es-MX" sz="1400" b="0" i="0" u="none" strike="noStrike" cap="none" normalizeH="0" baseline="0" dirty="0" err="1">
                <a:ln>
                  <a:noFill/>
                </a:ln>
                <a:solidFill>
                  <a:schemeClr val="tx1"/>
                </a:solidFill>
                <a:effectLst/>
                <a:latin typeface="Arial" panose="020B0604020202020204" pitchFamily="34" charset="0"/>
              </a:rPr>
              <a:t>create</a:t>
            </a:r>
            <a:r>
              <a:rPr kumimoji="0" lang="es-MX" altLang="es-MX" sz="1400" b="0" i="0" u="none" strike="noStrike" cap="none" normalizeH="0" baseline="0" dirty="0">
                <a:ln>
                  <a:noFill/>
                </a:ln>
                <a:solidFill>
                  <a:schemeClr val="tx1"/>
                </a:solidFill>
                <a:effectLst/>
                <a:latin typeface="Arial" panose="020B0604020202020204" pitchFamily="34" charset="0"/>
              </a:rPr>
              <a:t> a </a:t>
            </a:r>
            <a:r>
              <a:rPr kumimoji="0" lang="es-MX" altLang="es-MX" sz="1400" b="0" i="0" u="none" strike="noStrike" cap="none" normalizeH="0" baseline="0" dirty="0" err="1">
                <a:ln>
                  <a:noFill/>
                </a:ln>
                <a:solidFill>
                  <a:schemeClr val="tx1"/>
                </a:solidFill>
                <a:effectLst/>
                <a:latin typeface="Arial" panose="020B0604020202020204" pitchFamily="34" charset="0"/>
              </a:rPr>
              <a:t>loyalty</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program</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4"/>
              <a:tabLst/>
            </a:pPr>
            <a:r>
              <a:rPr kumimoji="0" lang="es-MX" altLang="es-MX" sz="1400" b="1" i="0" u="none" strike="noStrike" cap="none" normalizeH="0" baseline="0" dirty="0" err="1">
                <a:ln>
                  <a:noFill/>
                </a:ln>
                <a:solidFill>
                  <a:schemeClr val="tx1"/>
                </a:solidFill>
                <a:effectLst/>
                <a:latin typeface="Arial" panose="020B0604020202020204" pitchFamily="34" charset="0"/>
              </a:rPr>
              <a:t>Equipment</a:t>
            </a:r>
            <a:r>
              <a:rPr kumimoji="0" lang="es-MX" altLang="es-MX" sz="1400" b="1" i="0" u="none" strike="noStrike" cap="none" normalizeH="0" baseline="0" dirty="0">
                <a:ln>
                  <a:noFill/>
                </a:ln>
                <a:solidFill>
                  <a:schemeClr val="tx1"/>
                </a:solidFill>
                <a:effectLst/>
                <a:latin typeface="Arial" panose="020B0604020202020204" pitchFamily="34" charset="0"/>
              </a:rPr>
              <a:t> &amp; Tools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Analyze</a:t>
            </a:r>
            <a:r>
              <a:rPr kumimoji="0" lang="es-MX" altLang="es-MX" sz="1400" b="0" i="0" u="none" strike="noStrike" cap="none" normalizeH="0" baseline="0" dirty="0">
                <a:ln>
                  <a:noFill/>
                </a:ln>
                <a:solidFill>
                  <a:schemeClr val="tx1"/>
                </a:solidFill>
                <a:effectLst/>
                <a:latin typeface="Arial" panose="020B0604020202020204" pitchFamily="34" charset="0"/>
              </a:rPr>
              <a:t> and </a:t>
            </a:r>
            <a:r>
              <a:rPr kumimoji="0" lang="es-MX" altLang="es-MX" sz="1400" b="0" i="0" u="none" strike="noStrike" cap="none" normalizeH="0" baseline="0" dirty="0" err="1">
                <a:ln>
                  <a:noFill/>
                </a:ln>
                <a:solidFill>
                  <a:schemeClr val="tx1"/>
                </a:solidFill>
                <a:effectLst/>
                <a:latin typeface="Arial" panose="020B0604020202020204" pitchFamily="34" charset="0"/>
              </a:rPr>
              <a:t>renew</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equipment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to</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improve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repair</a:t>
            </a:r>
            <a:r>
              <a:rPr kumimoji="0" lang="es-MX" altLang="es-MX" sz="1400" b="0" i="0" u="none" strike="noStrike" cap="none" normalizeH="0" baseline="0" dirty="0">
                <a:ln>
                  <a:noFill/>
                </a:ln>
                <a:solidFill>
                  <a:schemeClr val="tx1"/>
                </a:solidFill>
                <a:effectLst/>
                <a:latin typeface="Arial" panose="020B0604020202020204" pitchFamily="34" charset="0"/>
              </a:rPr>
              <a:t> times, </a:t>
            </a:r>
            <a:r>
              <a:rPr kumimoji="0" lang="es-MX" altLang="es-MX" sz="1400" b="0" i="0" u="none" strike="noStrike" cap="none" normalizeH="0" baseline="0" dirty="0" err="1">
                <a:ln>
                  <a:noFill/>
                </a:ln>
                <a:solidFill>
                  <a:schemeClr val="tx1"/>
                </a:solidFill>
                <a:effectLst/>
                <a:latin typeface="Arial" panose="020B0604020202020204" pitchFamily="34" charset="0"/>
              </a:rPr>
              <a:t>with</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annual</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budget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for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upgrades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defTabSz="914400" eaLnBrk="0" fontAlgn="base" hangingPunct="0">
              <a:spcBef>
                <a:spcPct val="0"/>
              </a:spcBef>
              <a:spcAft>
                <a:spcPct val="0"/>
              </a:spcAft>
              <a:buFontTx/>
              <a:buAutoNum type="arabicPeriod" startAt="5"/>
            </a:pPr>
            <a:r>
              <a:rPr kumimoji="0" lang="es-MX" altLang="es-MX" sz="1400" b="1" i="0" u="none" strike="noStrike" cap="none" normalizeH="0" baseline="0" dirty="0">
                <a:ln>
                  <a:noFill/>
                </a:ln>
                <a:solidFill>
                  <a:schemeClr val="tx1"/>
                </a:solidFill>
                <a:effectLst/>
                <a:latin typeface="Arial" panose="020B0604020202020204" pitchFamily="34" charset="0"/>
              </a:rPr>
              <a:t>Staff Training</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Implement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continuous</a:t>
            </a:r>
            <a:r>
              <a:rPr kumimoji="0" lang="es-MX" altLang="es-MX" sz="1400" b="0" i="0" u="none" strike="noStrike" cap="none" normalizeH="0" baseline="0" dirty="0">
                <a:ln>
                  <a:noFill/>
                </a:ln>
                <a:solidFill>
                  <a:schemeClr val="tx1"/>
                </a:solidFill>
                <a:effectLst/>
                <a:latin typeface="Arial" panose="020B0604020202020204" pitchFamily="34" charset="0"/>
              </a:rPr>
              <a:t> training </a:t>
            </a:r>
            <a:r>
              <a:rPr kumimoji="0" lang="es-MX" altLang="es-MX" sz="1400" b="0" i="0" u="none" strike="noStrike" cap="none" normalizeH="0" baseline="0" dirty="0" err="1">
                <a:ln>
                  <a:noFill/>
                </a:ln>
                <a:solidFill>
                  <a:schemeClr val="tx1"/>
                </a:solidFill>
                <a:effectLst/>
                <a:latin typeface="Arial" panose="020B0604020202020204" pitchFamily="34" charset="0"/>
              </a:rPr>
              <a:t>based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the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brand's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standards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with</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post-training</a:t>
            </a:r>
            <a:r>
              <a:rPr kumimoji="0" lang="es-MX" altLang="es-MX" sz="1400" b="0" i="0" u="none" strike="noStrike" cap="none" normalizeH="0" baseline="0" dirty="0">
                <a:ln>
                  <a:noFill/>
                </a:ln>
                <a:solidFill>
                  <a:schemeClr val="tx1"/>
                </a:solidFill>
                <a:effectLst/>
                <a:latin typeface="Arial" panose="020B0604020202020204" pitchFamily="34" charset="0"/>
              </a:rPr>
              <a:t> performance </a:t>
            </a:r>
            <a:r>
              <a:rPr kumimoji="0" lang="es-MX" altLang="es-MX" sz="1400" b="0" i="0" u="none" strike="noStrike" cap="none" normalizeH="0" baseline="0" dirty="0" err="1">
                <a:ln>
                  <a:noFill/>
                </a:ln>
                <a:solidFill>
                  <a:schemeClr val="tx1"/>
                </a:solidFill>
                <a:effectLst/>
                <a:latin typeface="Arial" panose="020B0604020202020204" pitchFamily="34" charset="0"/>
              </a:rPr>
              <a:t>monitoring</a:t>
            </a:r>
            <a:r>
              <a:rPr kumimoji="0" lang="es-MX" altLang="es-MX" sz="1400" b="0" i="0" u="none" strike="noStrike" cap="none" normalizeH="0" baseline="0" dirty="0">
                <a:ln>
                  <a:noFill/>
                </a:ln>
                <a:solidFill>
                  <a:schemeClr val="tx1"/>
                </a:solidFill>
                <a:effectLst/>
                <a:latin typeface="Arial" panose="020B0604020202020204" pitchFamily="34" charset="0"/>
              </a:rPr>
              <a:t>.</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a:ln>
                  <a:noFill/>
                </a:ln>
                <a:solidFill>
                  <a:schemeClr val="tx1"/>
                </a:solidFill>
                <a:effectLst/>
                <a:latin typeface="Arial" panose="020B0604020202020204" pitchFamily="34" charset="0"/>
              </a:rPr>
              <a:t>	</a:t>
            </a:r>
            <a:r>
              <a:rPr lang="es-MX" altLang="es-MX" sz="1400" b="1" dirty="0">
                <a:latin typeface="Arial" panose="020B0604020202020204" pitchFamily="34" charset="0"/>
              </a:rPr>
              <a:t>5.1</a:t>
            </a:r>
            <a:r>
              <a:rPr lang="es-MX" altLang="es-MX" sz="1400" dirty="0">
                <a:latin typeface="Arial" panose="020B0604020202020204" pitchFamily="34" charset="0"/>
              </a:rPr>
              <a:t> </a:t>
            </a:r>
            <a:r>
              <a:rPr lang="es-MX" altLang="es-MX" sz="1400" b="1" dirty="0">
                <a:latin typeface="Arial" panose="020B0604020202020204" pitchFamily="34" charset="0"/>
              </a:rPr>
              <a:t>Training </a:t>
            </a:r>
            <a:r>
              <a:rPr lang="es-MX" altLang="es-MX" sz="1400" b="1" dirty="0" err="1">
                <a:latin typeface="Arial" panose="020B0604020202020204" pitchFamily="34" charset="0"/>
              </a:rPr>
              <a:t>follow</a:t>
            </a:r>
            <a:r>
              <a:rPr lang="es-MX" altLang="es-MX" sz="1400" b="1" dirty="0">
                <a:latin typeface="Arial" panose="020B0604020202020204" pitchFamily="34" charset="0"/>
              </a:rPr>
              <a:t> up:</a:t>
            </a:r>
            <a:r>
              <a:rPr lang="es-MX" altLang="es-MX" sz="1400" dirty="0">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Ensure</a:t>
            </a:r>
            <a:r>
              <a:rPr kumimoji="0" lang="es-MX" altLang="es-MX" sz="1400" b="0" i="0" u="none" strike="noStrike" cap="none" normalizeH="0" baseline="0" dirty="0">
                <a:ln>
                  <a:noFill/>
                </a:ln>
                <a:solidFill>
                  <a:schemeClr val="tx1"/>
                </a:solidFill>
                <a:effectLst/>
                <a:latin typeface="Arial" panose="020B0604020202020204" pitchFamily="34" charset="0"/>
              </a:rPr>
              <a:t> 80% </a:t>
            </a:r>
            <a:r>
              <a:rPr kumimoji="0" lang="es-MX" altLang="es-MX" sz="1400" b="0" i="0" u="none" strike="noStrike" cap="none" normalizeH="0" baseline="0" dirty="0" err="1">
                <a:ln>
                  <a:noFill/>
                </a:ln>
                <a:solidFill>
                  <a:schemeClr val="tx1"/>
                </a:solidFill>
                <a:effectLst/>
                <a:latin typeface="Arial" panose="020B0604020202020204" pitchFamily="34" charset="0"/>
              </a:rPr>
              <a:t>course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completion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for</a:t>
            </a:r>
            <a:r>
              <a:rPr kumimoji="0" lang="es-MX" altLang="es-MX" sz="1400" b="0" i="0" u="none" strike="noStrike" cap="none" normalizeH="0" baseline="0" dirty="0">
                <a:ln>
                  <a:noFill/>
                </a:ln>
                <a:solidFill>
                  <a:schemeClr val="tx1"/>
                </a:solidFill>
                <a:effectLst/>
                <a:latin typeface="Arial" panose="020B0604020202020204" pitchFamily="34" charset="0"/>
              </a:rPr>
              <a:t> staff, </a:t>
            </a:r>
            <a:r>
              <a:rPr kumimoji="0" lang="es-MX" altLang="es-MX" sz="1400" b="0" i="0" u="none" strike="noStrike" cap="none" normalizeH="0" baseline="0" dirty="0" err="1">
                <a:ln>
                  <a:noFill/>
                </a:ln>
                <a:solidFill>
                  <a:schemeClr val="tx1"/>
                </a:solidFill>
                <a:effectLst/>
                <a:latin typeface="Arial" panose="020B0604020202020204" pitchFamily="34" charset="0"/>
              </a:rPr>
              <a:t>with</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reminders</a:t>
            </a:r>
            <a:r>
              <a:rPr kumimoji="0" lang="es-MX" altLang="es-MX" sz="1400" b="0" i="0" u="none" strike="noStrike" cap="none" normalizeH="0" baseline="0" dirty="0">
                <a:ln>
                  <a:noFill/>
                </a:ln>
                <a:solidFill>
                  <a:schemeClr val="tx1"/>
                </a:solidFill>
                <a:effectLst/>
                <a:latin typeface="Arial" panose="020B0604020202020204" pitchFamily="34" charset="0"/>
              </a:rPr>
              <a:t> and incentives </a:t>
            </a:r>
            <a:r>
              <a:rPr kumimoji="0" lang="es-MX" altLang="es-MX" sz="1400" b="0" i="0" u="none" strike="noStrike" cap="none" normalizeH="0" baseline="0" dirty="0" err="1">
                <a:ln>
                  <a:noFill/>
                </a:ln>
                <a:solidFill>
                  <a:schemeClr val="tx1"/>
                </a:solidFill>
                <a:effectLst/>
                <a:latin typeface="Arial" panose="020B0604020202020204" pitchFamily="34" charset="0"/>
              </a:rPr>
              <a:t>for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successful</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completion</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6"/>
              <a:tabLst/>
            </a:pPr>
            <a:r>
              <a:rPr kumimoji="0" lang="es-MX" altLang="es-MX" sz="1400" b="1" i="0" u="none" strike="noStrike" cap="none" normalizeH="0" baseline="0" dirty="0">
                <a:ln>
                  <a:noFill/>
                </a:ln>
                <a:solidFill>
                  <a:schemeClr val="tx1"/>
                </a:solidFill>
                <a:effectLst/>
                <a:latin typeface="Arial" panose="020B0604020202020204" pitchFamily="34" charset="0"/>
              </a:rPr>
              <a:t>Marketing &amp; </a:t>
            </a:r>
            <a:r>
              <a:rPr kumimoji="0" lang="es-MX" altLang="es-MX" sz="1400" b="1" i="0" u="none" strike="noStrike" cap="none" normalizeH="0" baseline="0" dirty="0" err="1">
                <a:ln>
                  <a:noFill/>
                </a:ln>
                <a:solidFill>
                  <a:schemeClr val="tx1"/>
                </a:solidFill>
                <a:effectLst/>
                <a:latin typeface="Arial" panose="020B0604020202020204" pitchFamily="34" charset="0"/>
              </a:rPr>
              <a:t>Promotion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Increase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brand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visibility</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through</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targeted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campaigns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promotions</a:t>
            </a:r>
            <a:r>
              <a:rPr kumimoji="0" lang="es-MX" altLang="es-MX" sz="1400" b="0" i="0" u="none" strike="noStrike" cap="none" normalizeH="0" baseline="0" dirty="0">
                <a:ln>
                  <a:noFill/>
                </a:ln>
                <a:solidFill>
                  <a:schemeClr val="tx1"/>
                </a:solidFill>
                <a:effectLst/>
                <a:latin typeface="Arial" panose="020B0604020202020204" pitchFamily="34" charset="0"/>
              </a:rPr>
              <a:t>, and </a:t>
            </a:r>
            <a:r>
              <a:rPr kumimoji="0" lang="es-MX" altLang="es-MX" sz="1400" b="0" i="0" u="none" strike="noStrike" cap="none" normalizeH="0" baseline="0" dirty="0" err="1">
                <a:ln>
                  <a:noFill/>
                </a:ln>
                <a:solidFill>
                  <a:schemeClr val="tx1"/>
                </a:solidFill>
                <a:effectLst/>
                <a:latin typeface="Arial" panose="020B0604020202020204" pitchFamily="34" charset="0"/>
              </a:rPr>
              <a:t>influencer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partnerships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7"/>
              <a:tabLst/>
            </a:pPr>
            <a:r>
              <a:rPr kumimoji="0" lang="es-MX" altLang="es-MX" sz="1400" b="1" i="0" u="none" strike="noStrike" cap="none" normalizeH="0" baseline="0" dirty="0">
                <a:ln>
                  <a:noFill/>
                </a:ln>
                <a:solidFill>
                  <a:schemeClr val="tx1"/>
                </a:solidFill>
                <a:effectLst/>
                <a:latin typeface="Arial" panose="020B0604020202020204" pitchFamily="34" charset="0"/>
              </a:rPr>
              <a:t>Performance Incentives</a:t>
            </a:r>
            <a:r>
              <a:rPr kumimoji="0" lang="es-MX" altLang="es-MX" sz="1400" b="0" i="0" u="none" strike="noStrike" cap="none" normalizeH="0" baseline="0" dirty="0">
                <a:ln>
                  <a:noFill/>
                </a:ln>
                <a:solidFill>
                  <a:schemeClr val="tx1"/>
                </a:solidFill>
                <a:effectLst/>
                <a:latin typeface="Arial" panose="020B0604020202020204" pitchFamily="34" charset="0"/>
              </a:rPr>
              <a:t>: Introduce incentives </a:t>
            </a:r>
            <a:r>
              <a:rPr kumimoji="0" lang="es-MX" altLang="es-MX" sz="1400" b="0" i="0" u="none" strike="noStrike" cap="none" normalizeH="0" baseline="0" dirty="0" err="1">
                <a:ln>
                  <a:noFill/>
                </a:ln>
                <a:solidFill>
                  <a:schemeClr val="tx1"/>
                </a:solidFill>
                <a:effectLst/>
                <a:latin typeface="Arial" panose="020B0604020202020204" pitchFamily="34" charset="0"/>
              </a:rPr>
              <a:t>for</a:t>
            </a:r>
            <a:r>
              <a:rPr kumimoji="0" lang="es-MX" altLang="es-MX" sz="1400" b="0" i="0" u="none" strike="noStrike" cap="none" normalizeH="0" baseline="0" dirty="0">
                <a:ln>
                  <a:noFill/>
                </a:ln>
                <a:solidFill>
                  <a:schemeClr val="tx1"/>
                </a:solidFill>
                <a:effectLst/>
                <a:latin typeface="Arial" panose="020B0604020202020204" pitchFamily="34" charset="0"/>
              </a:rPr>
              <a:t> error-free </a:t>
            </a:r>
            <a:r>
              <a:rPr kumimoji="0" lang="es-MX" altLang="es-MX" sz="1400" b="0" i="0" u="none" strike="noStrike" cap="none" normalizeH="0" baseline="0" dirty="0" err="1">
                <a:ln>
                  <a:noFill/>
                </a:ln>
                <a:solidFill>
                  <a:schemeClr val="tx1"/>
                </a:solidFill>
                <a:effectLst/>
                <a:latin typeface="Arial" panose="020B0604020202020204" pitchFamily="34" charset="0"/>
              </a:rPr>
              <a:t>repairs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to</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improve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quality</a:t>
            </a:r>
            <a:r>
              <a:rPr kumimoji="0" lang="es-MX" altLang="es-MX" sz="1400" b="0" i="0" u="none" strike="noStrike" cap="none" normalizeH="0" baseline="0" dirty="0">
                <a:ln>
                  <a:noFill/>
                </a:ln>
                <a:solidFill>
                  <a:schemeClr val="tx1"/>
                </a:solidFill>
                <a:effectLst/>
                <a:latin typeface="Arial" panose="020B0604020202020204" pitchFamily="34" charset="0"/>
              </a:rPr>
              <a:t> and performance.</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s-MX" altLang="es-MX" sz="1400" b="1" i="0" u="none" strike="noStrike" cap="none" normalizeH="0" baseline="0" dirty="0">
                <a:ln>
                  <a:noFill/>
                </a:ln>
                <a:solidFill>
                  <a:schemeClr val="tx1"/>
                </a:solidFill>
                <a:effectLst/>
                <a:latin typeface="Arial" panose="020B0604020202020204" pitchFamily="34" charset="0"/>
              </a:rPr>
              <a:t>8.Market </a:t>
            </a:r>
            <a:r>
              <a:rPr kumimoji="0" lang="es-MX" altLang="es-MX" sz="1400" b="1" i="0" u="none" strike="noStrike" cap="none" normalizeH="0" baseline="0" dirty="0" err="1">
                <a:ln>
                  <a:noFill/>
                </a:ln>
                <a:solidFill>
                  <a:schemeClr val="tx1"/>
                </a:solidFill>
                <a:effectLst/>
                <a:latin typeface="Arial" panose="020B0604020202020204" pitchFamily="34" charset="0"/>
              </a:rPr>
              <a:t>Study</a:t>
            </a:r>
            <a:r>
              <a:rPr kumimoji="0" lang="es-MX" altLang="es-MX" sz="1400" b="1" i="0" u="none" strike="noStrike" cap="none" normalizeH="0" baseline="0" dirty="0">
                <a:ln>
                  <a:noFill/>
                </a:ln>
                <a:solidFill>
                  <a:schemeClr val="tx1"/>
                </a:solidFill>
                <a:effectLst/>
                <a:latin typeface="Arial" panose="020B0604020202020204" pitchFamily="34" charset="0"/>
              </a:rPr>
              <a:t> &amp; </a:t>
            </a:r>
            <a:r>
              <a:rPr kumimoji="0" lang="es-MX" altLang="es-MX" sz="1400" b="1" i="0" u="none" strike="noStrike" cap="none" normalizeH="0" baseline="0" dirty="0" err="1">
                <a:ln>
                  <a:noFill/>
                </a:ln>
                <a:solidFill>
                  <a:schemeClr val="tx1"/>
                </a:solidFill>
                <a:effectLst/>
                <a:latin typeface="Arial" panose="020B0604020202020204" pitchFamily="34" charset="0"/>
              </a:rPr>
              <a:t>Promotions</a:t>
            </a:r>
            <a:r>
              <a:rPr kumimoji="0" lang="es-MX" altLang="es-MX" sz="1400" b="0" i="0" u="none" strike="noStrike" cap="none" normalizeH="0" baseline="0" dirty="0">
                <a:ln>
                  <a:noFill/>
                </a:ln>
                <a:solidFill>
                  <a:schemeClr val="tx1"/>
                </a:solidFill>
                <a:effectLst/>
                <a:latin typeface="Arial" panose="020B0604020202020204" pitchFamily="34" charset="0"/>
              </a:rPr>
              <a:t>: Compare </a:t>
            </a:r>
            <a:r>
              <a:rPr kumimoji="0" lang="es-MX" altLang="es-MX" sz="1400" b="0" i="0" u="none" strike="noStrike" cap="none" normalizeH="0" baseline="0" dirty="0" err="1">
                <a:ln>
                  <a:noFill/>
                </a:ln>
                <a:solidFill>
                  <a:schemeClr val="tx1"/>
                </a:solidFill>
                <a:effectLst/>
                <a:latin typeface="Arial" panose="020B0604020202020204" pitchFamily="34" charset="0"/>
              </a:rPr>
              <a:t>competitor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pricing</a:t>
            </a:r>
            <a:r>
              <a:rPr kumimoji="0" lang="es-MX" altLang="es-MX" sz="1400" b="0" i="0" u="none" strike="noStrike" cap="none" normalizeH="0" baseline="0" dirty="0">
                <a:ln>
                  <a:noFill/>
                </a:ln>
                <a:solidFill>
                  <a:schemeClr val="tx1"/>
                </a:solidFill>
                <a:effectLst/>
                <a:latin typeface="Arial" panose="020B0604020202020204" pitchFamily="34" charset="0"/>
              </a:rPr>
              <a:t> and </a:t>
            </a:r>
            <a:r>
              <a:rPr kumimoji="0" lang="es-MX" altLang="es-MX" sz="1400" b="0" i="0" u="none" strike="noStrike" cap="none" normalizeH="0" baseline="0" dirty="0" err="1">
                <a:ln>
                  <a:noFill/>
                </a:ln>
                <a:solidFill>
                  <a:schemeClr val="tx1"/>
                </a:solidFill>
                <a:effectLst/>
                <a:latin typeface="Arial" panose="020B0604020202020204" pitchFamily="34" charset="0"/>
              </a:rPr>
              <a:t>offer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attractive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service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promotions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to</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attract</a:t>
            </a:r>
            <a:r>
              <a:rPr kumimoji="0" lang="es-MX" altLang="es-MX" sz="1400" b="0" i="0" u="none" strike="noStrike" cap="none" normalizeH="0" baseline="0" dirty="0">
                <a:ln>
                  <a:noFill/>
                </a:ln>
                <a:solidFill>
                  <a:schemeClr val="tx1"/>
                </a:solidFill>
                <a:effectLst/>
                <a:latin typeface="Arial" panose="020B0604020202020204" pitchFamily="34" charset="0"/>
              </a:rPr>
              <a:t> new </a:t>
            </a:r>
            <a:r>
              <a:rPr kumimoji="0" lang="es-MX" altLang="es-MX" sz="1400" b="0" i="0" u="none" strike="noStrike" cap="none" normalizeH="0" baseline="0" dirty="0" err="1">
                <a:ln>
                  <a:noFill/>
                </a:ln>
                <a:solidFill>
                  <a:schemeClr val="tx1"/>
                </a:solidFill>
                <a:effectLst/>
                <a:latin typeface="Arial" panose="020B0604020202020204" pitchFamily="34" charset="0"/>
              </a:rPr>
              <a:t>customers</a:t>
            </a:r>
            <a:r>
              <a:rPr kumimoji="0" lang="es-MX" altLang="es-MX" sz="1400" b="0" i="0" u="none" strike="noStrike" cap="none" normalizeH="0" baseline="0" dirty="0">
                <a:ln>
                  <a:noFill/>
                </a:ln>
                <a:solidFill>
                  <a:schemeClr val="tx1"/>
                </a:solidFill>
                <a:effectLst/>
                <a:latin typeface="Arial" panose="020B0604020202020204" pitchFamily="34" charset="0"/>
              </a:rPr>
              <a:t>.</a:t>
            </a:r>
          </a:p>
          <a:p>
            <a:pPr defTabSz="914400" eaLnBrk="0" fontAlgn="base" hangingPunct="0">
              <a:spcBef>
                <a:spcPct val="0"/>
              </a:spcBef>
              <a:spcAft>
                <a:spcPct val="0"/>
              </a:spcAft>
            </a:pPr>
            <a:r>
              <a:rPr kumimoji="0" lang="es-MX" altLang="es-MX" sz="1400" b="0" i="0" u="none" strike="noStrike" cap="none" normalizeH="0" baseline="0" dirty="0" err="1">
                <a:ln>
                  <a:noFill/>
                </a:ln>
                <a:solidFill>
                  <a:schemeClr val="tx1"/>
                </a:solidFill>
                <a:effectLst/>
                <a:latin typeface="Arial" panose="020B0604020202020204" pitchFamily="34" charset="0"/>
              </a:rPr>
              <a:t>This</a:t>
            </a:r>
            <a:r>
              <a:rPr kumimoji="0" lang="es-MX" altLang="es-MX" sz="1400" b="0" i="0" u="none" strike="noStrike" cap="none" normalizeH="0" baseline="0" dirty="0">
                <a:ln>
                  <a:noFill/>
                </a:ln>
                <a:solidFill>
                  <a:schemeClr val="tx1"/>
                </a:solidFill>
                <a:effectLst/>
                <a:latin typeface="Arial" panose="020B0604020202020204" pitchFamily="34" charset="0"/>
              </a:rPr>
              <a:t> plan </a:t>
            </a:r>
            <a:r>
              <a:rPr kumimoji="0" lang="es-MX" altLang="es-MX" sz="1400" b="0" i="0" u="none" strike="noStrike" cap="none" normalizeH="0" baseline="0" dirty="0" err="1">
                <a:ln>
                  <a:noFill/>
                </a:ln>
                <a:solidFill>
                  <a:schemeClr val="tx1"/>
                </a:solidFill>
                <a:effectLst/>
                <a:latin typeface="Arial" panose="020B0604020202020204" pitchFamily="34" charset="0"/>
              </a:rPr>
              <a:t>aims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to</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improve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efficiency</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customer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satisfaction</a:t>
            </a:r>
            <a:r>
              <a:rPr kumimoji="0" lang="es-MX" altLang="es-MX" sz="1400" b="0" i="0" u="none" strike="noStrike" cap="none" normalizeH="0" baseline="0" dirty="0">
                <a:ln>
                  <a:noFill/>
                </a:ln>
                <a:solidFill>
                  <a:schemeClr val="tx1"/>
                </a:solidFill>
                <a:effectLst/>
                <a:latin typeface="Arial" panose="020B0604020202020204" pitchFamily="34" charset="0"/>
              </a:rPr>
              <a:t>, and staff </a:t>
            </a:r>
            <a:r>
              <a:rPr kumimoji="0" lang="es-MX" altLang="es-MX" sz="1400" b="0" i="0" u="none" strike="noStrike" cap="none" normalizeH="0" baseline="0" dirty="0" err="1">
                <a:ln>
                  <a:noFill/>
                </a:ln>
                <a:solidFill>
                  <a:schemeClr val="tx1"/>
                </a:solidFill>
                <a:effectLst/>
                <a:latin typeface="Arial" panose="020B0604020202020204" pitchFamily="34" charset="0"/>
              </a:rPr>
              <a:t>development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through</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specific</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actionable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strategies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542A9BC0-B217-B74C-2121-DF70D71421C5}"/>
              </a:ext>
            </a:extLst>
          </p:cNvPr>
          <p:cNvSpPr>
            <a:spLocks noChangeArrowheads="1"/>
          </p:cNvSpPr>
          <p:nvPr/>
        </p:nvSpPr>
        <p:spPr bwMode="auto">
          <a:xfrm>
            <a:off x="0" y="457200"/>
            <a:ext cx="12192000" cy="15875"/>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75734" y="243840"/>
            <a:ext cx="8596668" cy="132080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6" name="Rectangle 2">
            <a:extLst>
              <a:ext uri="{FF2B5EF4-FFF2-40B4-BE49-F238E27FC236}">
                <a16:creationId xmlns:a16="http://schemas.microsoft.com/office/drawing/2014/main" id="{E508841F-6D3F-91D2-8736-FAF323A7A402}"/>
              </a:ext>
            </a:extLst>
          </p:cNvPr>
          <p:cNvSpPr>
            <a:spLocks noChangeArrowheads="1"/>
          </p:cNvSpPr>
          <p:nvPr/>
        </p:nvSpPr>
        <p:spPr bwMode="auto">
          <a:xfrm>
            <a:off x="575734" y="1487300"/>
            <a:ext cx="7667227" cy="5109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1400" b="1" i="0" u="none" strike="noStrike" cap="none" normalizeH="0" baseline="0" dirty="0" err="1">
                <a:ln>
                  <a:noFill/>
                </a:ln>
                <a:solidFill>
                  <a:schemeClr val="tx1"/>
                </a:solidFill>
                <a:effectLst/>
                <a:latin typeface="Arial" panose="020B0604020202020204" pitchFamily="34" charset="0"/>
              </a:rPr>
              <a:t>Current</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Practices</a:t>
            </a:r>
            <a:endParaRPr kumimoji="0" lang="es-MX" altLang="es-MX" sz="14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Advertising</a:t>
            </a:r>
            <a:r>
              <a:rPr kumimoji="0" lang="es-MX" altLang="es-MX" sz="1400" b="0" i="0" u="none" strike="noStrike" cap="none" normalizeH="0" baseline="0" dirty="0">
                <a:ln>
                  <a:noFill/>
                </a:ln>
                <a:solidFill>
                  <a:schemeClr val="tx1"/>
                </a:solidFill>
                <a:effectLst/>
                <a:latin typeface="Arial" panose="020B0604020202020204" pitchFamily="34" charset="0"/>
              </a:rPr>
              <a:t> in </a:t>
            </a:r>
            <a:r>
              <a:rPr kumimoji="0" lang="es-MX" altLang="es-MX" sz="1400" b="0" i="0" u="none" strike="noStrike" cap="none" normalizeH="0" baseline="0" dirty="0" err="1">
                <a:ln>
                  <a:noFill/>
                </a:ln>
                <a:solidFill>
                  <a:schemeClr val="tx1"/>
                </a:solidFill>
                <a:effectLst/>
                <a:latin typeface="Arial" panose="020B0604020202020204" pitchFamily="34" charset="0"/>
              </a:rPr>
              <a:t>traditional</a:t>
            </a:r>
            <a:r>
              <a:rPr kumimoji="0" lang="es-MX" altLang="es-MX" sz="1400" b="0" i="0" u="none" strike="noStrike" cap="none" normalizeH="0" baseline="0" dirty="0">
                <a:ln>
                  <a:noFill/>
                </a:ln>
                <a:solidFill>
                  <a:schemeClr val="tx1"/>
                </a:solidFill>
                <a:effectLst/>
                <a:latin typeface="Arial" panose="020B0604020202020204" pitchFamily="34" charset="0"/>
              </a:rPr>
              <a:t> and digital media.</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a:ln>
                  <a:noFill/>
                </a:ln>
                <a:solidFill>
                  <a:schemeClr val="tx1"/>
                </a:solidFill>
                <a:effectLst/>
                <a:latin typeface="Arial" panose="020B0604020202020204" pitchFamily="34" charset="0"/>
              </a:rPr>
              <a:t>Mobile </a:t>
            </a:r>
            <a:r>
              <a:rPr kumimoji="0" lang="es-MX" altLang="es-MX" sz="1400" b="0" i="0" u="none" strike="noStrike" cap="none" normalizeH="0" baseline="0" dirty="0" err="1">
                <a:ln>
                  <a:noFill/>
                </a:ln>
                <a:solidFill>
                  <a:schemeClr val="tx1"/>
                </a:solidFill>
                <a:effectLst/>
                <a:latin typeface="Arial" panose="020B0604020202020204" pitchFamily="34" charset="0"/>
              </a:rPr>
              <a:t>Service</a:t>
            </a:r>
            <a:r>
              <a:rPr kumimoji="0" lang="es-MX" altLang="es-MX" sz="1400" b="0" i="0" u="none" strike="noStrike" cap="none" normalizeH="0" baseline="0" dirty="0">
                <a:ln>
                  <a:noFill/>
                </a:ln>
                <a:solidFill>
                  <a:schemeClr val="tx1"/>
                </a:solidFill>
                <a:effectLst/>
                <a:latin typeface="Arial" panose="020B0604020202020204" pitchFamily="34" charset="0"/>
              </a:rPr>
              <a:t> &amp; </a:t>
            </a:r>
            <a:r>
              <a:rPr kumimoji="0" lang="es-MX" altLang="es-MX" sz="1400" b="0" i="0" u="none" strike="noStrike" cap="none" normalizeH="0" baseline="0" dirty="0" err="1">
                <a:ln>
                  <a:noFill/>
                </a:ln>
                <a:solidFill>
                  <a:schemeClr val="tx1"/>
                </a:solidFill>
                <a:effectLst/>
                <a:latin typeface="Arial" panose="020B0604020202020204" pitchFamily="34" charset="0"/>
              </a:rPr>
              <a:t>PickUp</a:t>
            </a:r>
            <a:r>
              <a:rPr kumimoji="0" lang="es-MX" altLang="es-MX" sz="1400" b="0" i="0" u="none" strike="noStrike" cap="none" normalizeH="0" baseline="0" dirty="0">
                <a:ln>
                  <a:noFill/>
                </a:ln>
                <a:solidFill>
                  <a:schemeClr val="tx1"/>
                </a:solidFill>
                <a:effectLst/>
                <a:latin typeface="Arial" panose="020B0604020202020204" pitchFamily="34" charset="0"/>
              </a:rPr>
              <a:t> and </a:t>
            </a:r>
            <a:r>
              <a:rPr kumimoji="0" lang="es-MX" altLang="es-MX" sz="1400" b="0" i="0" u="none" strike="noStrike" cap="none" normalizeH="0" baseline="0" dirty="0" err="1">
                <a:ln>
                  <a:noFill/>
                </a:ln>
                <a:solidFill>
                  <a:schemeClr val="tx1"/>
                </a:solidFill>
                <a:effectLst/>
                <a:latin typeface="Arial" panose="020B0604020202020204" pitchFamily="34" charset="0"/>
              </a:rPr>
              <a:t>Delivery</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a:ln>
                  <a:noFill/>
                </a:ln>
                <a:solidFill>
                  <a:schemeClr val="tx1"/>
                </a:solidFill>
                <a:effectLst/>
                <a:latin typeface="Arial" panose="020B0604020202020204" pitchFamily="34" charset="0"/>
              </a:rPr>
              <a:t>Telemarketing &amp; </a:t>
            </a:r>
            <a:r>
              <a:rPr kumimoji="0" lang="es-MX" altLang="es-MX" sz="1400" b="0" i="0" u="none" strike="noStrike" cap="none" normalizeH="0" baseline="0" dirty="0" err="1">
                <a:ln>
                  <a:noFill/>
                </a:ln>
                <a:solidFill>
                  <a:schemeClr val="tx1"/>
                </a:solidFill>
                <a:effectLst/>
                <a:latin typeface="Arial" panose="020B0604020202020204" pitchFamily="34" charset="0"/>
              </a:rPr>
              <a:t>mailing</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Loyalty</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reward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system</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Attractive</a:t>
            </a:r>
            <a:r>
              <a:rPr kumimoji="0" lang="es-MX" altLang="es-MX" sz="1400" b="0" i="0" u="none" strike="noStrike" cap="none" normalizeH="0" baseline="0" dirty="0">
                <a:ln>
                  <a:noFill/>
                </a:ln>
                <a:solidFill>
                  <a:schemeClr val="tx1"/>
                </a:solidFill>
                <a:effectLst/>
                <a:latin typeface="Arial" panose="020B0604020202020204" pitchFamily="34" charset="0"/>
              </a:rPr>
              <a:t> sales </a:t>
            </a:r>
            <a:r>
              <a:rPr kumimoji="0" lang="es-MX" altLang="es-MX" sz="1400" b="0" i="0" u="none" strike="noStrike" cap="none" normalizeH="0" baseline="0" dirty="0" err="1">
                <a:ln>
                  <a:noFill/>
                </a:ln>
                <a:solidFill>
                  <a:schemeClr val="tx1"/>
                </a:solidFill>
                <a:effectLst/>
                <a:latin typeface="Arial" panose="020B0604020202020204" pitchFamily="34" charset="0"/>
              </a:rPr>
              <a:t>plans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seasonal</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Measuring</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satisfaction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indices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through</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surveys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1400" b="1" i="0" u="none" strike="noStrike" cap="none" normalizeH="0" baseline="0" dirty="0" err="1">
                <a:ln>
                  <a:noFill/>
                </a:ln>
                <a:solidFill>
                  <a:schemeClr val="tx1"/>
                </a:solidFill>
                <a:effectLst/>
                <a:latin typeface="Arial" panose="020B0604020202020204" pitchFamily="34" charset="0"/>
              </a:rPr>
              <a:t>Improvement</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Goals</a:t>
            </a:r>
            <a:endParaRPr kumimoji="0" lang="es-MX" altLang="es-MX" sz="14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Generate</a:t>
            </a:r>
            <a:r>
              <a:rPr kumimoji="0" lang="es-MX" altLang="es-MX" sz="1400" b="0" i="0" u="none" strike="noStrike" cap="none" normalizeH="0" baseline="0" dirty="0">
                <a:ln>
                  <a:noFill/>
                </a:ln>
                <a:solidFill>
                  <a:schemeClr val="tx1"/>
                </a:solidFill>
                <a:effectLst/>
                <a:latin typeface="Arial" panose="020B0604020202020204" pitchFamily="34" charset="0"/>
              </a:rPr>
              <a:t> a </a:t>
            </a:r>
            <a:r>
              <a:rPr kumimoji="0" lang="es-MX" altLang="es-MX" sz="1400" b="0" i="0" u="none" strike="noStrike" cap="none" normalizeH="0" baseline="0" dirty="0" err="1">
                <a:ln>
                  <a:noFill/>
                </a:ln>
                <a:solidFill>
                  <a:schemeClr val="tx1"/>
                </a:solidFill>
                <a:effectLst/>
                <a:latin typeface="Arial" panose="020B0604020202020204" pitchFamily="34" charset="0"/>
              </a:rPr>
              <a:t>higher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volume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of</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brand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activations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focused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service</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Develop</a:t>
            </a:r>
            <a:r>
              <a:rPr kumimoji="0" lang="es-MX" altLang="es-MX" sz="1400" b="0" i="0" u="none" strike="noStrike" cap="none" normalizeH="0" baseline="0" dirty="0">
                <a:ln>
                  <a:noFill/>
                </a:ln>
                <a:solidFill>
                  <a:schemeClr val="tx1"/>
                </a:solidFill>
                <a:effectLst/>
                <a:latin typeface="Arial" panose="020B0604020202020204" pitchFamily="34" charset="0"/>
              </a:rPr>
              <a:t> and </a:t>
            </a:r>
            <a:r>
              <a:rPr kumimoji="0" lang="es-MX" altLang="es-MX" sz="1400" b="0" i="0" u="none" strike="noStrike" cap="none" normalizeH="0" baseline="0" dirty="0" err="1">
                <a:ln>
                  <a:noFill/>
                </a:ln>
                <a:solidFill>
                  <a:schemeClr val="tx1"/>
                </a:solidFill>
                <a:effectLst/>
                <a:latin typeface="Arial" panose="020B0604020202020204" pitchFamily="34" charset="0"/>
              </a:rPr>
              <a:t>implement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better</a:t>
            </a:r>
            <a:r>
              <a:rPr kumimoji="0" lang="es-MX" altLang="es-MX" sz="1400" b="0" i="0" u="none" strike="noStrike" cap="none" normalizeH="0" baseline="0" dirty="0">
                <a:ln>
                  <a:noFill/>
                </a:ln>
                <a:solidFill>
                  <a:schemeClr val="tx1"/>
                </a:solidFill>
                <a:effectLst/>
                <a:latin typeface="Arial" panose="020B0604020202020204" pitchFamily="34" charset="0"/>
              </a:rPr>
              <a:t> disruptive </a:t>
            </a:r>
            <a:r>
              <a:rPr kumimoji="0" lang="es-MX" altLang="es-MX" sz="1400" b="0" i="0" u="none" strike="noStrike" cap="none" normalizeH="0" baseline="0" dirty="0" err="1">
                <a:ln>
                  <a:noFill/>
                </a:ln>
                <a:solidFill>
                  <a:schemeClr val="tx1"/>
                </a:solidFill>
                <a:effectLst/>
                <a:latin typeface="Arial" panose="020B0604020202020204" pitchFamily="34" charset="0"/>
              </a:rPr>
              <a:t>strategies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for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managing</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complaints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when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they</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occur</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Address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complaints</a:t>
            </a:r>
            <a:r>
              <a:rPr kumimoji="0" lang="es-MX" altLang="es-MX" sz="1400" b="0" i="0" u="none" strike="noStrike" cap="none" normalizeH="0" baseline="0" dirty="0">
                <a:ln>
                  <a:noFill/>
                </a:ln>
                <a:solidFill>
                  <a:schemeClr val="tx1"/>
                </a:solidFill>
                <a:effectLst/>
                <a:latin typeface="Arial" panose="020B0604020202020204" pitchFamily="34" charset="0"/>
              </a:rPr>
              <a:t> and </a:t>
            </a:r>
            <a:r>
              <a:rPr kumimoji="0" lang="es-MX" altLang="es-MX" sz="1400" b="0" i="0" u="none" strike="noStrike" cap="none" normalizeH="0" baseline="0" dirty="0" err="1">
                <a:ln>
                  <a:noFill/>
                </a:ln>
                <a:solidFill>
                  <a:schemeClr val="tx1"/>
                </a:solidFill>
                <a:effectLst/>
                <a:latin typeface="Arial" panose="020B0604020202020204" pitchFamily="34" charset="0"/>
              </a:rPr>
              <a:t>suggestions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promptly</a:t>
            </a:r>
            <a:r>
              <a:rPr kumimoji="0" lang="es-MX" altLang="es-MX" sz="1400" b="0" i="0" u="none" strike="noStrike" cap="none" normalizeH="0" baseline="0" dirty="0">
                <a:ln>
                  <a:noFill/>
                </a:ln>
                <a:solidFill>
                  <a:schemeClr val="tx1"/>
                </a:solidFill>
                <a:effectLst/>
                <a:latin typeface="Arial" panose="020B0604020202020204" pitchFamily="34" charset="0"/>
              </a:rPr>
              <a:t> in </a:t>
            </a:r>
            <a:r>
              <a:rPr kumimoji="0" lang="es-MX" altLang="es-MX" sz="1400" b="0" i="0" u="none" strike="noStrike" cap="none" normalizeH="0" baseline="0" dirty="0" err="1">
                <a:ln>
                  <a:noFill/>
                </a:ln>
                <a:solidFill>
                  <a:schemeClr val="tx1"/>
                </a:solidFill>
                <a:effectLst/>
                <a:latin typeface="Arial" panose="020B0604020202020204" pitchFamily="34" charset="0"/>
              </a:rPr>
              <a:t>the</a:t>
            </a:r>
            <a:r>
              <a:rPr kumimoji="0" lang="es-MX" altLang="es-MX" sz="1400" b="0" i="0" u="none" strike="noStrike" cap="none" normalizeH="0" baseline="0" dirty="0">
                <a:ln>
                  <a:noFill/>
                </a:ln>
                <a:solidFill>
                  <a:schemeClr val="tx1"/>
                </a:solidFill>
                <a:effectLst/>
                <a:latin typeface="Arial" panose="020B0604020202020204" pitchFamily="34" charset="0"/>
              </a:rPr>
              <a:t> short </a:t>
            </a:r>
            <a:r>
              <a:rPr kumimoji="0" lang="es-MX" altLang="es-MX" sz="1400" b="0" i="0" u="none" strike="noStrike" cap="none" normalizeH="0" baseline="0" dirty="0" err="1">
                <a:ln>
                  <a:noFill/>
                </a:ln>
                <a:solidFill>
                  <a:schemeClr val="tx1"/>
                </a:solidFill>
                <a:effectLst/>
                <a:latin typeface="Arial" panose="020B0604020202020204" pitchFamily="34" charset="0"/>
              </a:rPr>
              <a:t>term</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1400" b="1" i="0" u="none" strike="noStrike" cap="none" normalizeH="0" baseline="0" dirty="0" err="1">
                <a:ln>
                  <a:noFill/>
                </a:ln>
                <a:solidFill>
                  <a:schemeClr val="tx1"/>
                </a:solidFill>
                <a:effectLst/>
                <a:latin typeface="Arial" panose="020B0604020202020204" pitchFamily="34" charset="0"/>
              </a:rPr>
              <a:t>Plans</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to</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Achieve</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Your</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Goals</a:t>
            </a:r>
            <a:endParaRPr kumimoji="0" lang="es-MX" altLang="es-MX" sz="14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Implement</a:t>
            </a:r>
            <a:r>
              <a:rPr kumimoji="0" lang="es-MX" altLang="es-MX" sz="1400" b="0" i="0" u="none" strike="noStrike" cap="none" normalizeH="0" baseline="0" dirty="0">
                <a:ln>
                  <a:noFill/>
                </a:ln>
                <a:solidFill>
                  <a:schemeClr val="tx1"/>
                </a:solidFill>
                <a:effectLst/>
                <a:latin typeface="Arial" panose="020B0604020202020204" pitchFamily="34" charset="0"/>
              </a:rPr>
              <a:t> more </a:t>
            </a:r>
            <a:r>
              <a:rPr kumimoji="0" lang="es-MX" altLang="es-MX" sz="1400" b="0" i="0" u="none" strike="noStrike" cap="none" normalizeH="0" baseline="0" dirty="0" err="1">
                <a:ln>
                  <a:noFill/>
                </a:ln>
                <a:solidFill>
                  <a:schemeClr val="tx1"/>
                </a:solidFill>
                <a:effectLst/>
                <a:latin typeface="Arial" panose="020B0604020202020204" pitchFamily="34" charset="0"/>
              </a:rPr>
              <a:t>courses</a:t>
            </a:r>
            <a:r>
              <a:rPr kumimoji="0" lang="es-MX" altLang="es-MX" sz="1400" b="0" i="0" u="none" strike="noStrike" cap="none" normalizeH="0" baseline="0" dirty="0">
                <a:ln>
                  <a:noFill/>
                </a:ln>
                <a:solidFill>
                  <a:schemeClr val="tx1"/>
                </a:solidFill>
                <a:effectLst/>
                <a:latin typeface="Arial" panose="020B0604020202020204" pitchFamily="34" charset="0"/>
              </a:rPr>
              <a:t> and training in </a:t>
            </a:r>
            <a:r>
              <a:rPr kumimoji="0" lang="es-MX" altLang="es-MX" sz="1400" b="0" i="0" u="none" strike="noStrike" cap="none" normalizeH="0" baseline="0" dirty="0" err="1">
                <a:ln>
                  <a:noFill/>
                </a:ln>
                <a:solidFill>
                  <a:schemeClr val="tx1"/>
                </a:solidFill>
                <a:effectLst/>
                <a:latin typeface="Arial" panose="020B0604020202020204" pitchFamily="34" charset="0"/>
              </a:rPr>
              <a:t>Customer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Experience</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a:ln>
                  <a:noFill/>
                </a:ln>
                <a:solidFill>
                  <a:schemeClr val="tx1"/>
                </a:solidFill>
                <a:effectLst/>
                <a:latin typeface="Arial" panose="020B0604020202020204" pitchFamily="34" charset="0"/>
              </a:rPr>
              <a:t>Link </a:t>
            </a:r>
            <a:r>
              <a:rPr kumimoji="0" lang="es-MX" altLang="es-MX" sz="1400" b="0" i="0" u="none" strike="noStrike" cap="none" normalizeH="0" baseline="0" dirty="0" err="1">
                <a:ln>
                  <a:noFill/>
                </a:ln>
                <a:solidFill>
                  <a:schemeClr val="tx1"/>
                </a:solidFill>
                <a:effectLst/>
                <a:latin typeface="Arial" panose="020B0604020202020204" pitchFamily="34" charset="0"/>
              </a:rPr>
              <a:t>brand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activations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for</a:t>
            </a:r>
            <a:r>
              <a:rPr kumimoji="0" lang="es-MX" altLang="es-MX" sz="1400" b="0" i="0" u="none" strike="noStrike" cap="none" normalizeH="0" baseline="0" dirty="0">
                <a:ln>
                  <a:noFill/>
                </a:ln>
                <a:solidFill>
                  <a:schemeClr val="tx1"/>
                </a:solidFill>
                <a:effectLst/>
                <a:latin typeface="Arial" panose="020B0604020202020204" pitchFamily="34" charset="0"/>
              </a:rPr>
              <a:t> new and </a:t>
            </a:r>
            <a:r>
              <a:rPr kumimoji="0" lang="es-MX" altLang="es-MX" sz="1400" b="0" i="0" u="none" strike="noStrike" cap="none" normalizeH="0" baseline="0" dirty="0" err="1">
                <a:ln>
                  <a:noFill/>
                </a:ln>
                <a:solidFill>
                  <a:schemeClr val="tx1"/>
                </a:solidFill>
                <a:effectLst/>
                <a:latin typeface="Arial" panose="020B0604020202020204" pitchFamily="34" charset="0"/>
              </a:rPr>
              <a:t>used</a:t>
            </a:r>
            <a:r>
              <a:rPr kumimoji="0" lang="es-MX" altLang="es-MX" sz="1400" b="0" i="0" u="none" strike="noStrike" cap="none" normalizeH="0" baseline="0" dirty="0">
                <a:ln>
                  <a:noFill/>
                </a:ln>
                <a:solidFill>
                  <a:schemeClr val="tx1"/>
                </a:solidFill>
                <a:effectLst/>
                <a:latin typeface="Arial" panose="020B0604020202020204" pitchFamily="34" charset="0"/>
              </a:rPr>
              <a:t> cars </a:t>
            </a:r>
            <a:r>
              <a:rPr kumimoji="0" lang="es-MX" altLang="es-MX" sz="1400" b="0" i="0" u="none" strike="noStrike" cap="none" normalizeH="0" baseline="0" dirty="0" err="1">
                <a:ln>
                  <a:noFill/>
                </a:ln>
                <a:solidFill>
                  <a:schemeClr val="tx1"/>
                </a:solidFill>
                <a:effectLst/>
                <a:latin typeface="Arial" panose="020B0604020202020204" pitchFamily="34" charset="0"/>
              </a:rPr>
              <a:t>to</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aftersales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offers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Develop</a:t>
            </a:r>
            <a:r>
              <a:rPr kumimoji="0" lang="es-MX" altLang="es-MX" sz="1400" b="0" i="0" u="none" strike="noStrike" cap="none" normalizeH="0" baseline="0" dirty="0">
                <a:ln>
                  <a:noFill/>
                </a:ln>
                <a:solidFill>
                  <a:schemeClr val="tx1"/>
                </a:solidFill>
                <a:effectLst/>
                <a:latin typeface="Arial" panose="020B0604020202020204" pitchFamily="34" charset="0"/>
              </a:rPr>
              <a:t> more </a:t>
            </a:r>
            <a:r>
              <a:rPr kumimoji="0" lang="es-MX" altLang="es-MX" sz="1400" b="0" i="0" u="none" strike="noStrike" cap="none" normalizeH="0" baseline="0" dirty="0" err="1">
                <a:ln>
                  <a:noFill/>
                </a:ln>
                <a:solidFill>
                  <a:schemeClr val="tx1"/>
                </a:solidFill>
                <a:effectLst/>
                <a:latin typeface="Arial" panose="020B0604020202020204" pitchFamily="34" charset="0"/>
              </a:rPr>
              <a:t>advertising</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campaigns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based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on</a:t>
            </a:r>
            <a:r>
              <a:rPr kumimoji="0" lang="es-MX" altLang="es-MX" sz="1400" b="0" i="0" u="none" strike="noStrike" cap="none" normalizeH="0" baseline="0" dirty="0">
                <a:ln>
                  <a:noFill/>
                </a:ln>
                <a:solidFill>
                  <a:schemeClr val="tx1"/>
                </a:solidFill>
                <a:effectLst/>
                <a:latin typeface="Arial" panose="020B0604020202020204" pitchFamily="34" charset="0"/>
              </a:rPr>
              <a:t> new </a:t>
            </a:r>
            <a:r>
              <a:rPr kumimoji="0" lang="es-MX" altLang="es-MX" sz="1400" b="0" i="0" u="none" strike="noStrike" cap="none" normalizeH="0" baseline="0" dirty="0" err="1">
                <a:ln>
                  <a:noFill/>
                </a:ln>
                <a:solidFill>
                  <a:schemeClr val="tx1"/>
                </a:solidFill>
                <a:effectLst/>
                <a:latin typeface="Arial" panose="020B0604020202020204" pitchFamily="34" charset="0"/>
              </a:rPr>
              <a:t>market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trends</a:t>
            </a:r>
            <a:r>
              <a:rPr kumimoji="0" lang="es-MX" altLang="es-MX" sz="1400" b="0" i="0" u="none" strike="noStrike" cap="none" normalizeH="0" baseline="0" dirty="0">
                <a:ln>
                  <a:noFill/>
                </a:ln>
                <a:solidFill>
                  <a:schemeClr val="tx1"/>
                </a:solidFill>
                <a:effectLst/>
                <a:latin typeface="Arial" panose="020B0604020202020204" pitchFamily="34" charset="0"/>
              </a:rPr>
              <a:t> and </a:t>
            </a:r>
            <a:r>
              <a:rPr kumimoji="0" lang="es-MX" altLang="es-MX" sz="1400" b="0" i="0" u="none" strike="noStrike" cap="none" normalizeH="0" baseline="0" dirty="0" err="1">
                <a:ln>
                  <a:noFill/>
                </a:ln>
                <a:solidFill>
                  <a:schemeClr val="tx1"/>
                </a:solidFill>
                <a:effectLst/>
                <a:latin typeface="Arial" panose="020B0604020202020204" pitchFamily="34" charset="0"/>
              </a:rPr>
              <a:t>current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competition</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1400" b="1" i="0" u="none" strike="noStrike" cap="none" normalizeH="0" baseline="0" dirty="0" err="1">
                <a:ln>
                  <a:noFill/>
                </a:ln>
                <a:solidFill>
                  <a:schemeClr val="tx1"/>
                </a:solidFill>
                <a:effectLst/>
                <a:latin typeface="Arial" panose="020B0604020202020204" pitchFamily="34" charset="0"/>
              </a:rPr>
              <a:t>Plans</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to</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Evaluate</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Your</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Changes</a:t>
            </a:r>
            <a:endParaRPr kumimoji="0" lang="es-MX" altLang="es-MX" sz="14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Ongoing</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measurement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of</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key</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satisfaction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KPIs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Ongoing</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measurement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of</a:t>
            </a:r>
            <a:r>
              <a:rPr kumimoji="0" lang="es-MX" altLang="es-MX" sz="1400" b="0" i="0" u="none" strike="noStrike" cap="none" normalizeH="0" baseline="0" dirty="0">
                <a:ln>
                  <a:noFill/>
                </a:ln>
                <a:solidFill>
                  <a:schemeClr val="tx1"/>
                </a:solidFill>
                <a:effectLst/>
                <a:latin typeface="Arial" panose="020B0604020202020204" pitchFamily="34" charset="0"/>
              </a:rPr>
              <a:t> lead </a:t>
            </a:r>
            <a:r>
              <a:rPr kumimoji="0" lang="es-MX" altLang="es-MX" sz="1400" b="0" i="0" u="none" strike="noStrike" cap="none" normalizeH="0" baseline="0" dirty="0" err="1">
                <a:ln>
                  <a:noFill/>
                </a:ln>
                <a:solidFill>
                  <a:schemeClr val="tx1"/>
                </a:solidFill>
                <a:effectLst/>
                <a:latin typeface="Arial" panose="020B0604020202020204" pitchFamily="34" charset="0"/>
              </a:rPr>
              <a:t>generation</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MX" altLang="es-MX" sz="1400" b="0" i="0" u="none" strike="noStrike" cap="none" normalizeH="0" baseline="0" dirty="0" err="1">
                <a:ln>
                  <a:noFill/>
                </a:ln>
                <a:solidFill>
                  <a:schemeClr val="tx1"/>
                </a:solidFill>
                <a:effectLst/>
                <a:latin typeface="Arial" panose="020B0604020202020204" pitchFamily="34" charset="0"/>
              </a:rPr>
              <a:t>Continuous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evaluation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of</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service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advisors</a:t>
            </a:r>
            <a:r>
              <a:rPr kumimoji="0" lang="es-MX" altLang="es-MX" sz="1400" b="0" i="0" u="none" strike="noStrike" cap="none" normalizeH="0" baseline="0" dirty="0">
                <a:ln>
                  <a:noFill/>
                </a:ln>
                <a:solidFill>
                  <a:schemeClr val="tx1"/>
                </a:solidFill>
                <a:effectLst/>
                <a:latin typeface="Arial" panose="020B0604020202020204" pitchFamily="34" charset="0"/>
              </a:rPr>
              <a:t> in </a:t>
            </a:r>
            <a:r>
              <a:rPr kumimoji="0" lang="es-MX" altLang="es-MX" sz="1400" b="0" i="0" u="none" strike="noStrike" cap="none" normalizeH="0" baseline="0" dirty="0" err="1">
                <a:ln>
                  <a:noFill/>
                </a:ln>
                <a:solidFill>
                  <a:schemeClr val="tx1"/>
                </a:solidFill>
                <a:effectLst/>
                <a:latin typeface="Arial" panose="020B0604020202020204" pitchFamily="34" charset="0"/>
              </a:rPr>
              <a:t>Customer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Experience</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13" name="CuadroTexto 12">
            <a:extLst>
              <a:ext uri="{FF2B5EF4-FFF2-40B4-BE49-F238E27FC236}">
                <a16:creationId xmlns:a16="http://schemas.microsoft.com/office/drawing/2014/main" id="{08F0F249-A47E-B08D-FE4A-0834AA450384}"/>
              </a:ext>
            </a:extLst>
          </p:cNvPr>
          <p:cNvSpPr txBox="1"/>
          <p:nvPr/>
        </p:nvSpPr>
        <p:spPr>
          <a:xfrm>
            <a:off x="496532" y="2136338"/>
            <a:ext cx="4939069" cy="2677656"/>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Current Practices</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Mixed Payment Scheme</a:t>
            </a:r>
          </a:p>
          <a:p>
            <a:endParaRPr lang="en-US" sz="14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Improvement Goals</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Additional incentive for repairs done correctly on the first attempt.</a:t>
            </a:r>
          </a:p>
          <a:p>
            <a:endParaRPr lang="en-US" sz="14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Plans to Achieve Your Goals</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Definition of criteria for incentives.</a:t>
            </a:r>
          </a:p>
          <a:p>
            <a:endParaRPr lang="en-US" sz="14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Plans to Evaluate Your Changes</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Monitoring of key performance indicators.</a:t>
            </a:r>
          </a:p>
        </p:txBody>
      </p:sp>
      <p:graphicFrame>
        <p:nvGraphicFramePr>
          <p:cNvPr id="3" name="Tabla 2">
            <a:extLst>
              <a:ext uri="{FF2B5EF4-FFF2-40B4-BE49-F238E27FC236}">
                <a16:creationId xmlns:a16="http://schemas.microsoft.com/office/drawing/2014/main" id="{49CB7D60-5282-3B86-9438-13200599E24E}"/>
              </a:ext>
            </a:extLst>
          </p:cNvPr>
          <p:cNvGraphicFramePr>
            <a:graphicFrameLocks noGrp="1"/>
          </p:cNvGraphicFramePr>
          <p:nvPr>
            <p:extLst>
              <p:ext uri="{D42A27DB-BD31-4B8C-83A1-F6EECF244321}">
                <p14:modId xmlns:p14="http://schemas.microsoft.com/office/powerpoint/2010/main" val="84144504"/>
              </p:ext>
            </p:extLst>
          </p:nvPr>
        </p:nvGraphicFramePr>
        <p:xfrm>
          <a:off x="5302288" y="2319218"/>
          <a:ext cx="5956300" cy="3425825"/>
        </p:xfrm>
        <a:graphic>
          <a:graphicData uri="http://schemas.openxmlformats.org/drawingml/2006/table">
            <a:tbl>
              <a:tblPr/>
              <a:tblGrid>
                <a:gridCol w="609600">
                  <a:extLst>
                    <a:ext uri="{9D8B030D-6E8A-4147-A177-3AD203B41FA5}">
                      <a16:colId xmlns:a16="http://schemas.microsoft.com/office/drawing/2014/main" val="1273162085"/>
                    </a:ext>
                  </a:extLst>
                </a:gridCol>
                <a:gridCol w="1828800">
                  <a:extLst>
                    <a:ext uri="{9D8B030D-6E8A-4147-A177-3AD203B41FA5}">
                      <a16:colId xmlns:a16="http://schemas.microsoft.com/office/drawing/2014/main" val="709313931"/>
                    </a:ext>
                  </a:extLst>
                </a:gridCol>
                <a:gridCol w="1155700">
                  <a:extLst>
                    <a:ext uri="{9D8B030D-6E8A-4147-A177-3AD203B41FA5}">
                      <a16:colId xmlns:a16="http://schemas.microsoft.com/office/drawing/2014/main" val="1648805029"/>
                    </a:ext>
                  </a:extLst>
                </a:gridCol>
                <a:gridCol w="1016000">
                  <a:extLst>
                    <a:ext uri="{9D8B030D-6E8A-4147-A177-3AD203B41FA5}">
                      <a16:colId xmlns:a16="http://schemas.microsoft.com/office/drawing/2014/main" val="4155255307"/>
                    </a:ext>
                  </a:extLst>
                </a:gridCol>
                <a:gridCol w="736600">
                  <a:extLst>
                    <a:ext uri="{9D8B030D-6E8A-4147-A177-3AD203B41FA5}">
                      <a16:colId xmlns:a16="http://schemas.microsoft.com/office/drawing/2014/main" val="2284568598"/>
                    </a:ext>
                  </a:extLst>
                </a:gridCol>
                <a:gridCol w="609600">
                  <a:extLst>
                    <a:ext uri="{9D8B030D-6E8A-4147-A177-3AD203B41FA5}">
                      <a16:colId xmlns:a16="http://schemas.microsoft.com/office/drawing/2014/main" val="835058528"/>
                    </a:ext>
                  </a:extLst>
                </a:gridCol>
              </a:tblGrid>
              <a:tr h="333375">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s-MX" sz="10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s-MX" sz="10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s-MX" sz="1000" b="0" i="0" u="none" strike="noStrike" dirty="0">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s-MX" sz="10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s-MX" sz="800" b="0" i="0" u="none" strike="noStrike">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729477434"/>
                  </a:ext>
                </a:extLst>
              </a:tr>
              <a:tr h="158750">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          1,357,540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      1,351,089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1000" b="0" i="0" u="none" strike="noStrike">
                          <a:effectLst/>
                          <a:latin typeface="Arial" panose="020B0604020202020204" pitchFamily="34" charset="0"/>
                        </a:rPr>
                        <a:t>99.52%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000" b="0" i="0" u="none" strike="noStrike">
                          <a:effectLst/>
                          <a:latin typeface="Arial" panose="020B0604020202020204" pitchFamily="34" charset="0"/>
                        </a:rPr>
                        <a:t>91.97%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21143423"/>
                  </a:ext>
                </a:extLst>
              </a:tr>
              <a:tr h="158750">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Customer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19864162"/>
                  </a:ext>
                </a:extLst>
              </a:tr>
              <a:tr h="158750">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               29,711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             7,672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1000" b="0" i="0" u="none" strike="noStrike">
                          <a:effectLst/>
                          <a:latin typeface="Arial" panose="020B0604020202020204" pitchFamily="34" charset="0"/>
                        </a:rPr>
                        <a:t>25.82%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000" b="0" i="0" u="none" strike="noStrike">
                          <a:effectLst/>
                          <a:latin typeface="Arial" panose="020B0604020202020204" pitchFamily="34" charset="0"/>
                        </a:rPr>
                        <a:t>2.01%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73750207"/>
                  </a:ext>
                </a:extLst>
              </a:tr>
              <a:tr h="158750">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               55,483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           55,483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1000" b="0" i="0" u="none" strike="noStrike">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000" b="0" i="0" u="none" strike="noStrike">
                          <a:effectLst/>
                          <a:latin typeface="Arial" panose="020B0604020202020204" pitchFamily="34" charset="0"/>
                        </a:rPr>
                        <a:t>3.76%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4303648"/>
                  </a:ext>
                </a:extLst>
              </a:tr>
              <a:tr h="158750">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58051808"/>
                  </a:ext>
                </a:extLst>
              </a:tr>
              <a:tr h="158750">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               33,359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             7,432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1000" b="0" i="0" u="none" strike="noStrike">
                          <a:effectLst/>
                          <a:latin typeface="Arial" panose="020B0604020202020204" pitchFamily="34" charset="0"/>
                        </a:rPr>
                        <a:t>22.28%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000" b="0" i="0" u="none" strike="noStrike">
                          <a:effectLst/>
                          <a:latin typeface="Arial" panose="020B0604020202020204" pitchFamily="34" charset="0"/>
                        </a:rPr>
                        <a:t>2.26%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40466816"/>
                  </a:ext>
                </a:extLst>
              </a:tr>
              <a:tr h="165100">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19475060"/>
                  </a:ext>
                </a:extLst>
              </a:tr>
              <a:tr h="158750">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54314521"/>
                  </a:ext>
                </a:extLst>
              </a:tr>
              <a:tr h="171450">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s-MX" sz="10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          1,476,093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1000" b="0" i="0" u="none" strike="noStrike">
                          <a:effectLst/>
                          <a:latin typeface="Arial" panose="020B0604020202020204" pitchFamily="34" charset="0"/>
                        </a:rPr>
                        <a:t> $      1,421,676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000" b="0" i="0" u="none" strike="noStrike">
                          <a:effectLst/>
                          <a:latin typeface="Arial" panose="020B0604020202020204" pitchFamily="34" charset="0"/>
                        </a:rPr>
                        <a:t>96.31%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000" b="0" i="0" u="none" strike="noStrike">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02576786"/>
                  </a:ext>
                </a:extLst>
              </a:tr>
              <a:tr h="165100">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rowSpan="3" gridSpan="2">
                  <a:txBody>
                    <a:bodyPr/>
                    <a:lstStyle/>
                    <a:p>
                      <a:pPr algn="l" fontAlgn="b"/>
                      <a:endParaRPr lang="es-MX" sz="1000" b="0" i="0" u="none" strike="noStrike" dirty="0">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rowSpan="3" hMerge="1">
                  <a:txBody>
                    <a:bodyPr/>
                    <a:lstStyle/>
                    <a:p>
                      <a:endParaRPr lang="es-MX"/>
                    </a:p>
                  </a:txBody>
                  <a:tcPr/>
                </a:tc>
                <a:extLst>
                  <a:ext uri="{0D108BD9-81ED-4DB2-BD59-A6C34878D82A}">
                    <a16:rowId xmlns:a16="http://schemas.microsoft.com/office/drawing/2014/main" val="2380394828"/>
                  </a:ext>
                </a:extLst>
              </a:tr>
              <a:tr h="158750">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2" vMerge="1">
                  <a:txBody>
                    <a:bodyPr/>
                    <a:lstStyle/>
                    <a:p>
                      <a:endParaRPr lang="es-MX"/>
                    </a:p>
                  </a:txBody>
                  <a:tcPr/>
                </a:tc>
                <a:tc hMerge="1" vMerge="1">
                  <a:txBody>
                    <a:bodyPr/>
                    <a:lstStyle/>
                    <a:p>
                      <a:endParaRPr lang="es-MX"/>
                    </a:p>
                  </a:txBody>
                  <a:tcPr/>
                </a:tc>
                <a:extLst>
                  <a:ext uri="{0D108BD9-81ED-4DB2-BD59-A6C34878D82A}">
                    <a16:rowId xmlns:a16="http://schemas.microsoft.com/office/drawing/2014/main" val="103289541"/>
                  </a:ext>
                </a:extLst>
              </a:tr>
              <a:tr h="165100">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2" vMerge="1">
                  <a:txBody>
                    <a:bodyPr/>
                    <a:lstStyle/>
                    <a:p>
                      <a:endParaRPr lang="es-MX"/>
                    </a:p>
                  </a:txBody>
                  <a:tcPr/>
                </a:tc>
                <a:tc hMerge="1" vMerge="1">
                  <a:txBody>
                    <a:bodyPr/>
                    <a:lstStyle/>
                    <a:p>
                      <a:endParaRPr lang="es-MX"/>
                    </a:p>
                  </a:txBody>
                  <a:tcPr/>
                </a:tc>
                <a:extLst>
                  <a:ext uri="{0D108BD9-81ED-4DB2-BD59-A6C34878D82A}">
                    <a16:rowId xmlns:a16="http://schemas.microsoft.com/office/drawing/2014/main" val="3119714536"/>
                  </a:ext>
                </a:extLst>
              </a:tr>
              <a:tr h="165100">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452941377"/>
                  </a:ext>
                </a:extLst>
              </a:tr>
              <a:tr h="165100">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85796958"/>
                  </a:ext>
                </a:extLst>
              </a:tr>
              <a:tr h="171450">
                <a:tc>
                  <a:txBody>
                    <a:bodyPr/>
                    <a:lstStyle/>
                    <a:p>
                      <a:pPr algn="l" fontAlgn="b"/>
                      <a:endParaRPr lang="es-MX" sz="1000" b="0" i="0" u="none" strike="noStrike">
                        <a:effectLst/>
                        <a:latin typeface="Arial" panose="020B060402020202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t"/>
                      <a:r>
                        <a:rPr lang="es-MX" sz="1000" b="1" i="0" u="none" strike="noStrike" dirty="0" err="1">
                          <a:effectLst/>
                          <a:latin typeface="Arial" panose="020B0604020202020204" pitchFamily="34" charset="0"/>
                        </a:rPr>
                        <a:t>The</a:t>
                      </a:r>
                      <a:r>
                        <a:rPr lang="es-MX" sz="1000" b="1" i="0" u="none" strike="noStrike" dirty="0">
                          <a:effectLst/>
                          <a:latin typeface="Arial" panose="020B0604020202020204" pitchFamily="34" charset="0"/>
                        </a:rPr>
                        <a:t> Picture</a:t>
                      </a: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416937930"/>
                  </a:ext>
                </a:extLst>
              </a:tr>
              <a:tr h="165100">
                <a:tc>
                  <a:txBody>
                    <a:bodyPr/>
                    <a:lstStyle/>
                    <a:p>
                      <a:pPr algn="l" fontAlgn="b"/>
                      <a:endParaRPr lang="es-MX" sz="1000" b="0" i="0" u="none" strike="noStrike">
                        <a:effectLst/>
                        <a:latin typeface="Arial" panose="020B060402020202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1000" b="0" i="0" u="none" strike="noStrike">
                          <a:effectLst/>
                          <a:latin typeface="Arial" panose="020B0604020202020204" pitchFamily="34" charset="0"/>
                        </a:rPr>
                        <a:t>Customer Pay Gross Profit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1000" b="0" i="0" u="none" strike="noStrike">
                          <a:effectLst/>
                          <a:latin typeface="Arial" panose="020B0604020202020204" pitchFamily="34" charset="0"/>
                        </a:rPr>
                        <a:t>97.95%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216153286"/>
                  </a:ext>
                </a:extLst>
              </a:tr>
              <a:tr h="158750">
                <a:tc>
                  <a:txBody>
                    <a:bodyPr/>
                    <a:lstStyle/>
                    <a:p>
                      <a:pPr algn="l" fontAlgn="b"/>
                      <a:endParaRPr lang="es-MX" sz="1000" b="0" i="0" u="none" strike="noStrike">
                        <a:effectLst/>
                        <a:latin typeface="Arial" panose="020B060402020202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10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392655368"/>
                  </a:ext>
                </a:extLst>
              </a:tr>
              <a:tr h="158750">
                <a:tc>
                  <a:txBody>
                    <a:bodyPr/>
                    <a:lstStyle/>
                    <a:p>
                      <a:pPr algn="l" fontAlgn="b"/>
                      <a:endParaRPr lang="es-MX" sz="1000" b="0" i="0" u="none" strike="noStrike">
                        <a:effectLst/>
                        <a:latin typeface="Arial" panose="020B060402020202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1000" b="0" i="0" u="none" strike="noStrike">
                          <a:effectLst/>
                          <a:latin typeface="Arial" panose="020B0604020202020204" pitchFamily="34" charset="0"/>
                        </a:rPr>
                        <a:t>Total Service Dept. G.P.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1000" b="0" i="0" u="none" strike="noStrike">
                          <a:effectLst/>
                          <a:latin typeface="Arial" panose="020B0604020202020204" pitchFamily="34" charset="0"/>
                        </a:rPr>
                        <a:t>96.31%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256174545"/>
                  </a:ext>
                </a:extLst>
              </a:tr>
              <a:tr h="171450">
                <a:tc>
                  <a:txBody>
                    <a:bodyPr/>
                    <a:lstStyle/>
                    <a:p>
                      <a:pPr algn="l" fontAlgn="b"/>
                      <a:endParaRPr lang="es-MX" sz="1000" b="0" i="0" u="none" strike="noStrike">
                        <a:effectLst/>
                        <a:latin typeface="Arial" panose="020B060402020202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10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1000" b="0" i="0" u="none" strike="noStrike" dirty="0">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431801871"/>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10" name="CuadroTexto 9">
            <a:extLst>
              <a:ext uri="{FF2B5EF4-FFF2-40B4-BE49-F238E27FC236}">
                <a16:creationId xmlns:a16="http://schemas.microsoft.com/office/drawing/2014/main" id="{055D7833-DB4D-5A61-DAE0-759425D88DA0}"/>
              </a:ext>
            </a:extLst>
          </p:cNvPr>
          <p:cNvSpPr txBox="1"/>
          <p:nvPr/>
        </p:nvSpPr>
        <p:spPr>
          <a:xfrm>
            <a:off x="677334" y="2342278"/>
            <a:ext cx="4819226" cy="2462213"/>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Current Practices</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Comparison of operating expenses with the budget.</a:t>
            </a:r>
          </a:p>
          <a:p>
            <a:endParaRPr lang="en-US" sz="14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Improvement Goals</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Strengthen the profitability of the area.</a:t>
            </a:r>
          </a:p>
          <a:p>
            <a:endParaRPr lang="en-US" sz="14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Plans to Achieve Your Goals</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Rationalization of expenses.</a:t>
            </a:r>
          </a:p>
          <a:p>
            <a:endParaRPr lang="en-US" sz="14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Plans to Evaluate Your Changes</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Periodic evaluations.</a:t>
            </a:r>
          </a:p>
        </p:txBody>
      </p:sp>
      <p:pic>
        <p:nvPicPr>
          <p:cNvPr id="4" name="Cmdclr3">
            <a:extLst>
              <a:ext uri="{63B3BB69-23CF-44E3-9099-C40C66FF867C}">
                <a14:compatExt xmlns:a14="http://schemas.microsoft.com/office/drawing/2010/main" spid="_x0000_s3082"/>
              </a:ext>
              <a:ext uri="{FF2B5EF4-FFF2-40B4-BE49-F238E27FC236}">
                <a16:creationId xmlns:a16="http://schemas.microsoft.com/office/drawing/2014/main" id="{00000000-0008-0000-0100-00000A0C0000}"/>
              </a:ext>
            </a:extLst>
          </p:cNvPr>
          <p:cNvPicPr>
            <a:picLocks noChangeAspect="1"/>
          </p:cNvPicPr>
          <p:nvPr/>
        </p:nvPicPr>
        <p:blipFill>
          <a:blip r:embed="rId2"/>
          <a:stretch>
            <a:fillRect/>
          </a:stretch>
        </p:blipFill>
        <p:spPr>
          <a:xfrm>
            <a:off x="22009100" y="4916488"/>
            <a:ext cx="952500" cy="292100"/>
          </a:xfrm>
          <a:prstGeom prst="rect">
            <a:avLst/>
          </a:prstGeom>
        </p:spPr>
      </p:pic>
      <p:graphicFrame>
        <p:nvGraphicFramePr>
          <p:cNvPr id="9" name="Tabla 8">
            <a:extLst>
              <a:ext uri="{FF2B5EF4-FFF2-40B4-BE49-F238E27FC236}">
                <a16:creationId xmlns:a16="http://schemas.microsoft.com/office/drawing/2014/main" id="{1FCED549-178C-4DC2-0AA3-CEA9E9F8F9EC}"/>
              </a:ext>
            </a:extLst>
          </p:cNvPr>
          <p:cNvGraphicFramePr>
            <a:graphicFrameLocks noGrp="1"/>
          </p:cNvGraphicFramePr>
          <p:nvPr>
            <p:extLst>
              <p:ext uri="{D42A27DB-BD31-4B8C-83A1-F6EECF244321}">
                <p14:modId xmlns:p14="http://schemas.microsoft.com/office/powerpoint/2010/main" val="1043580658"/>
              </p:ext>
            </p:extLst>
          </p:nvPr>
        </p:nvGraphicFramePr>
        <p:xfrm>
          <a:off x="5496210" y="1516083"/>
          <a:ext cx="3968987" cy="3867873"/>
        </p:xfrm>
        <a:graphic>
          <a:graphicData uri="http://schemas.openxmlformats.org/drawingml/2006/table">
            <a:tbl>
              <a:tblPr/>
              <a:tblGrid>
                <a:gridCol w="312078">
                  <a:extLst>
                    <a:ext uri="{9D8B030D-6E8A-4147-A177-3AD203B41FA5}">
                      <a16:colId xmlns:a16="http://schemas.microsoft.com/office/drawing/2014/main" val="904776811"/>
                    </a:ext>
                  </a:extLst>
                </a:gridCol>
                <a:gridCol w="1344334">
                  <a:extLst>
                    <a:ext uri="{9D8B030D-6E8A-4147-A177-3AD203B41FA5}">
                      <a16:colId xmlns:a16="http://schemas.microsoft.com/office/drawing/2014/main" val="2032849237"/>
                    </a:ext>
                  </a:extLst>
                </a:gridCol>
                <a:gridCol w="968241">
                  <a:extLst>
                    <a:ext uri="{9D8B030D-6E8A-4147-A177-3AD203B41FA5}">
                      <a16:colId xmlns:a16="http://schemas.microsoft.com/office/drawing/2014/main" val="2415515828"/>
                    </a:ext>
                  </a:extLst>
                </a:gridCol>
                <a:gridCol w="680169">
                  <a:extLst>
                    <a:ext uri="{9D8B030D-6E8A-4147-A177-3AD203B41FA5}">
                      <a16:colId xmlns:a16="http://schemas.microsoft.com/office/drawing/2014/main" val="2211951878"/>
                    </a:ext>
                  </a:extLst>
                </a:gridCol>
                <a:gridCol w="664165">
                  <a:extLst>
                    <a:ext uri="{9D8B030D-6E8A-4147-A177-3AD203B41FA5}">
                      <a16:colId xmlns:a16="http://schemas.microsoft.com/office/drawing/2014/main" val="2809702899"/>
                    </a:ext>
                  </a:extLst>
                </a:gridCol>
              </a:tblGrid>
              <a:tr h="143266">
                <a:tc gridSpan="5">
                  <a:txBody>
                    <a:bodyPr/>
                    <a:lstStyle/>
                    <a:p>
                      <a:pPr algn="ctr" fontAlgn="b"/>
                      <a:r>
                        <a:rPr lang="es-MX" sz="800" b="1" i="0" u="none" strike="noStrike">
                          <a:effectLst/>
                          <a:latin typeface="Arial" panose="020B0604020202020204" pitchFamily="34" charset="0"/>
                        </a:rPr>
                        <a:t>Service Department Profit Centering    </a:t>
                      </a:r>
                    </a:p>
                  </a:txBody>
                  <a:tcPr marL="0" marR="0" marT="0" marB="0" anchor="b">
                    <a:lnL>
                      <a:noFill/>
                    </a:lnL>
                    <a:lnR>
                      <a:noFill/>
                    </a:lnR>
                    <a:lnT>
                      <a:noFill/>
                    </a:lnT>
                    <a:lnB>
                      <a:noFill/>
                    </a:lnB>
                    <a:no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1555461759"/>
                  </a:ext>
                </a:extLst>
              </a:tr>
              <a:tr h="206939">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2816823"/>
                  </a:ext>
                </a:extLst>
              </a:tr>
              <a:tr h="278572">
                <a:tc>
                  <a:txBody>
                    <a:bodyPr/>
                    <a:lstStyle/>
                    <a:p>
                      <a:pPr algn="l" fontAlgn="b"/>
                      <a:r>
                        <a:rPr lang="es-MX" sz="8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s-MX" sz="8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s-MX" sz="8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8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s-MX" sz="8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2604104203"/>
                  </a:ext>
                </a:extLst>
              </a:tr>
              <a:tr h="132653">
                <a:tc>
                  <a:txBody>
                    <a:bodyPr/>
                    <a:lstStyle/>
                    <a:p>
                      <a:pPr algn="l" fontAlgn="b"/>
                      <a:r>
                        <a:rPr lang="es-MX"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8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800" b="0" i="0" u="none" strike="noStrike">
                          <a:effectLst/>
                          <a:latin typeface="Arial" panose="020B0604020202020204" pitchFamily="34" charset="0"/>
                        </a:rPr>
                        <a:t> $          1,421,676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8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s-MX" sz="8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647516155"/>
                  </a:ext>
                </a:extLst>
              </a:tr>
              <a:tr h="132653">
                <a:tc>
                  <a:txBody>
                    <a:bodyPr/>
                    <a:lstStyle/>
                    <a:p>
                      <a:pPr algn="l" fontAlgn="b"/>
                      <a:r>
                        <a:rPr lang="es-MX"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8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800" b="0" i="0" u="none" strike="noStrike">
                          <a:effectLst/>
                          <a:latin typeface="Arial" panose="020B0604020202020204" pitchFamily="34" charset="0"/>
                        </a:rPr>
                        <a:t> $               95,433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800" b="0" i="0" u="none" strike="noStrike">
                          <a:effectLst/>
                          <a:latin typeface="Arial" panose="020B0604020202020204" pitchFamily="34" charset="0"/>
                        </a:rPr>
                        <a:t>6.71%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3360971939"/>
                  </a:ext>
                </a:extLst>
              </a:tr>
              <a:tr h="132653">
                <a:tc>
                  <a:txBody>
                    <a:bodyPr/>
                    <a:lstStyle/>
                    <a:p>
                      <a:pPr algn="l" fontAlgn="b"/>
                      <a:r>
                        <a:rPr lang="es-MX"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8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8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8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1434667632"/>
                  </a:ext>
                </a:extLst>
              </a:tr>
              <a:tr h="132653">
                <a:tc>
                  <a:txBody>
                    <a:bodyPr/>
                    <a:lstStyle/>
                    <a:p>
                      <a:pPr algn="l" fontAlgn="b"/>
                      <a:r>
                        <a:rPr lang="es-MX"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800" b="0" i="0" u="none" strike="noStrike" dirty="0" err="1">
                          <a:effectLst/>
                          <a:latin typeface="Arial" panose="020B0604020202020204" pitchFamily="34" charset="0"/>
                        </a:rPr>
                        <a:t>Personnel</a:t>
                      </a:r>
                      <a:r>
                        <a:rPr lang="es-MX" sz="800" b="0" i="0" u="none" strike="noStrike" dirty="0">
                          <a:effectLst/>
                          <a:latin typeface="Arial" panose="020B0604020202020204" pitchFamily="34" charset="0"/>
                        </a:rPr>
                        <a:t>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8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8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1349015159"/>
                  </a:ext>
                </a:extLst>
              </a:tr>
              <a:tr h="132653">
                <a:tc>
                  <a:txBody>
                    <a:bodyPr/>
                    <a:lstStyle/>
                    <a:p>
                      <a:pPr algn="l" fontAlgn="b"/>
                      <a:r>
                        <a:rPr lang="es-MX"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800" b="0" i="0" u="none" strike="noStrike" dirty="0">
                          <a:effectLst/>
                          <a:latin typeface="Arial" panose="020B0604020202020204" pitchFamily="34" charset="0"/>
                        </a:rPr>
                        <a:t>Semi-</a:t>
                      </a:r>
                      <a:r>
                        <a:rPr lang="es-MX" sz="800" b="0" i="0" u="none" strike="noStrike" dirty="0" err="1">
                          <a:effectLst/>
                          <a:latin typeface="Arial" panose="020B0604020202020204" pitchFamily="34" charset="0"/>
                        </a:rPr>
                        <a:t>Fixed</a:t>
                      </a:r>
                      <a:r>
                        <a:rPr lang="es-MX" sz="800" b="0" i="0" u="none" strike="noStrike" dirty="0">
                          <a:effectLst/>
                          <a:latin typeface="Arial" panose="020B0604020202020204" pitchFamily="34" charset="0"/>
                        </a:rPr>
                        <a:t>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8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1199032174"/>
                  </a:ext>
                </a:extLst>
              </a:tr>
              <a:tr h="132653">
                <a:tc>
                  <a:txBody>
                    <a:bodyPr/>
                    <a:lstStyle/>
                    <a:p>
                      <a:pPr algn="l" fontAlgn="b"/>
                      <a:r>
                        <a:rPr lang="es-MX"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800" b="0" i="0" u="none" strike="noStrike" dirty="0" err="1">
                          <a:effectLst/>
                          <a:latin typeface="Arial" panose="020B0604020202020204" pitchFamily="34" charset="0"/>
                        </a:rPr>
                        <a:t>Fixed</a:t>
                      </a:r>
                      <a:r>
                        <a:rPr lang="es-MX" sz="800" b="0" i="0" u="none" strike="noStrike" dirty="0">
                          <a:effectLst/>
                          <a:latin typeface="Arial" panose="020B0604020202020204" pitchFamily="34" charset="0"/>
                        </a:rPr>
                        <a:t>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800" b="0" i="0" u="none" strike="noStrike">
                          <a:effectLst/>
                          <a:latin typeface="Arial" panose="020B0604020202020204" pitchFamily="34" charset="0"/>
                        </a:rPr>
                        <a:t> $             341,642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800" b="0" i="0" u="none" strike="noStrike">
                          <a:effectLst/>
                          <a:latin typeface="Arial" panose="020B0604020202020204" pitchFamily="34" charset="0"/>
                        </a:rPr>
                        <a:t>24.03%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1693204828"/>
                  </a:ext>
                </a:extLst>
              </a:tr>
              <a:tr h="137959">
                <a:tc>
                  <a:txBody>
                    <a:bodyPr/>
                    <a:lstStyle/>
                    <a:p>
                      <a:pPr algn="l" fontAlgn="b"/>
                      <a:r>
                        <a:rPr lang="es-MX"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800" b="0" i="0" u="none" strike="noStrike" dirty="0" err="1">
                          <a:effectLst/>
                          <a:latin typeface="Arial" panose="020B0604020202020204" pitchFamily="34" charset="0"/>
                        </a:rPr>
                        <a:t>Unallocated</a:t>
                      </a:r>
                      <a:r>
                        <a:rPr lang="es-MX" sz="800" b="0" i="0" u="none" strike="noStrike" dirty="0">
                          <a:effectLst/>
                          <a:latin typeface="Arial" panose="020B0604020202020204" pitchFamily="34" charset="0"/>
                        </a:rPr>
                        <a:t>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8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3246008293"/>
                  </a:ext>
                </a:extLst>
              </a:tr>
              <a:tr h="132653">
                <a:tc>
                  <a:txBody>
                    <a:bodyPr/>
                    <a:lstStyle/>
                    <a:p>
                      <a:pPr algn="l" fontAlgn="b"/>
                      <a:r>
                        <a:rPr lang="es-MX"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800" b="0" i="0" u="none" strike="noStrike" dirty="0" err="1">
                          <a:effectLst/>
                          <a:latin typeface="Arial" panose="020B0604020202020204" pitchFamily="34" charset="0"/>
                        </a:rPr>
                        <a:t>Dealer's</a:t>
                      </a:r>
                      <a:r>
                        <a:rPr lang="es-MX" sz="800" b="0" i="0" u="none" strike="noStrike" dirty="0">
                          <a:effectLst/>
                          <a:latin typeface="Arial" panose="020B0604020202020204" pitchFamily="34" charset="0"/>
                        </a:rPr>
                        <a:t> </a:t>
                      </a:r>
                      <a:r>
                        <a:rPr lang="es-MX" sz="800" b="0" i="0" u="none" strike="noStrike" dirty="0" err="1">
                          <a:effectLst/>
                          <a:latin typeface="Arial" panose="020B0604020202020204" pitchFamily="34" charset="0"/>
                        </a:rPr>
                        <a:t>Salary</a:t>
                      </a:r>
                      <a:endParaRPr lang="es-MX"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s-MX" sz="8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2936892398"/>
                  </a:ext>
                </a:extLst>
              </a:tr>
              <a:tr h="143266">
                <a:tc>
                  <a:txBody>
                    <a:bodyPr/>
                    <a:lstStyle/>
                    <a:p>
                      <a:pPr algn="l" fontAlgn="b"/>
                      <a:r>
                        <a:rPr lang="es-MX"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800" b="0" i="0" u="none" strike="noStrike" dirty="0">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MX" sz="800" b="0" i="0" u="none" strike="noStrike">
                          <a:effectLst/>
                          <a:latin typeface="Arial" panose="020B0604020202020204" pitchFamily="34" charset="0"/>
                        </a:rPr>
                        <a:t> $             437,075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800" b="0" i="0" u="none" strike="noStrike" dirty="0">
                          <a:effectLst/>
                          <a:latin typeface="Arial" panose="020B0604020202020204" pitchFamily="34" charset="0"/>
                        </a:rPr>
                        <a:t>30.74%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2944927120"/>
                  </a:ext>
                </a:extLst>
              </a:tr>
              <a:tr h="137959">
                <a:tc>
                  <a:txBody>
                    <a:bodyPr/>
                    <a:lstStyle/>
                    <a:p>
                      <a:pPr algn="l" fontAlgn="b"/>
                      <a:r>
                        <a:rPr lang="es-MX"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800" b="0" i="0" u="none" strike="noStrike" dirty="0">
                          <a:effectLst/>
                          <a:latin typeface="Arial" panose="020B0604020202020204" pitchFamily="34" charset="0"/>
                        </a:rPr>
                        <a:t>Net </a:t>
                      </a:r>
                      <a:r>
                        <a:rPr lang="es-MX" sz="800" b="0" i="0" u="none" strike="noStrike" dirty="0" err="1">
                          <a:effectLst/>
                          <a:latin typeface="Arial" panose="020B0604020202020204" pitchFamily="34" charset="0"/>
                        </a:rPr>
                        <a:t>Profit</a:t>
                      </a:r>
                      <a:endParaRPr lang="es-MX"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s-MX" sz="800" b="0" i="0" u="none" strike="noStrike">
                          <a:effectLst/>
                          <a:latin typeface="Arial" panose="020B0604020202020204" pitchFamily="34" charset="0"/>
                        </a:rPr>
                        <a:t> $             984,601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800" b="0" i="0" u="none" strike="noStrike" dirty="0">
                          <a:effectLst/>
                          <a:latin typeface="Arial" panose="020B0604020202020204" pitchFamily="34" charset="0"/>
                        </a:rPr>
                        <a:t>69.26%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2291585236"/>
                  </a:ext>
                </a:extLst>
              </a:tr>
              <a:tr h="132653">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rowSpan="3" gridSpan="2">
                  <a:txBody>
                    <a:bodyPr/>
                    <a:lstStyle/>
                    <a:p>
                      <a:pPr algn="l" fontAlgn="b"/>
                      <a:r>
                        <a:rPr lang="es-MX" sz="800" b="0" i="0" u="none" strike="noStrike" dirty="0">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rowSpan="3" hMerge="1">
                  <a:txBody>
                    <a:bodyPr/>
                    <a:lstStyle/>
                    <a:p>
                      <a:endParaRPr lang="es-MX"/>
                    </a:p>
                  </a:txBody>
                  <a:tcPr/>
                </a:tc>
                <a:extLst>
                  <a:ext uri="{0D108BD9-81ED-4DB2-BD59-A6C34878D82A}">
                    <a16:rowId xmlns:a16="http://schemas.microsoft.com/office/drawing/2014/main" val="2360649123"/>
                  </a:ext>
                </a:extLst>
              </a:tr>
              <a:tr h="137959">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a:noFill/>
                    </a:lnT>
                    <a:lnB>
                      <a:noFill/>
                    </a:lnB>
                    <a:noFill/>
                  </a:tcPr>
                </a:tc>
                <a:tc gridSpan="2" vMerge="1">
                  <a:txBody>
                    <a:bodyPr/>
                    <a:lstStyle/>
                    <a:p>
                      <a:endParaRPr lang="es-MX"/>
                    </a:p>
                  </a:txBody>
                  <a:tcPr/>
                </a:tc>
                <a:tc hMerge="1" vMerge="1">
                  <a:txBody>
                    <a:bodyPr/>
                    <a:lstStyle/>
                    <a:p>
                      <a:endParaRPr lang="es-MX"/>
                    </a:p>
                  </a:txBody>
                  <a:tcPr/>
                </a:tc>
                <a:extLst>
                  <a:ext uri="{0D108BD9-81ED-4DB2-BD59-A6C34878D82A}">
                    <a16:rowId xmlns:a16="http://schemas.microsoft.com/office/drawing/2014/main" val="2533794424"/>
                  </a:ext>
                </a:extLst>
              </a:tr>
              <a:tr h="137959">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a:noFill/>
                    </a:lnB>
                    <a:noFill/>
                  </a:tcPr>
                </a:tc>
                <a:tc gridSpan="2" vMerge="1">
                  <a:txBody>
                    <a:bodyPr/>
                    <a:lstStyle/>
                    <a:p>
                      <a:endParaRPr lang="es-MX"/>
                    </a:p>
                  </a:txBody>
                  <a:tcPr/>
                </a:tc>
                <a:tc hMerge="1" vMerge="1">
                  <a:txBody>
                    <a:bodyPr/>
                    <a:lstStyle/>
                    <a:p>
                      <a:endParaRPr lang="es-MX"/>
                    </a:p>
                  </a:txBody>
                  <a:tcPr/>
                </a:tc>
                <a:extLst>
                  <a:ext uri="{0D108BD9-81ED-4DB2-BD59-A6C34878D82A}">
                    <a16:rowId xmlns:a16="http://schemas.microsoft.com/office/drawing/2014/main" val="3906458085"/>
                  </a:ext>
                </a:extLst>
              </a:tr>
              <a:tr h="137959">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158788693"/>
                  </a:ext>
                </a:extLst>
              </a:tr>
              <a:tr h="129709">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a:noFill/>
                    </a:lnR>
                    <a:lnT>
                      <a:noFill/>
                    </a:lnT>
                    <a:lnB>
                      <a:noFill/>
                    </a:lnB>
                    <a:solidFill>
                      <a:schemeClr val="accent1"/>
                    </a:solid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78373375"/>
                  </a:ext>
                </a:extLst>
              </a:tr>
              <a:tr h="137959">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accent1"/>
                    </a:solidFill>
                  </a:tcPr>
                </a:tc>
                <a:tc>
                  <a:txBody>
                    <a:bodyPr/>
                    <a:lstStyle/>
                    <a:p>
                      <a:pPr algn="l" fontAlgn="t"/>
                      <a:r>
                        <a:rPr lang="es-MX" sz="800" b="1" i="0" u="none" strike="noStrike" dirty="0" err="1">
                          <a:effectLst/>
                          <a:latin typeface="Arial" panose="020B0604020202020204" pitchFamily="34" charset="0"/>
                        </a:rPr>
                        <a:t>The</a:t>
                      </a:r>
                      <a:r>
                        <a:rPr lang="es-MX" sz="800" b="1" i="0" u="none" strike="noStrike" dirty="0">
                          <a:effectLst/>
                          <a:latin typeface="Arial" panose="020B0604020202020204" pitchFamily="34" charset="0"/>
                        </a:rPr>
                        <a:t> Picture</a:t>
                      </a: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1"/>
                    </a:solidFill>
                  </a:tcPr>
                </a:tc>
                <a:extLst>
                  <a:ext uri="{0D108BD9-81ED-4DB2-BD59-A6C34878D82A}">
                    <a16:rowId xmlns:a16="http://schemas.microsoft.com/office/drawing/2014/main" val="2535836369"/>
                  </a:ext>
                </a:extLst>
              </a:tr>
              <a:tr h="132653">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accent1"/>
                    </a:solidFill>
                  </a:tcPr>
                </a:tc>
                <a:tc gridSpan="2">
                  <a:txBody>
                    <a:bodyPr/>
                    <a:lstStyle/>
                    <a:p>
                      <a:pPr algn="l" fontAlgn="b"/>
                      <a:r>
                        <a:rPr lang="es-MX" sz="800" b="0" i="0" u="none" strike="noStrike" dirty="0" err="1">
                          <a:effectLst/>
                          <a:latin typeface="Arial" panose="020B0604020202020204" pitchFamily="34" charset="0"/>
                        </a:rPr>
                        <a:t>Customer</a:t>
                      </a:r>
                      <a:r>
                        <a:rPr lang="es-MX" sz="800" b="0" i="0" u="none" strike="noStrike" dirty="0">
                          <a:effectLst/>
                          <a:latin typeface="Arial" panose="020B0604020202020204" pitchFamily="34" charset="0"/>
                        </a:rPr>
                        <a:t> </a:t>
                      </a:r>
                      <a:r>
                        <a:rPr lang="es-MX" sz="800" b="0" i="0" u="none" strike="noStrike" dirty="0" err="1">
                          <a:effectLst/>
                          <a:latin typeface="Arial" panose="020B0604020202020204" pitchFamily="34" charset="0"/>
                        </a:rPr>
                        <a:t>Pay</a:t>
                      </a:r>
                      <a:r>
                        <a:rPr lang="es-MX" sz="800" b="0" i="0" u="none" strike="noStrike" dirty="0">
                          <a:effectLst/>
                          <a:latin typeface="Arial" panose="020B0604020202020204" pitchFamily="34" charset="0"/>
                        </a:rPr>
                        <a:t> Gross </a:t>
                      </a:r>
                      <a:r>
                        <a:rPr lang="es-MX" sz="800" b="0" i="0" u="none" strike="noStrike" dirty="0" err="1">
                          <a:effectLst/>
                          <a:latin typeface="Arial" panose="020B0604020202020204" pitchFamily="34" charset="0"/>
                        </a:rPr>
                        <a:t>Profit</a:t>
                      </a:r>
                      <a:r>
                        <a:rPr lang="es-MX" sz="8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c hMerge="1">
                  <a:txBody>
                    <a:bodyPr/>
                    <a:lstStyle/>
                    <a:p>
                      <a:endParaRPr lang="es-MX"/>
                    </a:p>
                  </a:txBody>
                  <a:tcPr/>
                </a:tc>
                <a:tc>
                  <a:txBody>
                    <a:bodyPr/>
                    <a:lstStyle/>
                    <a:p>
                      <a:pPr algn="r" fontAlgn="b"/>
                      <a:r>
                        <a:rPr lang="es-MX" sz="800" b="0" i="0" u="none" strike="noStrike" dirty="0">
                          <a:effectLst/>
                          <a:latin typeface="Arial" panose="020B0604020202020204" pitchFamily="34" charset="0"/>
                        </a:rPr>
                        <a:t>97.95%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extLst>
                  <a:ext uri="{0D108BD9-81ED-4DB2-BD59-A6C34878D82A}">
                    <a16:rowId xmlns:a16="http://schemas.microsoft.com/office/drawing/2014/main" val="792036264"/>
                  </a:ext>
                </a:extLst>
              </a:tr>
              <a:tr h="132653">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accent1"/>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chemeClr val="bg1"/>
                    </a:solid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a:noFill/>
                    </a:lnB>
                    <a:solidFill>
                      <a:schemeClr val="bg1"/>
                    </a:solid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bg1"/>
                    </a:solidFill>
                  </a:tcPr>
                </a:tc>
                <a:extLst>
                  <a:ext uri="{0D108BD9-81ED-4DB2-BD59-A6C34878D82A}">
                    <a16:rowId xmlns:a16="http://schemas.microsoft.com/office/drawing/2014/main" val="1846513937"/>
                  </a:ext>
                </a:extLst>
              </a:tr>
              <a:tr h="143266">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accent1"/>
                    </a:solidFill>
                  </a:tcPr>
                </a:tc>
                <a:tc>
                  <a:txBody>
                    <a:bodyPr/>
                    <a:lstStyle/>
                    <a:p>
                      <a:pPr algn="l" fontAlgn="b"/>
                      <a:r>
                        <a:rPr lang="es-MX" sz="800" b="0" i="0" u="none" strike="noStrike" dirty="0">
                          <a:effectLst/>
                          <a:latin typeface="Arial" panose="020B0604020202020204" pitchFamily="34" charset="0"/>
                        </a:rPr>
                        <a:t>Total </a:t>
                      </a:r>
                      <a:r>
                        <a:rPr lang="es-MX" sz="800" b="0" i="0" u="none" strike="noStrike" dirty="0" err="1">
                          <a:effectLst/>
                          <a:latin typeface="Arial" panose="020B0604020202020204" pitchFamily="34" charset="0"/>
                        </a:rPr>
                        <a:t>Service</a:t>
                      </a:r>
                      <a:r>
                        <a:rPr lang="es-MX" sz="800" b="0" i="0" u="none" strike="noStrike" dirty="0">
                          <a:effectLst/>
                          <a:latin typeface="Arial" panose="020B0604020202020204" pitchFamily="34" charset="0"/>
                        </a:rPr>
                        <a:t> </a:t>
                      </a:r>
                      <a:r>
                        <a:rPr lang="es-MX" sz="800" b="0" i="0" u="none" strike="noStrike" dirty="0" err="1">
                          <a:effectLst/>
                          <a:latin typeface="Arial" panose="020B0604020202020204" pitchFamily="34" charset="0"/>
                        </a:rPr>
                        <a:t>Dept</a:t>
                      </a:r>
                      <a:r>
                        <a:rPr lang="es-MX" sz="800" b="0" i="0" u="none" strike="noStrike" dirty="0">
                          <a:effectLst/>
                          <a:latin typeface="Arial" panose="020B0604020202020204" pitchFamily="34" charset="0"/>
                        </a:rPr>
                        <a:t>. G.P.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chemeClr val="bg1"/>
                    </a:solid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algn="r" fontAlgn="b"/>
                      <a:r>
                        <a:rPr lang="es-MX" sz="800" b="0" i="0" u="none" strike="noStrike" dirty="0">
                          <a:effectLst/>
                          <a:latin typeface="Arial" panose="020B0604020202020204" pitchFamily="34" charset="0"/>
                        </a:rPr>
                        <a:t>96.31%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extLst>
                  <a:ext uri="{0D108BD9-81ED-4DB2-BD59-A6C34878D82A}">
                    <a16:rowId xmlns:a16="http://schemas.microsoft.com/office/drawing/2014/main" val="2968453625"/>
                  </a:ext>
                </a:extLst>
              </a:tr>
              <a:tr h="132653">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accent1"/>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chemeClr val="bg1"/>
                    </a:solid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a:noFill/>
                    </a:lnB>
                    <a:solidFill>
                      <a:schemeClr val="bg1"/>
                    </a:solid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bg1"/>
                    </a:solidFill>
                  </a:tcPr>
                </a:tc>
                <a:extLst>
                  <a:ext uri="{0D108BD9-81ED-4DB2-BD59-A6C34878D82A}">
                    <a16:rowId xmlns:a16="http://schemas.microsoft.com/office/drawing/2014/main" val="1821034025"/>
                  </a:ext>
                </a:extLst>
              </a:tr>
              <a:tr h="132653">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accent1"/>
                    </a:solidFill>
                  </a:tcPr>
                </a:tc>
                <a:tc gridSpan="2">
                  <a:txBody>
                    <a:bodyPr/>
                    <a:lstStyle/>
                    <a:p>
                      <a:pPr algn="l" fontAlgn="b"/>
                      <a:r>
                        <a:rPr lang="en-US" sz="800" b="0" i="0" u="none" strike="noStrike" dirty="0">
                          <a:effectLst/>
                          <a:latin typeface="Arial" panose="020B0604020202020204" pitchFamily="34" charset="0"/>
                        </a:rPr>
                        <a:t>Parts / Labor Ratio (Cust. Pay Only)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c hMerge="1">
                  <a:txBody>
                    <a:bodyPr/>
                    <a:lstStyle/>
                    <a:p>
                      <a:endParaRPr lang="es-MX"/>
                    </a:p>
                  </a:txBody>
                  <a:tcPr/>
                </a:tc>
                <a:tc>
                  <a:txBody>
                    <a:bodyPr/>
                    <a:lstStyle/>
                    <a:p>
                      <a:pPr algn="r" fontAlgn="b"/>
                      <a:r>
                        <a:rPr lang="es-MX" sz="800" b="0" i="0" u="none" strike="noStrike" dirty="0">
                          <a:effectLst/>
                          <a:latin typeface="Arial" panose="020B0604020202020204" pitchFamily="34" charset="0"/>
                        </a:rPr>
                        <a:t>0.96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extLst>
                  <a:ext uri="{0D108BD9-81ED-4DB2-BD59-A6C34878D82A}">
                    <a16:rowId xmlns:a16="http://schemas.microsoft.com/office/drawing/2014/main" val="1402545327"/>
                  </a:ext>
                </a:extLst>
              </a:tr>
              <a:tr h="132653">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accent1"/>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chemeClr val="bg1"/>
                    </a:solid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a:noFill/>
                    </a:lnT>
                    <a:lnB>
                      <a:noFill/>
                    </a:lnB>
                    <a:solidFill>
                      <a:schemeClr val="bg1"/>
                    </a:solidFill>
                  </a:tcPr>
                </a:tc>
                <a:tc>
                  <a:txBody>
                    <a:bodyPr/>
                    <a:lstStyle/>
                    <a:p>
                      <a:pPr algn="l" fontAlgn="b"/>
                      <a:endParaRPr lang="es-MX" sz="800" b="0" i="0" u="none" strike="noStrike" dirty="0">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bg1"/>
                    </a:solidFill>
                  </a:tcPr>
                </a:tc>
                <a:extLst>
                  <a:ext uri="{0D108BD9-81ED-4DB2-BD59-A6C34878D82A}">
                    <a16:rowId xmlns:a16="http://schemas.microsoft.com/office/drawing/2014/main" val="281931193"/>
                  </a:ext>
                </a:extLst>
              </a:tr>
              <a:tr h="132653">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accent1"/>
                    </a:solidFill>
                  </a:tcPr>
                </a:tc>
                <a:tc gridSpan="2">
                  <a:txBody>
                    <a:bodyPr/>
                    <a:lstStyle/>
                    <a:p>
                      <a:pPr algn="l" fontAlgn="b"/>
                      <a:r>
                        <a:rPr lang="es-MX" sz="800" b="0" i="0" u="none" strike="noStrike" dirty="0">
                          <a:effectLst/>
                          <a:latin typeface="Arial" panose="020B0604020202020204" pitchFamily="34" charset="0"/>
                        </a:rPr>
                        <a:t>Total </a:t>
                      </a:r>
                      <a:r>
                        <a:rPr lang="es-MX" sz="800" b="0" i="0" u="none" strike="noStrike" dirty="0" err="1">
                          <a:effectLst/>
                          <a:latin typeface="Arial" panose="020B0604020202020204" pitchFamily="34" charset="0"/>
                        </a:rPr>
                        <a:t>Service</a:t>
                      </a:r>
                      <a:r>
                        <a:rPr lang="es-MX" sz="800" b="0" i="0" u="none" strike="noStrike" dirty="0">
                          <a:effectLst/>
                          <a:latin typeface="Arial" panose="020B0604020202020204" pitchFamily="34" charset="0"/>
                        </a:rPr>
                        <a:t> </a:t>
                      </a:r>
                      <a:r>
                        <a:rPr lang="es-MX" sz="800" b="0" i="0" u="none" strike="noStrike" dirty="0" err="1">
                          <a:effectLst/>
                          <a:latin typeface="Arial" panose="020B0604020202020204" pitchFamily="34" charset="0"/>
                        </a:rPr>
                        <a:t>Dept</a:t>
                      </a:r>
                      <a:r>
                        <a:rPr lang="es-MX" sz="800" b="0" i="0" u="none" strike="noStrike" dirty="0">
                          <a:effectLst/>
                          <a:latin typeface="Arial" panose="020B0604020202020204" pitchFamily="34" charset="0"/>
                        </a:rPr>
                        <a:t>. Expenses</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hMerge="1">
                  <a:txBody>
                    <a:bodyPr/>
                    <a:lstStyle/>
                    <a:p>
                      <a:endParaRPr lang="es-MX"/>
                    </a:p>
                  </a:txBody>
                  <a:tcPr/>
                </a:tc>
                <a:tc>
                  <a:txBody>
                    <a:bodyPr/>
                    <a:lstStyle/>
                    <a:p>
                      <a:pPr algn="l" fontAlgn="b"/>
                      <a:r>
                        <a:rPr lang="es-MX" sz="800" b="0" i="0" u="none" strike="noStrike">
                          <a:effectLst/>
                          <a:latin typeface="Arial" panose="020B0604020202020204" pitchFamily="34" charset="0"/>
                        </a:rPr>
                        <a:t> $    437,075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79307321"/>
                  </a:ext>
                </a:extLst>
              </a:tr>
              <a:tr h="137959">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chemeClr val="accent1"/>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8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8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05550964"/>
                  </a:ext>
                </a:extLst>
              </a:tr>
            </a:tbl>
          </a:graphicData>
        </a:graphic>
      </p:graphicFrame>
      <p:pic>
        <p:nvPicPr>
          <p:cNvPr id="11" name="Cmdclr3">
            <a:extLst>
              <a:ext uri="{63B3BB69-23CF-44E3-9099-C40C66FF867C}">
                <a14:compatExt xmlns:a14="http://schemas.microsoft.com/office/drawing/2010/main" spid="_x0000_s3082"/>
              </a:ext>
              <a:ext uri="{FF2B5EF4-FFF2-40B4-BE49-F238E27FC236}">
                <a16:creationId xmlns:a16="http://schemas.microsoft.com/office/drawing/2014/main" id="{00000000-0008-0000-0100-00000A0C0000}"/>
              </a:ext>
            </a:extLst>
          </p:cNvPr>
          <p:cNvPicPr>
            <a:picLocks noChangeAspect="1"/>
          </p:cNvPicPr>
          <p:nvPr/>
        </p:nvPicPr>
        <p:blipFill>
          <a:blip r:embed="rId2"/>
          <a:stretch>
            <a:fillRect/>
          </a:stretch>
        </p:blipFill>
        <p:spPr>
          <a:xfrm>
            <a:off x="25655971" y="4524978"/>
            <a:ext cx="952500" cy="29210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a:bodyPr>
          <a:lstStyle/>
          <a:p>
            <a:r>
              <a:rPr lang="en-US" sz="1500" b="1" dirty="0">
                <a:solidFill>
                  <a:schemeClr val="tx1"/>
                </a:solidFill>
                <a:latin typeface="Arial" panose="020B0604020202020204" pitchFamily="34" charset="0"/>
                <a:cs typeface="Arial" panose="020B0604020202020204" pitchFamily="34" charset="0"/>
              </a:rPr>
              <a:t>Current Practices</a:t>
            </a:r>
            <a:br>
              <a:rPr lang="en-US" sz="1500" dirty="0">
                <a:solidFill>
                  <a:schemeClr val="tx1"/>
                </a:solidFill>
                <a:latin typeface="Arial" panose="020B0604020202020204" pitchFamily="34" charset="0"/>
                <a:cs typeface="Arial" panose="020B0604020202020204" pitchFamily="34" charset="0"/>
              </a:rPr>
            </a:br>
            <a:r>
              <a:rPr lang="en-US" sz="1500" dirty="0">
                <a:solidFill>
                  <a:schemeClr val="tx1"/>
                </a:solidFill>
                <a:latin typeface="Arial" panose="020B0604020202020204" pitchFamily="34" charset="0"/>
                <a:cs typeface="Arial" panose="020B0604020202020204" pitchFamily="34" charset="0"/>
              </a:rPr>
              <a:t>General Training: Technicians receive training according to the training matrix.</a:t>
            </a:r>
            <a:br>
              <a:rPr lang="en-US" sz="1500" dirty="0">
                <a:solidFill>
                  <a:schemeClr val="tx1"/>
                </a:solidFill>
                <a:latin typeface="Arial" panose="020B0604020202020204" pitchFamily="34" charset="0"/>
                <a:cs typeface="Arial" panose="020B0604020202020204" pitchFamily="34" charset="0"/>
              </a:rPr>
            </a:br>
            <a:r>
              <a:rPr lang="en-US" sz="1500" dirty="0">
                <a:solidFill>
                  <a:schemeClr val="tx1"/>
                </a:solidFill>
                <a:latin typeface="Arial" panose="020B0604020202020204" pitchFamily="34" charset="0"/>
                <a:cs typeface="Arial" panose="020B0604020202020204" pitchFamily="34" charset="0"/>
              </a:rPr>
              <a:t>Performance Supervision.</a:t>
            </a:r>
          </a:p>
          <a:p>
            <a:r>
              <a:rPr lang="en-US" sz="1500" b="1" dirty="0">
                <a:solidFill>
                  <a:schemeClr val="tx1"/>
                </a:solidFill>
                <a:latin typeface="Arial" panose="020B0604020202020204" pitchFamily="34" charset="0"/>
                <a:cs typeface="Arial" panose="020B0604020202020204" pitchFamily="34" charset="0"/>
              </a:rPr>
              <a:t>Improvement Goals</a:t>
            </a:r>
            <a:br>
              <a:rPr lang="en-US" sz="1500" dirty="0">
                <a:solidFill>
                  <a:schemeClr val="tx1"/>
                </a:solidFill>
                <a:latin typeface="Arial" panose="020B0604020202020204" pitchFamily="34" charset="0"/>
                <a:cs typeface="Arial" panose="020B0604020202020204" pitchFamily="34" charset="0"/>
              </a:rPr>
            </a:br>
            <a:r>
              <a:rPr lang="en-US" sz="1500" dirty="0">
                <a:solidFill>
                  <a:schemeClr val="tx1"/>
                </a:solidFill>
                <a:latin typeface="Arial" panose="020B0604020202020204" pitchFamily="34" charset="0"/>
                <a:cs typeface="Arial" panose="020B0604020202020204" pitchFamily="34" charset="0"/>
              </a:rPr>
              <a:t>Improve technical skills.</a:t>
            </a:r>
            <a:br>
              <a:rPr lang="en-US" sz="1500" dirty="0">
                <a:solidFill>
                  <a:schemeClr val="tx1"/>
                </a:solidFill>
                <a:latin typeface="Arial" panose="020B0604020202020204" pitchFamily="34" charset="0"/>
                <a:cs typeface="Arial" panose="020B0604020202020204" pitchFamily="34" charset="0"/>
              </a:rPr>
            </a:br>
            <a:r>
              <a:rPr lang="en-US" sz="1500" dirty="0">
                <a:solidFill>
                  <a:schemeClr val="tx1"/>
                </a:solidFill>
                <a:latin typeface="Arial" panose="020B0604020202020204" pitchFamily="34" charset="0"/>
                <a:cs typeface="Arial" panose="020B0604020202020204" pitchFamily="34" charset="0"/>
              </a:rPr>
              <a:t>Encourage learning.</a:t>
            </a:r>
            <a:br>
              <a:rPr lang="en-US" sz="1500" dirty="0">
                <a:solidFill>
                  <a:schemeClr val="tx1"/>
                </a:solidFill>
                <a:latin typeface="Arial" panose="020B0604020202020204" pitchFamily="34" charset="0"/>
                <a:cs typeface="Arial" panose="020B0604020202020204" pitchFamily="34" charset="0"/>
              </a:rPr>
            </a:br>
            <a:r>
              <a:rPr lang="en-US" sz="1500" dirty="0">
                <a:solidFill>
                  <a:schemeClr val="tx1"/>
                </a:solidFill>
                <a:latin typeface="Arial" panose="020B0604020202020204" pitchFamily="34" charset="0"/>
                <a:cs typeface="Arial" panose="020B0604020202020204" pitchFamily="34" charset="0"/>
              </a:rPr>
              <a:t>Implement a mentoring system.</a:t>
            </a:r>
          </a:p>
          <a:p>
            <a:r>
              <a:rPr lang="en-US" sz="1500" b="1" dirty="0">
                <a:solidFill>
                  <a:schemeClr val="tx1"/>
                </a:solidFill>
                <a:latin typeface="Arial" panose="020B0604020202020204" pitchFamily="34" charset="0"/>
                <a:cs typeface="Arial" panose="020B0604020202020204" pitchFamily="34" charset="0"/>
              </a:rPr>
              <a:t>Plans to Achieve Your Goals</a:t>
            </a:r>
            <a:br>
              <a:rPr lang="en-US" sz="1500" dirty="0">
                <a:solidFill>
                  <a:schemeClr val="tx1"/>
                </a:solidFill>
                <a:latin typeface="Arial" panose="020B0604020202020204" pitchFamily="34" charset="0"/>
                <a:cs typeface="Arial" panose="020B0604020202020204" pitchFamily="34" charset="0"/>
              </a:rPr>
            </a:br>
            <a:r>
              <a:rPr lang="en-US" sz="1500" dirty="0">
                <a:solidFill>
                  <a:schemeClr val="tx1"/>
                </a:solidFill>
                <a:latin typeface="Arial" panose="020B0604020202020204" pitchFamily="34" charset="0"/>
                <a:cs typeface="Arial" panose="020B0604020202020204" pitchFamily="34" charset="0"/>
              </a:rPr>
              <a:t>Continuous training.</a:t>
            </a:r>
          </a:p>
          <a:p>
            <a:r>
              <a:rPr lang="en-US" sz="1500" b="1" dirty="0">
                <a:solidFill>
                  <a:schemeClr val="tx1"/>
                </a:solidFill>
                <a:latin typeface="Arial" panose="020B0604020202020204" pitchFamily="34" charset="0"/>
                <a:cs typeface="Arial" panose="020B0604020202020204" pitchFamily="34" charset="0"/>
              </a:rPr>
              <a:t>Plans to Evaluate Your Changes</a:t>
            </a:r>
            <a:br>
              <a:rPr lang="en-US" sz="1500" dirty="0">
                <a:solidFill>
                  <a:schemeClr val="tx1"/>
                </a:solidFill>
                <a:latin typeface="Arial" panose="020B0604020202020204" pitchFamily="34" charset="0"/>
                <a:cs typeface="Arial" panose="020B0604020202020204" pitchFamily="34" charset="0"/>
              </a:rPr>
            </a:br>
            <a:r>
              <a:rPr lang="en-US" sz="1500" dirty="0">
                <a:solidFill>
                  <a:schemeClr val="tx1"/>
                </a:solidFill>
                <a:latin typeface="Arial" panose="020B0604020202020204" pitchFamily="34" charset="0"/>
                <a:cs typeface="Arial" panose="020B0604020202020204" pitchFamily="34" charset="0"/>
              </a:rPr>
              <a:t>Tracking progress on the training matrix.</a:t>
            </a:r>
            <a:br>
              <a:rPr lang="en-US" sz="1500" dirty="0">
                <a:solidFill>
                  <a:schemeClr val="tx1"/>
                </a:solidFill>
                <a:latin typeface="Arial" panose="020B0604020202020204" pitchFamily="34" charset="0"/>
                <a:cs typeface="Arial" panose="020B0604020202020204" pitchFamily="34" charset="0"/>
              </a:rPr>
            </a:br>
            <a:r>
              <a:rPr lang="en-US" sz="1500" dirty="0">
                <a:solidFill>
                  <a:schemeClr val="tx1"/>
                </a:solidFill>
                <a:latin typeface="Arial" panose="020B0604020202020204" pitchFamily="34" charset="0"/>
                <a:cs typeface="Arial" panose="020B0604020202020204" pitchFamily="34" charset="0"/>
              </a:rPr>
              <a:t>Improvement of the "right first time" repair indicator.</a:t>
            </a:r>
          </a:p>
          <a:p>
            <a:endParaRPr lang="en-US" dirty="0"/>
          </a:p>
        </p:txBody>
      </p:sp>
      <p:graphicFrame>
        <p:nvGraphicFramePr>
          <p:cNvPr id="5" name="Tabla 4">
            <a:extLst>
              <a:ext uri="{FF2B5EF4-FFF2-40B4-BE49-F238E27FC236}">
                <a16:creationId xmlns:a16="http://schemas.microsoft.com/office/drawing/2014/main" id="{B41699D4-3219-D3EF-17A7-323816F35872}"/>
              </a:ext>
            </a:extLst>
          </p:cNvPr>
          <p:cNvGraphicFramePr>
            <a:graphicFrameLocks noGrp="1"/>
          </p:cNvGraphicFramePr>
          <p:nvPr>
            <p:extLst>
              <p:ext uri="{D42A27DB-BD31-4B8C-83A1-F6EECF244321}">
                <p14:modId xmlns:p14="http://schemas.microsoft.com/office/powerpoint/2010/main" val="1638683827"/>
              </p:ext>
            </p:extLst>
          </p:nvPr>
        </p:nvGraphicFramePr>
        <p:xfrm>
          <a:off x="4975668" y="1487150"/>
          <a:ext cx="5391643" cy="3883700"/>
        </p:xfrm>
        <a:graphic>
          <a:graphicData uri="http://schemas.openxmlformats.org/drawingml/2006/table">
            <a:tbl>
              <a:tblPr/>
              <a:tblGrid>
                <a:gridCol w="147752">
                  <a:extLst>
                    <a:ext uri="{9D8B030D-6E8A-4147-A177-3AD203B41FA5}">
                      <a16:colId xmlns:a16="http://schemas.microsoft.com/office/drawing/2014/main" val="311689714"/>
                    </a:ext>
                  </a:extLst>
                </a:gridCol>
                <a:gridCol w="980716">
                  <a:extLst>
                    <a:ext uri="{9D8B030D-6E8A-4147-A177-3AD203B41FA5}">
                      <a16:colId xmlns:a16="http://schemas.microsoft.com/office/drawing/2014/main" val="3382383678"/>
                    </a:ext>
                  </a:extLst>
                </a:gridCol>
                <a:gridCol w="946898">
                  <a:extLst>
                    <a:ext uri="{9D8B030D-6E8A-4147-A177-3AD203B41FA5}">
                      <a16:colId xmlns:a16="http://schemas.microsoft.com/office/drawing/2014/main" val="3628052815"/>
                    </a:ext>
                  </a:extLst>
                </a:gridCol>
                <a:gridCol w="278997">
                  <a:extLst>
                    <a:ext uri="{9D8B030D-6E8A-4147-A177-3AD203B41FA5}">
                      <a16:colId xmlns:a16="http://schemas.microsoft.com/office/drawing/2014/main" val="2725527266"/>
                    </a:ext>
                  </a:extLst>
                </a:gridCol>
                <a:gridCol w="532630">
                  <a:extLst>
                    <a:ext uri="{9D8B030D-6E8A-4147-A177-3AD203B41FA5}">
                      <a16:colId xmlns:a16="http://schemas.microsoft.com/office/drawing/2014/main" val="331837230"/>
                    </a:ext>
                  </a:extLst>
                </a:gridCol>
                <a:gridCol w="253633">
                  <a:extLst>
                    <a:ext uri="{9D8B030D-6E8A-4147-A177-3AD203B41FA5}">
                      <a16:colId xmlns:a16="http://schemas.microsoft.com/office/drawing/2014/main" val="3025534143"/>
                    </a:ext>
                  </a:extLst>
                </a:gridCol>
                <a:gridCol w="718628">
                  <a:extLst>
                    <a:ext uri="{9D8B030D-6E8A-4147-A177-3AD203B41FA5}">
                      <a16:colId xmlns:a16="http://schemas.microsoft.com/office/drawing/2014/main" val="342461774"/>
                    </a:ext>
                  </a:extLst>
                </a:gridCol>
                <a:gridCol w="219816">
                  <a:extLst>
                    <a:ext uri="{9D8B030D-6E8A-4147-A177-3AD203B41FA5}">
                      <a16:colId xmlns:a16="http://schemas.microsoft.com/office/drawing/2014/main" val="2102431781"/>
                    </a:ext>
                  </a:extLst>
                </a:gridCol>
                <a:gridCol w="746125">
                  <a:extLst>
                    <a:ext uri="{9D8B030D-6E8A-4147-A177-3AD203B41FA5}">
                      <a16:colId xmlns:a16="http://schemas.microsoft.com/office/drawing/2014/main" val="1220345505"/>
                    </a:ext>
                  </a:extLst>
                </a:gridCol>
                <a:gridCol w="566448">
                  <a:extLst>
                    <a:ext uri="{9D8B030D-6E8A-4147-A177-3AD203B41FA5}">
                      <a16:colId xmlns:a16="http://schemas.microsoft.com/office/drawing/2014/main" val="3749278544"/>
                    </a:ext>
                  </a:extLst>
                </a:gridCol>
              </a:tblGrid>
              <a:tr h="109908">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563029926"/>
                  </a:ext>
                </a:extLst>
              </a:tr>
              <a:tr h="156407">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s-MX" sz="900" b="1" i="0" u="none" strike="noStrike">
                          <a:effectLst/>
                          <a:latin typeface="Arial" panose="020B0604020202020204" pitchFamily="34" charset="0"/>
                        </a:rPr>
                        <a:t>SERVICE INVENTORY ANALYSIS     </a:t>
                      </a:r>
                    </a:p>
                  </a:txBody>
                  <a:tcPr marL="0" marR="0" marT="0" marB="0" anchor="b">
                    <a:lnL>
                      <a:noFill/>
                    </a:lnL>
                    <a:lnR>
                      <a:noFill/>
                    </a:lnR>
                    <a:lnT>
                      <a:noFill/>
                    </a:lnT>
                    <a:lnB>
                      <a:noFill/>
                    </a:lnB>
                    <a:no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71558884"/>
                  </a:ext>
                </a:extLst>
              </a:tr>
              <a:tr h="118362">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98767467"/>
                  </a:ext>
                </a:extLst>
              </a:tr>
              <a:tr h="182616">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s-MX" sz="600" b="1" i="1"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65045725"/>
                  </a:ext>
                </a:extLst>
              </a:tr>
              <a:tr h="131044">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700" b="0" i="0" u="none" strike="noStrike">
                          <a:effectLst/>
                          <a:latin typeface="Arial" panose="020B0604020202020204" pitchFamily="34" charset="0"/>
                        </a:rPr>
                        <a:t> $                 1,357,540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s-MX" sz="700" b="0" i="0" u="none" strike="noStrike">
                          <a:effectLst/>
                          <a:latin typeface="Arial" panose="020B0604020202020204" pitchFamily="34" charset="0"/>
                        </a:rPr>
                        <a:t>636.00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7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s-MX" sz="700" b="0" i="0" u="none" strike="noStrike">
                          <a:effectLst/>
                          <a:latin typeface="Arial" panose="020B0604020202020204" pitchFamily="34" charset="0"/>
                        </a:rPr>
                        <a:t>2134.5</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35707509"/>
                  </a:ext>
                </a:extLst>
              </a:tr>
              <a:tr h="131044">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7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7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s-MX" sz="7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03563083"/>
                  </a:ext>
                </a:extLst>
              </a:tr>
              <a:tr h="131044">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700" b="0" i="0" u="none" strike="noStrike">
                          <a:effectLst/>
                          <a:latin typeface="Arial" panose="020B0604020202020204" pitchFamily="34" charset="0"/>
                        </a:rPr>
                        <a:t> $                      29,711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7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s-MX" sz="7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74200795"/>
                  </a:ext>
                </a:extLst>
              </a:tr>
              <a:tr h="131044">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700" b="0" i="0" u="none" strike="noStrike">
                          <a:effectLst/>
                          <a:latin typeface="Arial" panose="020B0604020202020204" pitchFamily="34" charset="0"/>
                        </a:rPr>
                        <a:t> $                      55,483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s-MX" sz="700" b="0" i="0" u="none" strike="noStrike">
                          <a:effectLst/>
                          <a:latin typeface="Arial" panose="020B0604020202020204" pitchFamily="34" charset="0"/>
                        </a:rPr>
                        <a:t>752.00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7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s-MX" sz="700" b="0" i="0" u="none" strike="noStrike">
                          <a:effectLst/>
                          <a:latin typeface="Arial" panose="020B0604020202020204" pitchFamily="34" charset="0"/>
                        </a:rPr>
                        <a:t>73.8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9409980"/>
                  </a:ext>
                </a:extLst>
              </a:tr>
              <a:tr h="190225">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700" b="0" i="0" u="none" strike="noStrike">
                          <a:effectLst/>
                          <a:latin typeface="Arial" panose="020B0604020202020204" pitchFamily="34" charset="0"/>
                        </a:rPr>
                        <a:t> $                      33,359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s-MX" sz="700" b="0" i="0" u="none" strike="noStrike">
                          <a:effectLst/>
                          <a:latin typeface="Arial" panose="020B0604020202020204" pitchFamily="34" charset="0"/>
                        </a:rPr>
                        <a:t>66.00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7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s-MX" sz="700" b="0" i="0" u="none" strike="noStrike">
                          <a:effectLst/>
                          <a:latin typeface="Arial" panose="020B0604020202020204" pitchFamily="34" charset="0"/>
                        </a:rPr>
                        <a:t>505.4</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20213420"/>
                  </a:ext>
                </a:extLst>
              </a:tr>
              <a:tr h="131044">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7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7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s-MX" sz="7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12986733"/>
                  </a:ext>
                </a:extLst>
              </a:tr>
              <a:tr h="126817">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700" b="0" i="0" u="none" strike="noStrike">
                          <a:effectLst/>
                          <a:latin typeface="Arial" panose="020B0604020202020204" pitchFamily="34" charset="0"/>
                        </a:rPr>
                        <a:t> $                 1,476,093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7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700" b="0" i="0" u="none" strike="noStrike">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s-MX" sz="700" b="0" i="0" u="none" strike="noStrike">
                          <a:effectLst/>
                          <a:latin typeface="Arial" panose="020B0604020202020204" pitchFamily="34" charset="0"/>
                        </a:rPr>
                        <a:t>2713.7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05011593"/>
                  </a:ext>
                </a:extLst>
              </a:tr>
              <a:tr h="257861">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96323113"/>
                  </a:ext>
                </a:extLst>
              </a:tr>
              <a:tr h="118362">
                <a:tc>
                  <a:txBody>
                    <a:bodyPr/>
                    <a:lstStyle/>
                    <a:p>
                      <a:pPr algn="l" fontAlgn="b"/>
                      <a:r>
                        <a:rPr lang="es-MX" sz="7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s-MX" sz="700" b="1" i="1" u="none" strike="noStrike">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91908395"/>
                  </a:ext>
                </a:extLst>
              </a:tr>
              <a:tr h="139498">
                <a:tc>
                  <a:txBody>
                    <a:bodyPr/>
                    <a:lstStyle/>
                    <a:p>
                      <a:pPr algn="l" fontAlgn="b"/>
                      <a:r>
                        <a:rPr lang="es-MX" sz="7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dirty="0">
                          <a:effectLst/>
                          <a:latin typeface="Arial" panose="020B0604020202020204" pitchFamily="34" charset="0"/>
                        </a:rPr>
                        <a:t> $                 1,476,093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700" b="0" i="0" u="none" strike="noStrike">
                          <a:effectLst/>
                          <a:latin typeface="Arial" panose="020B0604020202020204" pitchFamily="34" charset="0"/>
                        </a:rPr>
                        <a:t>2713.72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700" b="0" i="0" u="none" strike="noStrike">
                          <a:effectLst/>
                          <a:latin typeface="Arial" panose="020B0604020202020204" pitchFamily="34" charset="0"/>
                        </a:rPr>
                        <a:t> $             543.94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s-MX" sz="7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19365274"/>
                  </a:ext>
                </a:extLst>
              </a:tr>
              <a:tr h="114135">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s-MX" sz="7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500" b="0" i="0" u="none" strike="noStrike" dirty="0">
                          <a:effectLst/>
                          <a:latin typeface="Arial" panose="020B0604020202020204" pitchFamily="34" charset="0"/>
                        </a:rPr>
                        <a:t>Total </a:t>
                      </a:r>
                      <a:r>
                        <a:rPr lang="es-MX" sz="500" b="0" i="0" u="none" strike="noStrike" dirty="0" err="1">
                          <a:effectLst/>
                          <a:latin typeface="Arial" panose="020B0604020202020204" pitchFamily="34" charset="0"/>
                        </a:rPr>
                        <a:t>hours</a:t>
                      </a:r>
                      <a:r>
                        <a:rPr lang="es-MX" sz="500" b="0" i="0" u="none" strike="noStrike" dirty="0">
                          <a:effectLst/>
                          <a:latin typeface="Arial" panose="020B0604020202020204" pitchFamily="34" charset="0"/>
                        </a:rPr>
                        <a:t> </a:t>
                      </a:r>
                      <a:r>
                        <a:rPr lang="es-MX" sz="500" b="0" i="0" u="none" strike="noStrike" dirty="0" err="1">
                          <a:effectLst/>
                          <a:latin typeface="Arial" panose="020B0604020202020204" pitchFamily="34" charset="0"/>
                        </a:rPr>
                        <a:t>billed</a:t>
                      </a:r>
                      <a:endParaRPr lang="es-MX" sz="500" b="0" i="0" u="none" strike="noStrike" dirty="0">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s-MX" sz="7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500" b="0" i="0" u="none" strike="noStrike" dirty="0" err="1">
                          <a:effectLst/>
                          <a:latin typeface="Arial" panose="020B0604020202020204" pitchFamily="34" charset="0"/>
                        </a:rPr>
                        <a:t>Effective</a:t>
                      </a:r>
                      <a:r>
                        <a:rPr lang="es-MX" sz="500" b="0" i="0" u="none" strike="noStrike" dirty="0">
                          <a:effectLst/>
                          <a:latin typeface="Arial" panose="020B0604020202020204" pitchFamily="34" charset="0"/>
                        </a:rPr>
                        <a:t> Labor </a:t>
                      </a:r>
                      <a:r>
                        <a:rPr lang="es-MX" sz="500" b="0" i="0" u="none" strike="noStrike" dirty="0" err="1">
                          <a:effectLst/>
                          <a:latin typeface="Arial" panose="020B0604020202020204" pitchFamily="34" charset="0"/>
                        </a:rPr>
                        <a:t>Rate</a:t>
                      </a:r>
                      <a:endParaRPr lang="es-MX" sz="500" b="0" i="0" u="none" strike="noStrike" dirty="0">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s-MX" sz="7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10361402"/>
                  </a:ext>
                </a:extLst>
              </a:tr>
              <a:tr h="109908">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67178852"/>
                  </a:ext>
                </a:extLst>
              </a:tr>
              <a:tr h="135271">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700" b="0"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7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7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7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700" b="0" i="0" u="none" strike="noStrike">
                          <a:effectLst/>
                          <a:latin typeface="Arial" panose="020B0604020202020204" pitchFamily="34" charset="0"/>
                        </a:rPr>
                        <a:t>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700" b="0" i="0" u="none" strike="noStrike">
                          <a:effectLst/>
                          <a:latin typeface="Arial" panose="020B0604020202020204" pitchFamily="34" charset="0"/>
                        </a:rPr>
                        <a:t>1,872.0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chemeClr val="accent1"/>
                    </a:solidFill>
                  </a:tcPr>
                </a:tc>
                <a:extLst>
                  <a:ext uri="{0D108BD9-81ED-4DB2-BD59-A6C34878D82A}">
                    <a16:rowId xmlns:a16="http://schemas.microsoft.com/office/drawing/2014/main" val="4267955968"/>
                  </a:ext>
                </a:extLst>
              </a:tr>
              <a:tr h="109908">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s-MX" sz="5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s-MX"/>
                    </a:p>
                  </a:txBody>
                  <a:tcPr/>
                </a:tc>
                <a:tc>
                  <a:txBody>
                    <a:bodyPr/>
                    <a:lstStyle/>
                    <a:p>
                      <a:pPr algn="l" fontAlgn="b"/>
                      <a:r>
                        <a:rPr lang="es-MX" sz="5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5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5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s-MX"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20548121"/>
                  </a:ext>
                </a:extLst>
              </a:tr>
              <a:tr h="105681">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341389"/>
                  </a:ext>
                </a:extLst>
              </a:tr>
              <a:tr h="109908">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700" b="0" i="0" u="none" strike="noStrike">
                          <a:effectLst/>
                          <a:latin typeface="Arial" panose="020B0604020202020204" pitchFamily="34" charset="0"/>
                        </a:rPr>
                        <a:t>1,872.0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700" b="0" i="0" u="none" strike="noStrike">
                          <a:effectLst/>
                          <a:latin typeface="Arial" panose="020B0604020202020204" pitchFamily="34" charset="0"/>
                        </a:rPr>
                        <a:t> $     543.94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 $        1,018,251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s-MX" sz="7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 $    1,272,814.31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43118434"/>
                  </a:ext>
                </a:extLst>
              </a:tr>
              <a:tr h="105681">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5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s-MX" sz="5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s-MX"/>
                    </a:p>
                  </a:txBody>
                  <a:tcPr/>
                </a:tc>
                <a:tc gridSpan="2">
                  <a:txBody>
                    <a:bodyPr/>
                    <a:lstStyle/>
                    <a:p>
                      <a:pPr algn="l" fontAlgn="b"/>
                      <a:r>
                        <a:rPr lang="es-MX" sz="5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s-MX"/>
                    </a:p>
                  </a:txBody>
                  <a:tcPr/>
                </a:tc>
                <a:tc gridSpan="2">
                  <a:txBody>
                    <a:bodyPr/>
                    <a:lstStyle/>
                    <a:p>
                      <a:pPr algn="l" fontAlgn="b"/>
                      <a:r>
                        <a:rPr lang="es-MX" sz="500" b="0" i="0" u="none" strike="noStrike">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s-MX"/>
                    </a:p>
                  </a:txBody>
                  <a:tcPr/>
                </a:tc>
                <a:extLst>
                  <a:ext uri="{0D108BD9-81ED-4DB2-BD59-A6C34878D82A}">
                    <a16:rowId xmlns:a16="http://schemas.microsoft.com/office/drawing/2014/main" val="1635567937"/>
                  </a:ext>
                </a:extLst>
              </a:tr>
              <a:tr h="109908">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51123997"/>
                  </a:ext>
                </a:extLst>
              </a:tr>
              <a:tr h="114135">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7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r>
                        <a:rPr lang="es-MX"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25713171"/>
                  </a:ext>
                </a:extLst>
              </a:tr>
              <a:tr h="114135">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80104506"/>
                  </a:ext>
                </a:extLst>
              </a:tr>
              <a:tr h="131044">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700" b="0" i="0" u="none" strike="noStrike">
                          <a:effectLst/>
                          <a:latin typeface="Arial" panose="020B0604020202020204" pitchFamily="34" charset="0"/>
                        </a:rPr>
                        <a:t>2,713.7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700" b="0" i="0" u="none" strike="noStrike">
                          <a:effectLst/>
                          <a:latin typeface="Arial" panose="020B0604020202020204" pitchFamily="34" charset="0"/>
                        </a:rPr>
                        <a:t>1,872.00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s-MX" sz="700" b="0" i="0" u="none" strike="noStrike">
                          <a:effectLst/>
                          <a:latin typeface="Arial" panose="020B0604020202020204" pitchFamily="34" charset="0"/>
                        </a:rPr>
                        <a:t>144.96%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s-MX" sz="7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97638618"/>
                  </a:ext>
                </a:extLst>
              </a:tr>
              <a:tr h="135271">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s-MX" sz="5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r>
                        <a:rPr lang="es-MX" sz="5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s-MX"/>
                    </a:p>
                  </a:txBody>
                  <a:tcPr/>
                </a:tc>
                <a:tc hMerge="1">
                  <a:txBody>
                    <a:bodyPr/>
                    <a:lstStyle/>
                    <a:p>
                      <a:endParaRPr lang="es-MX"/>
                    </a:p>
                  </a:txBody>
                  <a:tcPr/>
                </a:tc>
                <a:tc>
                  <a:txBody>
                    <a:bodyPr/>
                    <a:lstStyle/>
                    <a:p>
                      <a:pPr algn="ctr" fontAlgn="t"/>
                      <a:r>
                        <a:rPr lang="es-MX" sz="5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78288978"/>
                  </a:ext>
                </a:extLst>
              </a:tr>
              <a:tr h="211361">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rowSpan="2" gridSpan="3">
                  <a:txBody>
                    <a:bodyPr/>
                    <a:lstStyle/>
                    <a:p>
                      <a:pPr algn="l" fontAlgn="b"/>
                      <a:r>
                        <a:rPr lang="es-MX" sz="700" b="0" i="0" u="none" strike="noStrike">
                          <a:effectLst/>
                          <a:latin typeface="Arial" panose="020B0604020202020204" pitchFamily="34" charset="0"/>
                        </a:rPr>
                        <a:t>False False False </a:t>
                      </a: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rowSpan="2" hMerge="1">
                  <a:txBody>
                    <a:bodyPr/>
                    <a:lstStyle/>
                    <a:p>
                      <a:endParaRPr lang="es-MX"/>
                    </a:p>
                  </a:txBody>
                  <a:tcPr/>
                </a:tc>
                <a:tc rowSpan="2" hMerge="1">
                  <a:txBody>
                    <a:bodyPr/>
                    <a:lstStyle/>
                    <a:p>
                      <a:endParaRPr lang="es-MX"/>
                    </a:p>
                  </a:txBody>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14168470"/>
                  </a:ext>
                </a:extLst>
              </a:tr>
              <a:tr h="109908">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s-MX" sz="700" b="0" i="0" u="none" strike="noStrike">
                        <a:effectLst/>
                        <a:latin typeface="Arial" panose="020B0604020202020204" pitchFamily="34" charset="0"/>
                      </a:endParaRPr>
                    </a:p>
                  </a:txBody>
                  <a:tcPr marL="0" marR="0" marT="0" marB="0" anchor="b">
                    <a:lnL>
                      <a:noFill/>
                    </a:lnL>
                    <a:lnR>
                      <a:noFill/>
                    </a:lnR>
                    <a:lnT>
                      <a:noFill/>
                    </a:lnT>
                    <a:lnB>
                      <a:noFill/>
                    </a:lnB>
                    <a:noFill/>
                  </a:tcPr>
                </a:tc>
                <a:tc gridSpan="3" vMerge="1">
                  <a:txBody>
                    <a:bodyPr/>
                    <a:lstStyle/>
                    <a:p>
                      <a:endParaRPr lang="es-MX"/>
                    </a:p>
                  </a:txBody>
                  <a:tcPr/>
                </a:tc>
                <a:tc hMerge="1" vMerge="1">
                  <a:txBody>
                    <a:bodyPr/>
                    <a:lstStyle/>
                    <a:p>
                      <a:endParaRPr lang="es-MX"/>
                    </a:p>
                  </a:txBody>
                  <a:tcPr/>
                </a:tc>
                <a:tc hMerge="1" vMerge="1">
                  <a:txBody>
                    <a:bodyPr/>
                    <a:lstStyle/>
                    <a:p>
                      <a:endParaRPr lang="es-MX"/>
                    </a:p>
                  </a:txBody>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79417119"/>
                  </a:ext>
                </a:extLst>
              </a:tr>
              <a:tr h="109908">
                <a:tc>
                  <a:txBody>
                    <a:bodyPr/>
                    <a:lstStyle/>
                    <a:p>
                      <a:pPr algn="l" fontAlgn="b"/>
                      <a:r>
                        <a:rPr lang="es-MX"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s-MX" sz="7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09563880"/>
                  </a:ext>
                </a:extLst>
              </a:tr>
            </a:tbl>
          </a:graphicData>
        </a:graphic>
      </p:graphicFrame>
      <p:pic>
        <p:nvPicPr>
          <p:cNvPr id="6" name="cmdtabB1">
            <a:extLst>
              <a:ext uri="{63B3BB69-23CF-44E3-9099-C40C66FF867C}">
                <a14:compatExt xmlns:a14="http://schemas.microsoft.com/office/drawing/2010/main" spid="_x0000_s2059"/>
              </a:ext>
              <a:ext uri="{FF2B5EF4-FFF2-40B4-BE49-F238E27FC236}">
                <a16:creationId xmlns:a16="http://schemas.microsoft.com/office/drawing/2014/main" id="{00000000-0008-0000-0200-00000B080000}"/>
              </a:ext>
            </a:extLst>
          </p:cNvPr>
          <p:cNvPicPr>
            <a:picLocks noChangeAspect="1"/>
          </p:cNvPicPr>
          <p:nvPr/>
        </p:nvPicPr>
        <p:blipFill>
          <a:blip r:embed="rId2"/>
          <a:stretch>
            <a:fillRect/>
          </a:stretch>
        </p:blipFill>
        <p:spPr>
          <a:xfrm>
            <a:off x="8435975" y="7867650"/>
            <a:ext cx="1123950" cy="254000"/>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8" name="Rectangle 1">
            <a:extLst>
              <a:ext uri="{FF2B5EF4-FFF2-40B4-BE49-F238E27FC236}">
                <a16:creationId xmlns:a16="http://schemas.microsoft.com/office/drawing/2014/main" id="{BCCE497D-2D03-5AB4-065A-F12ABAA8B02B}"/>
              </a:ext>
            </a:extLst>
          </p:cNvPr>
          <p:cNvSpPr>
            <a:spLocks noChangeArrowheads="1"/>
          </p:cNvSpPr>
          <p:nvPr/>
        </p:nvSpPr>
        <p:spPr bwMode="auto">
          <a:xfrm>
            <a:off x="502251" y="2081541"/>
            <a:ext cx="4171335" cy="446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1400" b="1" i="0" u="none" strike="noStrike" cap="none" normalizeH="0" baseline="0" dirty="0" err="1">
                <a:ln>
                  <a:noFill/>
                </a:ln>
                <a:solidFill>
                  <a:schemeClr val="tx1"/>
                </a:solidFill>
                <a:effectLst/>
                <a:latin typeface="Arial" panose="020B0604020202020204" pitchFamily="34" charset="0"/>
              </a:rPr>
              <a:t>Current</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Practices</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err="1">
                <a:ln>
                  <a:noFill/>
                </a:ln>
                <a:solidFill>
                  <a:schemeClr val="tx1"/>
                </a:solidFill>
                <a:effectLst/>
                <a:latin typeface="Arial" panose="020B0604020202020204" pitchFamily="34" charset="0"/>
              </a:rPr>
              <a:t>Equipment</a:t>
            </a:r>
            <a:r>
              <a:rPr kumimoji="0" lang="es-MX" altLang="es-MX" sz="1400" b="0" i="0" u="none" strike="noStrike" cap="none" normalizeH="0" baseline="0" dirty="0">
                <a:ln>
                  <a:noFill/>
                </a:ln>
                <a:solidFill>
                  <a:schemeClr val="tx1"/>
                </a:solidFill>
                <a:effectLst/>
                <a:latin typeface="Arial" panose="020B0604020202020204" pitchFamily="34" charset="0"/>
              </a:rPr>
              <a:t> and </a:t>
            </a:r>
            <a:r>
              <a:rPr kumimoji="0" lang="es-MX" altLang="es-MX" sz="1400" b="0" i="0" u="none" strike="noStrike" cap="none" normalizeH="0" baseline="0" dirty="0" err="1">
                <a:ln>
                  <a:noFill/>
                </a:ln>
                <a:solidFill>
                  <a:schemeClr val="tx1"/>
                </a:solidFill>
                <a:effectLst/>
                <a:latin typeface="Arial" panose="020B0604020202020204" pitchFamily="34" charset="0"/>
              </a:rPr>
              <a:t>tools</a:t>
            </a:r>
            <a:r>
              <a:rPr kumimoji="0" lang="es-MX" altLang="es-MX" sz="1400" b="0" i="0" u="none" strike="noStrike" cap="none" normalizeH="0" baseline="0" dirty="0">
                <a:ln>
                  <a:noFill/>
                </a:ln>
                <a:solidFill>
                  <a:schemeClr val="tx1"/>
                </a:solidFill>
                <a:effectLst/>
                <a:latin typeface="Arial" panose="020B0604020202020204" pitchFamily="34" charset="0"/>
              </a:rPr>
              <a:t>.</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err="1">
                <a:ln>
                  <a:noFill/>
                </a:ln>
                <a:solidFill>
                  <a:schemeClr val="tx1"/>
                </a:solidFill>
                <a:effectLst/>
                <a:latin typeface="Arial" panose="020B0604020202020204" pitchFamily="34" charset="0"/>
              </a:rPr>
              <a:t>Operating</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hours</a:t>
            </a:r>
            <a:r>
              <a:rPr kumimoji="0" lang="es-MX" altLang="es-MX" sz="1400" b="0" i="0" u="none" strike="noStrike" cap="none" normalizeH="0" baseline="0" dirty="0">
                <a:ln>
                  <a:noFill/>
                </a:ln>
                <a:solidFill>
                  <a:schemeClr val="tx1"/>
                </a:solidFill>
                <a:effectLst/>
                <a:latin typeface="Arial" panose="020B0604020202020204" pitchFamily="34" charset="0"/>
              </a:rPr>
              <a:t>.</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err="1">
                <a:ln>
                  <a:noFill/>
                </a:ln>
                <a:solidFill>
                  <a:schemeClr val="tx1"/>
                </a:solidFill>
                <a:effectLst/>
                <a:latin typeface="Arial" panose="020B0604020202020204" pitchFamily="34" charset="0"/>
              </a:rPr>
              <a:t>Additional</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services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1400" b="1" i="0" u="none" strike="noStrike" cap="none" normalizeH="0" baseline="0" dirty="0" err="1">
                <a:ln>
                  <a:noFill/>
                </a:ln>
                <a:solidFill>
                  <a:schemeClr val="tx1"/>
                </a:solidFill>
                <a:effectLst/>
                <a:latin typeface="Arial" panose="020B0604020202020204" pitchFamily="34" charset="0"/>
              </a:rPr>
              <a:t>Improvement</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Goals</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err="1">
                <a:ln>
                  <a:noFill/>
                </a:ln>
                <a:solidFill>
                  <a:schemeClr val="tx1"/>
                </a:solidFill>
                <a:effectLst/>
                <a:latin typeface="Arial" panose="020B0604020202020204" pitchFamily="34" charset="0"/>
              </a:rPr>
              <a:t>Modernization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of</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equipment</a:t>
            </a:r>
            <a:r>
              <a:rPr kumimoji="0" lang="es-MX" altLang="es-MX" sz="1400" b="0" i="0" u="none" strike="noStrike" cap="none" normalizeH="0" baseline="0" dirty="0">
                <a:ln>
                  <a:noFill/>
                </a:ln>
                <a:solidFill>
                  <a:schemeClr val="tx1"/>
                </a:solidFill>
                <a:effectLst/>
                <a:latin typeface="Arial" panose="020B0604020202020204" pitchFamily="34" charset="0"/>
              </a:rPr>
              <a:t>.</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a:ln>
                  <a:noFill/>
                </a:ln>
                <a:solidFill>
                  <a:schemeClr val="tx1"/>
                </a:solidFill>
                <a:effectLst/>
                <a:latin typeface="Arial" panose="020B0604020202020204" pitchFamily="34" charset="0"/>
              </a:rPr>
              <a:t>Extended </a:t>
            </a:r>
            <a:r>
              <a:rPr kumimoji="0" lang="es-MX" altLang="es-MX" sz="1400" b="0" i="0" u="none" strike="noStrike" cap="none" normalizeH="0" baseline="0" dirty="0" err="1">
                <a:ln>
                  <a:noFill/>
                </a:ln>
                <a:solidFill>
                  <a:schemeClr val="tx1"/>
                </a:solidFill>
                <a:effectLst/>
                <a:latin typeface="Arial" panose="020B0604020202020204" pitchFamily="34" charset="0"/>
              </a:rPr>
              <a:t>hours</a:t>
            </a:r>
            <a:r>
              <a:rPr kumimoji="0" lang="es-MX" altLang="es-MX" sz="1400" b="0" i="0" u="none" strike="noStrike" cap="none" normalizeH="0" baseline="0" dirty="0">
                <a:ln>
                  <a:noFill/>
                </a:ln>
                <a:solidFill>
                  <a:schemeClr val="tx1"/>
                </a:solidFill>
                <a:effectLst/>
                <a:latin typeface="Arial" panose="020B0604020202020204" pitchFamily="34" charset="0"/>
              </a:rPr>
              <a:t>.</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err="1">
                <a:ln>
                  <a:noFill/>
                </a:ln>
                <a:solidFill>
                  <a:schemeClr val="tx1"/>
                </a:solidFill>
                <a:effectLst/>
                <a:latin typeface="Arial" panose="020B0604020202020204" pitchFamily="34" charset="0"/>
              </a:rPr>
              <a:t>Promotion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of</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additional</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services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1400" b="1" i="0" u="none" strike="noStrike" cap="none" normalizeH="0" baseline="0" dirty="0" err="1">
                <a:ln>
                  <a:noFill/>
                </a:ln>
                <a:solidFill>
                  <a:schemeClr val="tx1"/>
                </a:solidFill>
                <a:effectLst/>
                <a:latin typeface="Arial" panose="020B0604020202020204" pitchFamily="34" charset="0"/>
              </a:rPr>
              <a:t>Plans</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to</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Achieve</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Your</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Goals</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err="1">
                <a:ln>
                  <a:noFill/>
                </a:ln>
                <a:solidFill>
                  <a:schemeClr val="tx1"/>
                </a:solidFill>
                <a:effectLst/>
                <a:latin typeface="Arial" panose="020B0604020202020204" pitchFamily="34" charset="0"/>
              </a:rPr>
              <a:t>Equipment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renewal</a:t>
            </a:r>
            <a:r>
              <a:rPr kumimoji="0" lang="es-MX" altLang="es-MX" sz="1400" b="0" i="0" u="none" strike="noStrike" cap="none" normalizeH="0" baseline="0" dirty="0">
                <a:ln>
                  <a:noFill/>
                </a:ln>
                <a:solidFill>
                  <a:schemeClr val="tx1"/>
                </a:solidFill>
                <a:effectLst/>
                <a:latin typeface="Arial" panose="020B0604020202020204" pitchFamily="34" charset="0"/>
              </a:rPr>
              <a:t>.</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a:ln>
                  <a:noFill/>
                </a:ln>
                <a:solidFill>
                  <a:schemeClr val="tx1"/>
                </a:solidFill>
                <a:effectLst/>
                <a:latin typeface="Arial" panose="020B0604020202020204" pitchFamily="34" charset="0"/>
              </a:rPr>
              <a:t>Extended </a:t>
            </a:r>
            <a:r>
              <a:rPr kumimoji="0" lang="es-MX" altLang="es-MX" sz="1400" b="0" i="0" u="none" strike="noStrike" cap="none" normalizeH="0" baseline="0" dirty="0" err="1">
                <a:ln>
                  <a:noFill/>
                </a:ln>
                <a:solidFill>
                  <a:schemeClr val="tx1"/>
                </a:solidFill>
                <a:effectLst/>
                <a:latin typeface="Arial" panose="020B0604020202020204" pitchFamily="34" charset="0"/>
              </a:rPr>
              <a:t>hours</a:t>
            </a:r>
            <a:r>
              <a:rPr kumimoji="0" lang="es-MX" altLang="es-MX" sz="1400" b="0" i="0" u="none" strike="noStrike" cap="none" normalizeH="0" baseline="0" dirty="0">
                <a:ln>
                  <a:noFill/>
                </a:ln>
                <a:solidFill>
                  <a:schemeClr val="tx1"/>
                </a:solidFill>
                <a:effectLst/>
                <a:latin typeface="Arial" panose="020B0604020202020204" pitchFamily="34" charset="0"/>
              </a:rPr>
              <a:t>.</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err="1">
                <a:ln>
                  <a:noFill/>
                </a:ln>
                <a:solidFill>
                  <a:schemeClr val="tx1"/>
                </a:solidFill>
                <a:effectLst/>
                <a:latin typeface="Arial" panose="020B0604020202020204" pitchFamily="34" charset="0"/>
              </a:rPr>
              <a:t>Additional</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services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1400" b="1" i="0" u="none" strike="noStrike" cap="none" normalizeH="0" baseline="0" dirty="0" err="1">
                <a:ln>
                  <a:noFill/>
                </a:ln>
                <a:solidFill>
                  <a:schemeClr val="tx1"/>
                </a:solidFill>
                <a:effectLst/>
                <a:latin typeface="Arial" panose="020B0604020202020204" pitchFamily="34" charset="0"/>
              </a:rPr>
              <a:t>Plans</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to</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Evaluate</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Your</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Changes</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err="1">
                <a:ln>
                  <a:noFill/>
                </a:ln>
                <a:solidFill>
                  <a:schemeClr val="tx1"/>
                </a:solidFill>
                <a:effectLst/>
                <a:latin typeface="Arial" panose="020B0604020202020204" pitchFamily="34" charset="0"/>
              </a:rPr>
              <a:t>Measure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the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increase</a:t>
            </a:r>
            <a:r>
              <a:rPr kumimoji="0" lang="es-MX" altLang="es-MX" sz="1400" b="0" i="0" u="none" strike="noStrike" cap="none" normalizeH="0" baseline="0" dirty="0">
                <a:ln>
                  <a:noFill/>
                </a:ln>
                <a:solidFill>
                  <a:schemeClr val="tx1"/>
                </a:solidFill>
                <a:effectLst/>
                <a:latin typeface="Arial" panose="020B0604020202020204" pitchFamily="34" charset="0"/>
              </a:rPr>
              <a:t> in </a:t>
            </a:r>
            <a:r>
              <a:rPr kumimoji="0" lang="es-MX" altLang="es-MX" sz="1400" b="0" i="0" u="none" strike="noStrike" cap="none" normalizeH="0" baseline="0" dirty="0" err="1">
                <a:ln>
                  <a:noFill/>
                </a:ln>
                <a:solidFill>
                  <a:schemeClr val="tx1"/>
                </a:solidFill>
                <a:effectLst/>
                <a:latin typeface="Arial" panose="020B0604020202020204" pitchFamily="34" charset="0"/>
              </a:rPr>
              <a:t>productivity</a:t>
            </a:r>
            <a:r>
              <a:rPr kumimoji="0" lang="es-MX" altLang="es-MX" sz="1400" b="0" i="0" u="none" strike="noStrike" cap="none" normalizeH="0" baseline="0" dirty="0">
                <a:ln>
                  <a:noFill/>
                </a:ln>
                <a:solidFill>
                  <a:schemeClr val="tx1"/>
                </a:solidFill>
                <a:effectLst/>
                <a:latin typeface="Arial" panose="020B0604020202020204" pitchFamily="34" charset="0"/>
              </a:rPr>
              <a:t>.</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err="1">
                <a:ln>
                  <a:noFill/>
                </a:ln>
                <a:solidFill>
                  <a:schemeClr val="tx1"/>
                </a:solidFill>
                <a:effectLst/>
                <a:latin typeface="Arial" panose="020B0604020202020204" pitchFamily="34" charset="0"/>
              </a:rPr>
              <a:t>Measure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the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increase</a:t>
            </a:r>
            <a:r>
              <a:rPr kumimoji="0" lang="es-MX" altLang="es-MX" sz="1400" b="0" i="0" u="none" strike="noStrike" cap="none" normalizeH="0" baseline="0" dirty="0">
                <a:ln>
                  <a:noFill/>
                </a:ln>
                <a:solidFill>
                  <a:schemeClr val="tx1"/>
                </a:solidFill>
                <a:effectLst/>
                <a:latin typeface="Arial" panose="020B0604020202020204" pitchFamily="34" charset="0"/>
              </a:rPr>
              <a:t> in </a:t>
            </a:r>
            <a:r>
              <a:rPr kumimoji="0" lang="es-MX" altLang="es-MX" sz="1400" b="0" i="0" u="none" strike="noStrike" cap="none" normalizeH="0" baseline="0" dirty="0" err="1">
                <a:ln>
                  <a:noFill/>
                </a:ln>
                <a:solidFill>
                  <a:schemeClr val="tx1"/>
                </a:solidFill>
                <a:effectLst/>
                <a:latin typeface="Arial" panose="020B0604020202020204" pitchFamily="34" charset="0"/>
              </a:rPr>
              <a:t>the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number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of</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customers</a:t>
            </a:r>
            <a:r>
              <a:rPr kumimoji="0" lang="es-MX" altLang="es-MX" sz="1400" b="0" i="0" u="none" strike="noStrike" cap="none" normalizeH="0" baseline="0" dirty="0">
                <a:ln>
                  <a:noFill/>
                </a:ln>
                <a:solidFill>
                  <a:schemeClr val="tx1"/>
                </a:solidFill>
                <a:effectLst/>
                <a:latin typeface="Arial" panose="020B0604020202020204" pitchFamily="34" charset="0"/>
              </a:rPr>
              <a:t>.</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0" i="0" u="none" strike="noStrike" cap="none" normalizeH="0" baseline="0" dirty="0">
                <a:ln>
                  <a:noFill/>
                </a:ln>
                <a:solidFill>
                  <a:schemeClr val="tx1"/>
                </a:solidFill>
                <a:effectLst/>
                <a:latin typeface="Arial" panose="020B0604020202020204" pitchFamily="34" charset="0"/>
              </a:rPr>
              <a:t>Monitor sales and </a:t>
            </a:r>
            <a:r>
              <a:rPr kumimoji="0" lang="es-MX" altLang="es-MX" sz="1400" b="0" i="0" u="none" strike="noStrike" cap="none" normalizeH="0" baseline="0" dirty="0" err="1">
                <a:ln>
                  <a:noFill/>
                </a:ln>
                <a:solidFill>
                  <a:schemeClr val="tx1"/>
                </a:solidFill>
                <a:effectLst/>
                <a:latin typeface="Arial" panose="020B0604020202020204" pitchFamily="34" charset="0"/>
              </a:rPr>
              <a:t>usage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of</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services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1800" b="0" i="0" u="none" strike="noStrike" cap="none" normalizeH="0" baseline="0" dirty="0">
              <a:ln>
                <a:noFill/>
              </a:ln>
              <a:solidFill>
                <a:schemeClr val="tx1"/>
              </a:solidFill>
              <a:effectLst/>
              <a:latin typeface="Arial" panose="020B0604020202020204" pitchFamily="34" charset="0"/>
            </a:endParaRPr>
          </a:p>
        </p:txBody>
      </p:sp>
      <p:graphicFrame>
        <p:nvGraphicFramePr>
          <p:cNvPr id="3" name="Tabla 2">
            <a:extLst>
              <a:ext uri="{FF2B5EF4-FFF2-40B4-BE49-F238E27FC236}">
                <a16:creationId xmlns:a16="http://schemas.microsoft.com/office/drawing/2014/main" id="{1BF29584-38E7-5D1D-7629-199BB2908D9C}"/>
              </a:ext>
            </a:extLst>
          </p:cNvPr>
          <p:cNvGraphicFramePr>
            <a:graphicFrameLocks noGrp="1"/>
          </p:cNvGraphicFramePr>
          <p:nvPr>
            <p:extLst>
              <p:ext uri="{D42A27DB-BD31-4B8C-83A1-F6EECF244321}">
                <p14:modId xmlns:p14="http://schemas.microsoft.com/office/powerpoint/2010/main" val="864185931"/>
              </p:ext>
            </p:extLst>
          </p:nvPr>
        </p:nvGraphicFramePr>
        <p:xfrm>
          <a:off x="5358731" y="1868181"/>
          <a:ext cx="4477135" cy="3881434"/>
        </p:xfrm>
        <a:graphic>
          <a:graphicData uri="http://schemas.openxmlformats.org/drawingml/2006/table">
            <a:tbl>
              <a:tblPr/>
              <a:tblGrid>
                <a:gridCol w="1407369">
                  <a:extLst>
                    <a:ext uri="{9D8B030D-6E8A-4147-A177-3AD203B41FA5}">
                      <a16:colId xmlns:a16="http://schemas.microsoft.com/office/drawing/2014/main" val="1207101502"/>
                    </a:ext>
                  </a:extLst>
                </a:gridCol>
                <a:gridCol w="1105115">
                  <a:extLst>
                    <a:ext uri="{9D8B030D-6E8A-4147-A177-3AD203B41FA5}">
                      <a16:colId xmlns:a16="http://schemas.microsoft.com/office/drawing/2014/main" val="3982668749"/>
                    </a:ext>
                  </a:extLst>
                </a:gridCol>
                <a:gridCol w="1001216">
                  <a:extLst>
                    <a:ext uri="{9D8B030D-6E8A-4147-A177-3AD203B41FA5}">
                      <a16:colId xmlns:a16="http://schemas.microsoft.com/office/drawing/2014/main" val="4110884807"/>
                    </a:ext>
                  </a:extLst>
                </a:gridCol>
                <a:gridCol w="604507">
                  <a:extLst>
                    <a:ext uri="{9D8B030D-6E8A-4147-A177-3AD203B41FA5}">
                      <a16:colId xmlns:a16="http://schemas.microsoft.com/office/drawing/2014/main" val="1035661284"/>
                    </a:ext>
                  </a:extLst>
                </a:gridCol>
                <a:gridCol w="179464">
                  <a:extLst>
                    <a:ext uri="{9D8B030D-6E8A-4147-A177-3AD203B41FA5}">
                      <a16:colId xmlns:a16="http://schemas.microsoft.com/office/drawing/2014/main" val="2362470781"/>
                    </a:ext>
                  </a:extLst>
                </a:gridCol>
                <a:gridCol w="179464">
                  <a:extLst>
                    <a:ext uri="{9D8B030D-6E8A-4147-A177-3AD203B41FA5}">
                      <a16:colId xmlns:a16="http://schemas.microsoft.com/office/drawing/2014/main" val="1701149475"/>
                    </a:ext>
                  </a:extLst>
                </a:gridCol>
              </a:tblGrid>
              <a:tr h="175574">
                <a:tc gridSpan="6">
                  <a:txBody>
                    <a:bodyPr/>
                    <a:lstStyle/>
                    <a:p>
                      <a:pPr algn="ctr" fontAlgn="b"/>
                      <a:r>
                        <a:rPr lang="es-MX" sz="10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3203157964"/>
                  </a:ext>
                </a:extLst>
              </a:tr>
              <a:tr h="163033">
                <a:tc>
                  <a:txBody>
                    <a:bodyPr/>
                    <a:lstStyle/>
                    <a:p>
                      <a:pPr algn="l" fontAlgn="b"/>
                      <a:r>
                        <a:rPr lang="es-MX" sz="10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s-MX" sz="1000" b="0" i="0" u="none" strike="noStrike" dirty="0">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601881962"/>
                  </a:ext>
                </a:extLst>
              </a:tr>
              <a:tr h="194385">
                <a:tc>
                  <a:txBody>
                    <a:bodyPr/>
                    <a:lstStyle/>
                    <a:p>
                      <a:pPr algn="l" fontAlgn="b"/>
                      <a:r>
                        <a:rPr lang="es-MX" sz="10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s-MX" sz="1000" b="1" i="0" u="none" strike="noStrike" dirty="0">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502790199"/>
                  </a:ext>
                </a:extLst>
              </a:tr>
              <a:tr h="194385">
                <a:tc>
                  <a:txBody>
                    <a:bodyPr/>
                    <a:lstStyle/>
                    <a:p>
                      <a:pPr algn="l" fontAlgn="b"/>
                      <a:r>
                        <a:rPr lang="es-MX" sz="10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s-MX" sz="1000" b="0" i="0" u="none" strike="noStrike" dirty="0">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087450308"/>
                  </a:ext>
                </a:extLst>
              </a:tr>
              <a:tr h="194385">
                <a:tc>
                  <a:txBody>
                    <a:bodyPr/>
                    <a:lstStyle/>
                    <a:p>
                      <a:pPr algn="l" fontAlgn="b"/>
                      <a:r>
                        <a:rPr lang="es-MX"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s-MX" sz="1000" b="1" i="0" u="none" strike="noStrike" dirty="0">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880538723"/>
                  </a:ext>
                </a:extLst>
              </a:tr>
              <a:tr h="194385">
                <a:tc>
                  <a:txBody>
                    <a:bodyPr/>
                    <a:lstStyle/>
                    <a:p>
                      <a:pPr algn="l" fontAlgn="b"/>
                      <a:r>
                        <a:rPr lang="es-MX" sz="10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s-MX" sz="1000" b="0" i="0" u="none" strike="noStrike" dirty="0">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536989768"/>
                  </a:ext>
                </a:extLst>
              </a:tr>
              <a:tr h="282172">
                <a:tc>
                  <a:txBody>
                    <a:bodyPr/>
                    <a:lstStyle/>
                    <a:p>
                      <a:pPr algn="l" fontAlgn="b"/>
                      <a:r>
                        <a:rPr lang="es-MX"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s-MX" sz="1000" b="1" i="0" u="none" strike="noStrike" dirty="0">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556551143"/>
                  </a:ext>
                </a:extLst>
              </a:tr>
              <a:tr h="194385">
                <a:tc>
                  <a:txBody>
                    <a:bodyPr/>
                    <a:lstStyle/>
                    <a:p>
                      <a:pPr algn="l" fontAlgn="b"/>
                      <a:r>
                        <a:rPr lang="es-MX" sz="10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              543.94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511921071"/>
                  </a:ext>
                </a:extLst>
              </a:tr>
              <a:tr h="188115">
                <a:tc>
                  <a:txBody>
                    <a:bodyPr/>
                    <a:lstStyle/>
                    <a:p>
                      <a:pPr algn="l" fontAlgn="b"/>
                      <a:r>
                        <a:rPr lang="es-MX"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s-MX"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30593365"/>
                  </a:ext>
                </a:extLst>
              </a:tr>
              <a:tr h="382500">
                <a:tc>
                  <a:txBody>
                    <a:bodyPr/>
                    <a:lstStyle/>
                    <a:p>
                      <a:pPr algn="l" fontAlgn="b"/>
                      <a:r>
                        <a:rPr lang="es-MX"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      1,087,875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796276939"/>
                  </a:ext>
                </a:extLst>
              </a:tr>
              <a:tr h="175574">
                <a:tc>
                  <a:txBody>
                    <a:bodyPr/>
                    <a:lstStyle/>
                    <a:p>
                      <a:pPr algn="l" fontAlgn="b"/>
                      <a:r>
                        <a:rPr lang="es-MX"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303023544"/>
                  </a:ext>
                </a:extLst>
              </a:tr>
              <a:tr h="206926">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s-MX"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18899357"/>
                  </a:ext>
                </a:extLst>
              </a:tr>
              <a:tr h="169303">
                <a:tc gridSpan="6">
                  <a:txBody>
                    <a:bodyPr/>
                    <a:lstStyle/>
                    <a:p>
                      <a:pPr algn="ctr" fontAlgn="b"/>
                      <a:r>
                        <a:rPr lang="es-MX" sz="10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335562008"/>
                  </a:ext>
                </a:extLst>
              </a:tr>
              <a:tr h="163033">
                <a:tc>
                  <a:txBody>
                    <a:bodyPr/>
                    <a:lstStyle/>
                    <a:p>
                      <a:pPr algn="l" fontAlgn="b"/>
                      <a:r>
                        <a:rPr lang="es-MX" sz="10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         1,476,093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450795436"/>
                  </a:ext>
                </a:extLst>
              </a:tr>
              <a:tr h="200656">
                <a:tc>
                  <a:txBody>
                    <a:bodyPr/>
                    <a:lstStyle/>
                    <a:p>
                      <a:pPr algn="l" fontAlgn="b"/>
                      <a:r>
                        <a:rPr lang="es-MX"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s-MX" sz="12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15794690"/>
                  </a:ext>
                </a:extLst>
              </a:tr>
              <a:tr h="163033">
                <a:tc>
                  <a:txBody>
                    <a:bodyPr/>
                    <a:lstStyle/>
                    <a:p>
                      <a:pPr algn="l" fontAlgn="b"/>
                      <a:r>
                        <a:rPr lang="es-MX"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         1,087,875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791460841"/>
                  </a:ext>
                </a:extLst>
              </a:tr>
              <a:tr h="156762">
                <a:tc>
                  <a:txBody>
                    <a:bodyPr/>
                    <a:lstStyle/>
                    <a:p>
                      <a:pPr algn="l" fontAlgn="b"/>
                      <a:r>
                        <a:rPr lang="es-MX"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s-MX"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506557180"/>
                  </a:ext>
                </a:extLst>
              </a:tr>
              <a:tr h="163033">
                <a:tc>
                  <a:txBody>
                    <a:bodyPr/>
                    <a:lstStyle/>
                    <a:p>
                      <a:pPr algn="l" fontAlgn="b"/>
                      <a:r>
                        <a:rPr lang="es-MX" sz="10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s-MX" sz="1000" b="0" i="0" u="none" strike="noStrike">
                          <a:effectLst/>
                          <a:latin typeface="Arial" panose="020B0604020202020204" pitchFamily="34" charset="0"/>
                        </a:rPr>
                        <a:t>135.69%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881712649"/>
                  </a:ext>
                </a:extLst>
              </a:tr>
              <a:tr h="156762">
                <a:tc>
                  <a:txBody>
                    <a:bodyPr/>
                    <a:lstStyle/>
                    <a:p>
                      <a:pPr algn="l" fontAlgn="b"/>
                      <a:r>
                        <a:rPr lang="es-MX"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080604198"/>
                  </a:ext>
                </a:extLst>
              </a:tr>
              <a:tr h="163033">
                <a:tc>
                  <a:txBody>
                    <a:bodyPr/>
                    <a:lstStyle/>
                    <a:p>
                      <a:pPr algn="l" fontAlgn="b"/>
                      <a:r>
                        <a:rPr lang="es-MX"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s-MX"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891987994"/>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graphicFrame>
        <p:nvGraphicFramePr>
          <p:cNvPr id="7" name="Marcador de contenido 6">
            <a:extLst>
              <a:ext uri="{FF2B5EF4-FFF2-40B4-BE49-F238E27FC236}">
                <a16:creationId xmlns:a16="http://schemas.microsoft.com/office/drawing/2014/main" id="{37D8FF5E-E92D-729B-5AB6-F5D00ABB4059}"/>
              </a:ext>
            </a:extLst>
          </p:cNvPr>
          <p:cNvGraphicFramePr>
            <a:graphicFrameLocks noGrp="1"/>
          </p:cNvGraphicFramePr>
          <p:nvPr>
            <p:ph sz="half" idx="2"/>
            <p:extLst>
              <p:ext uri="{D42A27DB-BD31-4B8C-83A1-F6EECF244321}">
                <p14:modId xmlns:p14="http://schemas.microsoft.com/office/powerpoint/2010/main" val="1786141120"/>
              </p:ext>
            </p:extLst>
          </p:nvPr>
        </p:nvGraphicFramePr>
        <p:xfrm>
          <a:off x="5727508" y="1354267"/>
          <a:ext cx="6183086" cy="5244381"/>
        </p:xfrm>
        <a:graphic>
          <a:graphicData uri="http://schemas.openxmlformats.org/drawingml/2006/table">
            <a:tbl>
              <a:tblPr/>
              <a:tblGrid>
                <a:gridCol w="560114">
                  <a:extLst>
                    <a:ext uri="{9D8B030D-6E8A-4147-A177-3AD203B41FA5}">
                      <a16:colId xmlns:a16="http://schemas.microsoft.com/office/drawing/2014/main" val="758695524"/>
                    </a:ext>
                  </a:extLst>
                </a:gridCol>
                <a:gridCol w="611035">
                  <a:extLst>
                    <a:ext uri="{9D8B030D-6E8A-4147-A177-3AD203B41FA5}">
                      <a16:colId xmlns:a16="http://schemas.microsoft.com/office/drawing/2014/main" val="83818138"/>
                    </a:ext>
                  </a:extLst>
                </a:gridCol>
                <a:gridCol w="683776">
                  <a:extLst>
                    <a:ext uri="{9D8B030D-6E8A-4147-A177-3AD203B41FA5}">
                      <a16:colId xmlns:a16="http://schemas.microsoft.com/office/drawing/2014/main" val="16953489"/>
                    </a:ext>
                  </a:extLst>
                </a:gridCol>
                <a:gridCol w="181856">
                  <a:extLst>
                    <a:ext uri="{9D8B030D-6E8A-4147-A177-3AD203B41FA5}">
                      <a16:colId xmlns:a16="http://schemas.microsoft.com/office/drawing/2014/main" val="3213647639"/>
                    </a:ext>
                  </a:extLst>
                </a:gridCol>
                <a:gridCol w="1003842">
                  <a:extLst>
                    <a:ext uri="{9D8B030D-6E8A-4147-A177-3AD203B41FA5}">
                      <a16:colId xmlns:a16="http://schemas.microsoft.com/office/drawing/2014/main" val="26262837"/>
                    </a:ext>
                  </a:extLst>
                </a:gridCol>
                <a:gridCol w="181856">
                  <a:extLst>
                    <a:ext uri="{9D8B030D-6E8A-4147-A177-3AD203B41FA5}">
                      <a16:colId xmlns:a16="http://schemas.microsoft.com/office/drawing/2014/main" val="4107469718"/>
                    </a:ext>
                  </a:extLst>
                </a:gridCol>
                <a:gridCol w="265133">
                  <a:extLst>
                    <a:ext uri="{9D8B030D-6E8A-4147-A177-3AD203B41FA5}">
                      <a16:colId xmlns:a16="http://schemas.microsoft.com/office/drawing/2014/main" val="639825266"/>
                    </a:ext>
                  </a:extLst>
                </a:gridCol>
                <a:gridCol w="324078">
                  <a:extLst>
                    <a:ext uri="{9D8B030D-6E8A-4147-A177-3AD203B41FA5}">
                      <a16:colId xmlns:a16="http://schemas.microsoft.com/office/drawing/2014/main" val="3284475248"/>
                    </a:ext>
                  </a:extLst>
                </a:gridCol>
                <a:gridCol w="691050">
                  <a:extLst>
                    <a:ext uri="{9D8B030D-6E8A-4147-A177-3AD203B41FA5}">
                      <a16:colId xmlns:a16="http://schemas.microsoft.com/office/drawing/2014/main" val="3241950390"/>
                    </a:ext>
                  </a:extLst>
                </a:gridCol>
                <a:gridCol w="647407">
                  <a:extLst>
                    <a:ext uri="{9D8B030D-6E8A-4147-A177-3AD203B41FA5}">
                      <a16:colId xmlns:a16="http://schemas.microsoft.com/office/drawing/2014/main" val="1649669767"/>
                    </a:ext>
                  </a:extLst>
                </a:gridCol>
                <a:gridCol w="1032939">
                  <a:extLst>
                    <a:ext uri="{9D8B030D-6E8A-4147-A177-3AD203B41FA5}">
                      <a16:colId xmlns:a16="http://schemas.microsoft.com/office/drawing/2014/main" val="1813750755"/>
                    </a:ext>
                  </a:extLst>
                </a:gridCol>
              </a:tblGrid>
              <a:tr h="167930">
                <a:tc gridSpan="10">
                  <a:txBody>
                    <a:bodyPr/>
                    <a:lstStyle/>
                    <a:p>
                      <a:pPr algn="ctr" fontAlgn="b"/>
                      <a:r>
                        <a:rPr lang="en-US" sz="700" b="1" i="0" u="none" strike="noStrike" dirty="0">
                          <a:effectLst/>
                          <a:latin typeface="Arial" panose="020B0604020202020204" pitchFamily="34" charset="0"/>
                        </a:rPr>
                        <a:t>Repair Order Analysis Summary Report </a:t>
                      </a:r>
                    </a:p>
                  </a:txBody>
                  <a:tcPr marL="0" marR="0" marT="41564" marB="41564"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r>
                        <a:rPr lang="es-MX"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45122047"/>
                  </a:ext>
                </a:extLst>
              </a:tr>
              <a:tr h="121823">
                <a:tc gridSpan="10">
                  <a:txBody>
                    <a:bodyPr/>
                    <a:lstStyle/>
                    <a:p>
                      <a:pPr algn="ctr" fontAlgn="b"/>
                      <a:r>
                        <a:rPr lang="es-MX" sz="700" b="1" i="0" u="none" strike="noStrike" dirty="0">
                          <a:effectLst/>
                          <a:latin typeface="Arial" panose="020B0604020202020204" pitchFamily="34" charset="0"/>
                        </a:rPr>
                        <a:t> </a:t>
                      </a:r>
                    </a:p>
                  </a:txBody>
                  <a:tcPr marL="0" marR="0" marT="41564" marB="41564"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81182531"/>
                  </a:ext>
                </a:extLst>
              </a:tr>
              <a:tr h="94275">
                <a:tc>
                  <a:txBody>
                    <a:bodyPr/>
                    <a:lstStyle/>
                    <a:p>
                      <a:pPr algn="ctr" fontAlgn="b"/>
                      <a:r>
                        <a:rPr lang="es-MX"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ctr" fontAlgn="b"/>
                      <a:r>
                        <a:rPr lang="es-MX"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s-MX" sz="500" b="1" i="0" u="none" strike="noStrike">
                          <a:effectLst/>
                          <a:latin typeface="Arial" panose="020B0604020202020204" pitchFamily="34" charset="0"/>
                        </a:rPr>
                        <a:t>Sales in Dollars</a:t>
                      </a:r>
                    </a:p>
                  </a:txBody>
                  <a:tcPr marL="0" marR="0" marT="41564" marB="4156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s-MX"/>
                    </a:p>
                  </a:txBody>
                  <a:tcPr/>
                </a:tc>
                <a:tc rowSpan="2">
                  <a:txBody>
                    <a:bodyPr/>
                    <a:lstStyle/>
                    <a:p>
                      <a:pPr algn="ctr" fontAlgn="b"/>
                      <a:r>
                        <a:rPr lang="es-MX" sz="500" b="1" i="0" u="none" strike="noStrike">
                          <a:effectLst/>
                          <a:latin typeface="Arial" panose="020B0604020202020204" pitchFamily="34" charset="0"/>
                        </a:rPr>
                        <a:t>FRH's on RO's</a:t>
                      </a:r>
                    </a:p>
                  </a:txBody>
                  <a:tcPr marL="0" marR="0" marT="41564" marB="41564" anchor="ctr">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hMerge="1">
                  <a:txBody>
                    <a:bodyPr/>
                    <a:lstStyle/>
                    <a:p>
                      <a:pPr algn="ctr" fontAlgn="b"/>
                      <a:r>
                        <a:rPr lang="es-MX"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ctr" fontAlgn="b"/>
                      <a:r>
                        <a:rPr lang="es-MX"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ctr" fontAlgn="b"/>
                      <a:r>
                        <a:rPr lang="es-MX"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ctr" fontAlgn="b"/>
                      <a:r>
                        <a:rPr lang="es-MX"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ctr" fontAlgn="b"/>
                      <a:r>
                        <a:rPr lang="es-MX"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36589959"/>
                  </a:ext>
                </a:extLst>
              </a:tr>
              <a:tr h="179289">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s-MX"/>
                    </a:p>
                  </a:txBody>
                  <a:tcPr/>
                </a:tc>
                <a:tc hMerge="1" vMerge="1">
                  <a:txBody>
                    <a:bodyPr/>
                    <a:lstStyle/>
                    <a:p>
                      <a:endParaRPr lang="es-MX"/>
                    </a:p>
                  </a:txBody>
                  <a:tcPr/>
                </a:tc>
                <a:tc vMerge="1">
                  <a:txBody>
                    <a:bodyPr/>
                    <a:lstStyle/>
                    <a:p>
                      <a:endParaRPr lang="es-MX"/>
                    </a:p>
                  </a:txBody>
                  <a:tcPr/>
                </a:tc>
                <a:tc gridSpan="2">
                  <a:txBody>
                    <a:bodyPr/>
                    <a:lstStyle/>
                    <a:p>
                      <a:pPr algn="ctr" fontAlgn="b"/>
                      <a:r>
                        <a:rPr lang="es-MX" sz="500" b="0" i="0" u="none" strike="noStrike" dirty="0">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pPr algn="ctr" fontAlgn="b"/>
                      <a:r>
                        <a:rPr lang="es-MX" sz="500" b="1" i="0" u="none" strike="noStrike" dirty="0" err="1">
                          <a:effectLst/>
                          <a:latin typeface="Arial" panose="020B0604020202020204" pitchFamily="34" charset="0"/>
                        </a:rPr>
                        <a:t>Averages</a:t>
                      </a:r>
                      <a:endParaRPr lang="es-MX" sz="500" b="1" i="0" u="none" strike="noStrike" dirty="0">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1" i="0" u="none" strike="noStrike">
                          <a:effectLst/>
                          <a:latin typeface="Arial" panose="020B0604020202020204" pitchFamily="34" charset="0"/>
                        </a:rPr>
                        <a:t>Averages</a:t>
                      </a:r>
                      <a:endParaRPr lang="es-MX" sz="500" b="1" i="0" u="none" strike="noStrike" dirty="0">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1" i="0" u="none" strike="noStrike" dirty="0" err="1">
                          <a:effectLst/>
                          <a:latin typeface="Arial" panose="020B0604020202020204" pitchFamily="34" charset="0"/>
                        </a:rPr>
                        <a:t>Analysis</a:t>
                      </a:r>
                      <a:endParaRPr lang="es-MX" sz="500" b="1" i="0" u="none" strike="noStrike" dirty="0">
                        <a:effectLst/>
                        <a:latin typeface="Arial" panose="020B0604020202020204" pitchFamily="34" charset="0"/>
                      </a:endParaRPr>
                    </a:p>
                  </a:txBody>
                  <a:tcPr marL="0" marR="0" marT="41564" marB="41564"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s-MX"/>
                    </a:p>
                  </a:txBody>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93882269"/>
                  </a:ext>
                </a:extLst>
              </a:tr>
              <a:tr h="179289">
                <a:tc>
                  <a:txBody>
                    <a:bodyPr/>
                    <a:lstStyle/>
                    <a:p>
                      <a:pPr algn="ctr" fontAlgn="b"/>
                      <a:r>
                        <a:rPr lang="es-MX" sz="500" b="0" i="0" u="none" strike="noStrike" dirty="0">
                          <a:effectLst/>
                          <a:latin typeface="Arial" panose="020B0604020202020204" pitchFamily="34" charset="0"/>
                        </a:rPr>
                        <a:t>Competitive</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  178,773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233.00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pPr algn="ctr" fontAlgn="b"/>
                      <a:r>
                        <a:rPr lang="es-MX" sz="500" b="0" i="0" u="none" strike="noStrike">
                          <a:effectLst/>
                          <a:latin typeface="Arial" panose="020B0604020202020204" pitchFamily="34" charset="0"/>
                        </a:rPr>
                        <a:t>767.26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767.26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FRH Average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75845936"/>
                  </a:ext>
                </a:extLst>
              </a:tr>
              <a:tr h="179289">
                <a:tc>
                  <a:txBody>
                    <a:bodyPr/>
                    <a:lstStyle/>
                    <a:p>
                      <a:pPr algn="ctr" fontAlgn="b"/>
                      <a:r>
                        <a:rPr lang="es-MX" sz="500" b="0" i="0" u="none" strike="noStrike" dirty="0" err="1">
                          <a:effectLst/>
                          <a:latin typeface="Arial" panose="020B0604020202020204" pitchFamily="34" charset="0"/>
                        </a:rPr>
                        <a:t>Maintenance</a:t>
                      </a:r>
                      <a:endParaRPr lang="es-MX" sz="500" b="0" i="0" u="none" strike="noStrike" dirty="0">
                        <a:effectLst/>
                        <a:latin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  183,826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231.58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pPr algn="ctr" fontAlgn="b"/>
                      <a:r>
                        <a:rPr lang="es-MX" sz="500" b="0" i="0" u="none" strike="noStrike">
                          <a:effectLst/>
                          <a:latin typeface="Arial" panose="020B0604020202020204" pitchFamily="34" charset="0"/>
                        </a:rPr>
                        <a:t>793.79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793.79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FRH Average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49384593"/>
                  </a:ext>
                </a:extLst>
              </a:tr>
              <a:tr h="179289">
                <a:tc>
                  <a:txBody>
                    <a:bodyPr/>
                    <a:lstStyle/>
                    <a:p>
                      <a:pPr algn="ctr" fontAlgn="b"/>
                      <a:r>
                        <a:rPr lang="es-MX" sz="500" b="0" i="0" u="none" strike="noStrike" dirty="0" err="1">
                          <a:effectLst/>
                          <a:latin typeface="Arial" panose="020B0604020202020204" pitchFamily="34" charset="0"/>
                        </a:rPr>
                        <a:t>Repair</a:t>
                      </a:r>
                      <a:endParaRPr lang="es-MX" sz="500" b="0" i="0" u="none" strike="noStrike" dirty="0">
                        <a:effectLst/>
                        <a:latin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             -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pPr algn="ctr" fontAlgn="b"/>
                      <a:r>
                        <a:rPr lang="es-MX" sz="500" b="0" i="0" u="none" strike="noStrike">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FRH Average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35239098"/>
                  </a:ext>
                </a:extLst>
              </a:tr>
              <a:tr h="179289">
                <a:tc>
                  <a:txBody>
                    <a:bodyPr/>
                    <a:lstStyle/>
                    <a:p>
                      <a:pPr algn="ctr" fontAlgn="b"/>
                      <a:r>
                        <a:rPr lang="es-MX" sz="500" b="0" i="0" u="none" strike="noStrike" dirty="0" err="1">
                          <a:effectLst/>
                          <a:latin typeface="Arial" panose="020B0604020202020204" pitchFamily="34" charset="0"/>
                        </a:rPr>
                        <a:t>Totals</a:t>
                      </a:r>
                      <a:endParaRPr lang="es-MX" sz="500" b="0" i="0" u="none" strike="noStrike" dirty="0">
                        <a:effectLst/>
                        <a:latin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  362,598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464.58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hMerge="1">
                  <a:txBody>
                    <a:bodyPr/>
                    <a:lstStyle/>
                    <a:p>
                      <a:pPr algn="ctr" fontAlgn="b"/>
                      <a:r>
                        <a:rPr lang="es-MX" sz="500" b="0" i="0" u="none" strike="noStrike">
                          <a:effectLst/>
                          <a:latin typeface="Arial" panose="020B0604020202020204" pitchFamily="34" charset="0"/>
                        </a:rPr>
                        <a:t>780.49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780.49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Customer ELR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29119416"/>
                  </a:ext>
                </a:extLst>
              </a:tr>
              <a:tr h="717157">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2">
                  <a:txBody>
                    <a:bodyPr/>
                    <a:lstStyle/>
                    <a:p>
                      <a:pPr algn="ctr" fontAlgn="b"/>
                      <a:r>
                        <a:rPr lang="es-MX" sz="500" b="0" i="0" u="none" strike="noStrike" dirty="0">
                          <a:effectLst/>
                          <a:latin typeface="Arial" panose="020B0604020202020204" pitchFamily="34" charset="0"/>
                        </a:rPr>
                        <a:t>Target Labor </a:t>
                      </a:r>
                      <a:r>
                        <a:rPr lang="es-MX" sz="500" b="0" i="0" u="none" strike="noStrike" dirty="0" err="1">
                          <a:effectLst/>
                          <a:latin typeface="Arial" panose="020B0604020202020204" pitchFamily="34" charset="0"/>
                        </a:rPr>
                        <a:t>Rate</a:t>
                      </a:r>
                      <a:endParaRPr lang="es-MX" sz="500" b="0" i="0" u="none" strike="noStrike" dirty="0">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b"/>
                      <a:r>
                        <a:rPr lang="es-MX" sz="500" b="0" i="0" u="none" strike="noStrike" dirty="0">
                          <a:effectLst/>
                          <a:latin typeface="Arial" panose="020B0604020202020204" pitchFamily="34" charset="0"/>
                        </a:rPr>
                        <a:t>778.00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500" b="0" i="0" u="none" strike="noStrike">
                          <a:effectLst/>
                          <a:latin typeface="Arial" panose="020B0604020202020204" pitchFamily="34" charset="0"/>
                        </a:rPr>
                        <a:t>778.00</a:t>
                      </a:r>
                      <a:endParaRPr lang="es-MX" sz="500" b="0" i="0" u="none" strike="noStrike" dirty="0">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500" b="0" i="0" u="none" strike="noStrike">
                          <a:effectLst/>
                          <a:latin typeface="Arial" panose="020B0604020202020204" pitchFamily="34" charset="0"/>
                        </a:rPr>
                        <a:t>Per FRH</a:t>
                      </a:r>
                    </a:p>
                  </a:txBody>
                  <a:tcPr marL="0" marR="0" marT="0" marB="0" anchor="ctr">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86672627"/>
                  </a:ext>
                </a:extLst>
              </a:tr>
              <a:tr h="358579">
                <a:tc gridSpan="2">
                  <a:txBody>
                    <a:bodyPr/>
                    <a:lstStyle/>
                    <a:p>
                      <a:pPr algn="ctr" fontAlgn="b"/>
                      <a:r>
                        <a:rPr lang="es-MX" sz="500" b="0" i="0" u="none" strike="noStrike" dirty="0">
                          <a:effectLst/>
                          <a:latin typeface="Arial" panose="020B0604020202020204" pitchFamily="34" charset="0"/>
                        </a:rPr>
                        <a:t>Total </a:t>
                      </a:r>
                      <a:r>
                        <a:rPr lang="es-MX" sz="500" b="0" i="0" u="none" strike="noStrike" dirty="0" err="1">
                          <a:effectLst/>
                          <a:latin typeface="Arial" panose="020B0604020202020204" pitchFamily="34" charset="0"/>
                        </a:rPr>
                        <a:t>ROs</a:t>
                      </a:r>
                      <a:endParaRPr lang="es-MX" sz="500" b="0" i="0" u="none" strike="noStrike" dirty="0">
                        <a:effectLst/>
                        <a:latin typeface="Arial" panose="020B0604020202020204" pitchFamily="34" charset="0"/>
                      </a:endParaRPr>
                    </a:p>
                  </a:txBody>
                  <a:tcPr marL="0" marR="0" marT="41564" marB="41564"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2">
                  <a:txBody>
                    <a:bodyPr/>
                    <a:lstStyle/>
                    <a:p>
                      <a:pPr algn="ctr" fontAlgn="b"/>
                      <a:r>
                        <a:rPr lang="es-MX" sz="500" b="0" i="0" u="none" strike="noStrike">
                          <a:effectLst/>
                          <a:latin typeface="Arial" panose="020B0604020202020204" pitchFamily="34" charset="0"/>
                        </a:rPr>
                        <a:t>Difference</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pPr algn="ctr" fontAlgn="b"/>
                      <a:r>
                        <a:rPr lang="es-MX" sz="500" b="0" i="0" u="none" strike="noStrike">
                          <a:effectLst/>
                          <a:latin typeface="Arial" panose="020B0604020202020204" pitchFamily="34" charset="0"/>
                        </a:rPr>
                        <a:t>2.49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2.49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Per FRH</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79229461"/>
                  </a:ext>
                </a:extLst>
              </a:tr>
              <a:tr h="94275">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828395"/>
                  </a:ext>
                </a:extLst>
              </a:tr>
              <a:tr h="109007">
                <a:tc gridSpan="9">
                  <a:txBody>
                    <a:bodyPr/>
                    <a:lstStyle/>
                    <a:p>
                      <a:pPr algn="ctr" fontAlgn="b"/>
                      <a:r>
                        <a:rPr lang="es-MX" sz="600" b="1" i="0" u="none" strike="noStrike" dirty="0" err="1">
                          <a:effectLst/>
                          <a:latin typeface="Arial" panose="020B0604020202020204" pitchFamily="34" charset="0"/>
                        </a:rPr>
                        <a:t>Cost</a:t>
                      </a:r>
                      <a:r>
                        <a:rPr lang="es-MX" sz="600" b="1" i="0" u="none" strike="noStrike" dirty="0">
                          <a:effectLst/>
                          <a:latin typeface="Arial" panose="020B0604020202020204" pitchFamily="34" charset="0"/>
                        </a:rPr>
                        <a:t> </a:t>
                      </a:r>
                      <a:r>
                        <a:rPr lang="es-MX" sz="600" b="1" i="0" u="none" strike="noStrike" dirty="0" err="1">
                          <a:effectLst/>
                          <a:latin typeface="Arial" panose="020B0604020202020204" pitchFamily="34" charset="0"/>
                        </a:rPr>
                        <a:t>of</a:t>
                      </a:r>
                      <a:r>
                        <a:rPr lang="es-MX" sz="600" b="1" i="0" u="none" strike="noStrike" dirty="0">
                          <a:effectLst/>
                          <a:latin typeface="Arial" panose="020B0604020202020204" pitchFamily="34" charset="0"/>
                        </a:rPr>
                        <a:t> Labor</a:t>
                      </a:r>
                    </a:p>
                  </a:txBody>
                  <a:tcPr marL="0" marR="0" marT="41564" marB="41564"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47529996"/>
                  </a:ext>
                </a:extLst>
              </a:tr>
              <a:tr h="179289">
                <a:tc gridSpan="2">
                  <a:txBody>
                    <a:bodyPr/>
                    <a:lstStyle/>
                    <a:p>
                      <a:pPr algn="ctr" fontAlgn="b"/>
                      <a:r>
                        <a:rPr lang="es-MX" sz="500" b="0" i="0" u="none" strike="noStrike" dirty="0">
                          <a:effectLst/>
                          <a:latin typeface="Arial" panose="020B0604020202020204" pitchFamily="34" charset="0"/>
                        </a:rPr>
                        <a:t>Total </a:t>
                      </a:r>
                      <a:r>
                        <a:rPr lang="es-MX" sz="500" b="0" i="0" u="none" strike="noStrike" dirty="0" err="1">
                          <a:effectLst/>
                          <a:latin typeface="Arial" panose="020B0604020202020204" pitchFamily="34" charset="0"/>
                        </a:rPr>
                        <a:t>Cost</a:t>
                      </a:r>
                      <a:r>
                        <a:rPr lang="es-MX" sz="500" b="0" i="0" u="none" strike="noStrike" dirty="0">
                          <a:effectLst/>
                          <a:latin typeface="Arial" panose="020B0604020202020204" pitchFamily="34" charset="0"/>
                        </a:rPr>
                        <a:t> </a:t>
                      </a:r>
                      <a:r>
                        <a:rPr lang="es-MX" sz="500" b="0" i="0" u="none" strike="noStrike" dirty="0" err="1">
                          <a:effectLst/>
                          <a:latin typeface="Arial" panose="020B0604020202020204" pitchFamily="34" charset="0"/>
                        </a:rPr>
                        <a:t>of</a:t>
                      </a:r>
                      <a:r>
                        <a:rPr lang="es-MX" sz="500" b="0" i="0" u="none" strike="noStrike" dirty="0">
                          <a:effectLst/>
                          <a:latin typeface="Arial" panose="020B0604020202020204" pitchFamily="34" charset="0"/>
                        </a:rPr>
                        <a:t> Labor</a:t>
                      </a:r>
                    </a:p>
                  </a:txBody>
                  <a:tcPr marL="0" marR="0" marT="41564" marB="41564"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17912.41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Total Sales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0" i="0" u="none" strike="noStrike">
                          <a:effectLst/>
                          <a:latin typeface="Arial" panose="020B0604020202020204" pitchFamily="34" charset="0"/>
                        </a:rPr>
                        <a:t>4.94%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s-MX" sz="500" b="0" i="0" u="none" strike="noStrike">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Percent Cost of Sales</a:t>
                      </a:r>
                    </a:p>
                  </a:txBody>
                  <a:tcPr marL="0" marR="0" marT="41564" marB="41564"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15448934"/>
                  </a:ext>
                </a:extLst>
              </a:tr>
              <a:tr h="179289">
                <a:tc gridSpan="2">
                  <a:txBody>
                    <a:bodyPr/>
                    <a:lstStyle/>
                    <a:p>
                      <a:pPr algn="ctr" fontAlgn="b"/>
                      <a:r>
                        <a:rPr lang="es-MX" sz="500" b="0" i="0" u="none" strike="noStrike" dirty="0">
                          <a:effectLst/>
                          <a:latin typeface="Arial" panose="020B0604020202020204" pitchFamily="34" charset="0"/>
                        </a:rPr>
                        <a:t>Total </a:t>
                      </a:r>
                      <a:r>
                        <a:rPr lang="es-MX" sz="500" b="0" i="0" u="none" strike="noStrike" dirty="0" err="1">
                          <a:effectLst/>
                          <a:latin typeface="Arial" panose="020B0604020202020204" pitchFamily="34" charset="0"/>
                        </a:rPr>
                        <a:t>Cost</a:t>
                      </a:r>
                      <a:r>
                        <a:rPr lang="es-MX" sz="500" b="0" i="0" u="none" strike="noStrike" dirty="0">
                          <a:effectLst/>
                          <a:latin typeface="Arial" panose="020B0604020202020204" pitchFamily="34" charset="0"/>
                        </a:rPr>
                        <a:t> </a:t>
                      </a:r>
                      <a:r>
                        <a:rPr lang="es-MX" sz="500" b="0" i="0" u="none" strike="noStrike" dirty="0" err="1">
                          <a:effectLst/>
                          <a:latin typeface="Arial" panose="020B0604020202020204" pitchFamily="34" charset="0"/>
                        </a:rPr>
                        <a:t>of</a:t>
                      </a:r>
                      <a:r>
                        <a:rPr lang="es-MX" sz="500" b="0" i="0" u="none" strike="noStrike" dirty="0">
                          <a:effectLst/>
                          <a:latin typeface="Arial" panose="020B0604020202020204" pitchFamily="34" charset="0"/>
                        </a:rPr>
                        <a:t> Labor</a:t>
                      </a:r>
                    </a:p>
                  </a:txBody>
                  <a:tcPr marL="0" marR="0" marT="41564" marB="41564"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17912.41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Total FRHs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0" i="0" u="none" strike="noStrike">
                          <a:effectLst/>
                          <a:latin typeface="Arial" panose="020B0604020202020204" pitchFamily="34" charset="0"/>
                        </a:rPr>
                        <a:t>38.56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s-MX" sz="500" b="0" i="0" u="none" strike="noStrike">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Cost per FRH</a:t>
                      </a:r>
                    </a:p>
                  </a:txBody>
                  <a:tcPr marL="0" marR="0" marT="41564" marB="41564"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19823084"/>
                  </a:ext>
                </a:extLst>
              </a:tr>
              <a:tr h="94275">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ctr" fontAlgn="b"/>
                      <a:endParaRPr lang="es-MX" sz="500" b="0" i="0" u="none" strike="noStrike">
                        <a:effectLst/>
                        <a:latin typeface="Arial" panose="020B0604020202020204" pitchFamily="34" charset="0"/>
                      </a:endParaRP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88622207"/>
                  </a:ext>
                </a:extLst>
              </a:tr>
              <a:tr h="109007">
                <a:tc gridSpan="9">
                  <a:txBody>
                    <a:bodyPr/>
                    <a:lstStyle/>
                    <a:p>
                      <a:pPr algn="ctr" fontAlgn="b"/>
                      <a:r>
                        <a:rPr lang="es-MX" sz="600" b="1" i="0" u="none" strike="noStrike" dirty="0" err="1">
                          <a:effectLst/>
                          <a:latin typeface="Arial" panose="020B0604020202020204" pitchFamily="34" charset="0"/>
                        </a:rPr>
                        <a:t>Repair</a:t>
                      </a:r>
                      <a:r>
                        <a:rPr lang="es-MX" sz="600" b="1" i="0" u="none" strike="noStrike" dirty="0">
                          <a:effectLst/>
                          <a:latin typeface="Arial" panose="020B0604020202020204" pitchFamily="34" charset="0"/>
                        </a:rPr>
                        <a:t> </a:t>
                      </a:r>
                      <a:r>
                        <a:rPr lang="es-MX" sz="600" b="1" i="0" u="none" strike="noStrike" dirty="0" err="1">
                          <a:effectLst/>
                          <a:latin typeface="Arial" panose="020B0604020202020204" pitchFamily="34" charset="0"/>
                        </a:rPr>
                        <a:t>Order</a:t>
                      </a:r>
                      <a:r>
                        <a:rPr lang="es-MX" sz="600" b="1" i="0" u="none" strike="noStrike" dirty="0">
                          <a:effectLst/>
                          <a:latin typeface="Arial" panose="020B0604020202020204" pitchFamily="34" charset="0"/>
                        </a:rPr>
                        <a:t> </a:t>
                      </a:r>
                      <a:r>
                        <a:rPr lang="es-MX" sz="600" b="1" i="0" u="none" strike="noStrike" dirty="0" err="1">
                          <a:effectLst/>
                          <a:latin typeface="Arial" panose="020B0604020202020204" pitchFamily="34" charset="0"/>
                        </a:rPr>
                        <a:t>Measurements</a:t>
                      </a:r>
                      <a:endParaRPr lang="es-MX" sz="600" b="1" i="0" u="none" strike="noStrike" dirty="0">
                        <a:effectLst/>
                        <a:latin typeface="Arial" panose="020B0604020202020204" pitchFamily="34" charset="0"/>
                      </a:endParaRPr>
                    </a:p>
                  </a:txBody>
                  <a:tcPr marL="0" marR="0" marT="41564" marB="41564"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71548188"/>
                  </a:ext>
                </a:extLst>
              </a:tr>
              <a:tr h="179289">
                <a:tc gridSpan="2">
                  <a:txBody>
                    <a:bodyPr/>
                    <a:lstStyle/>
                    <a:p>
                      <a:pPr algn="ctr" fontAlgn="b"/>
                      <a:r>
                        <a:rPr lang="es-MX" sz="500" b="0" i="0" u="none" strike="noStrike" dirty="0">
                          <a:effectLst/>
                          <a:latin typeface="Arial" panose="020B0604020202020204" pitchFamily="34" charset="0"/>
                        </a:rPr>
                        <a:t>Total Labor Sales</a:t>
                      </a:r>
                    </a:p>
                  </a:txBody>
                  <a:tcPr marL="0" marR="0" marT="41564" marB="41564"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362,598.47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Total ROs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0" i="0" u="none" strike="noStrike">
                          <a:effectLst/>
                          <a:latin typeface="Arial" panose="020B0604020202020204" pitchFamily="34" charset="0"/>
                        </a:rPr>
                        <a:t>3625.98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s-MX" sz="500" b="0" i="0" u="none" strike="noStrike">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Avg Labor per RO</a:t>
                      </a:r>
                    </a:p>
                  </a:txBody>
                  <a:tcPr marL="0" marR="0" marT="41564" marB="41564"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73020845"/>
                  </a:ext>
                </a:extLst>
              </a:tr>
              <a:tr h="0">
                <a:tc gridSpan="2">
                  <a:txBody>
                    <a:bodyPr/>
                    <a:lstStyle/>
                    <a:p>
                      <a:pPr algn="ctr" fontAlgn="b"/>
                      <a:r>
                        <a:rPr lang="es-MX" sz="500" b="0" i="0" u="none" strike="noStrike" dirty="0">
                          <a:effectLst/>
                          <a:latin typeface="Arial" panose="020B0604020202020204" pitchFamily="34" charset="0"/>
                        </a:rPr>
                        <a:t>Total </a:t>
                      </a:r>
                      <a:r>
                        <a:rPr lang="es-MX" sz="500" b="0" i="0" u="none" strike="noStrike" dirty="0" err="1">
                          <a:effectLst/>
                          <a:latin typeface="Arial" panose="020B0604020202020204" pitchFamily="34" charset="0"/>
                        </a:rPr>
                        <a:t>FRHs</a:t>
                      </a:r>
                      <a:endParaRPr lang="es-MX" sz="500" b="0" i="0" u="none" strike="noStrike" dirty="0">
                        <a:effectLst/>
                        <a:latin typeface="Arial" panose="020B0604020202020204" pitchFamily="34" charset="0"/>
                      </a:endParaRPr>
                    </a:p>
                  </a:txBody>
                  <a:tcPr marL="0" marR="0" marT="41564" marB="41564"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464.58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Total ROs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0" i="0" u="none" strike="noStrike">
                          <a:effectLst/>
                          <a:latin typeface="Arial" panose="020B0604020202020204" pitchFamily="34" charset="0"/>
                        </a:rPr>
                        <a:t>4.65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s-MX" sz="500" b="0" i="0" u="none" strike="noStrike">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Avg FRH's per RO</a:t>
                      </a:r>
                    </a:p>
                  </a:txBody>
                  <a:tcPr marL="0" marR="0" marT="41564" marB="41564"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24936086"/>
                  </a:ext>
                </a:extLst>
              </a:tr>
              <a:tr h="0">
                <a:tc gridSpan="2">
                  <a:txBody>
                    <a:bodyPr/>
                    <a:lstStyle/>
                    <a:p>
                      <a:pPr algn="ctr" fontAlgn="b"/>
                      <a:r>
                        <a:rPr lang="es-MX" sz="500" b="0" i="0" u="none" strike="noStrike" dirty="0" err="1">
                          <a:effectLst/>
                          <a:latin typeface="Arial" panose="020B0604020202020204" pitchFamily="34" charset="0"/>
                        </a:rPr>
                        <a:t>Menu</a:t>
                      </a:r>
                      <a:r>
                        <a:rPr lang="es-MX" sz="500" b="0" i="0" u="none" strike="noStrike" dirty="0">
                          <a:effectLst/>
                          <a:latin typeface="Arial" panose="020B0604020202020204" pitchFamily="34" charset="0"/>
                        </a:rPr>
                        <a:t> Sales</a:t>
                      </a:r>
                    </a:p>
                  </a:txBody>
                  <a:tcPr marL="0" marR="0" marT="41564" marB="41564"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dirty="0">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MX" sz="500" b="0" i="0" u="none" strike="noStrike" dirty="0">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dirty="0">
                          <a:effectLst/>
                          <a:latin typeface="Arial" panose="020B0604020202020204" pitchFamily="34" charset="0"/>
                        </a:rPr>
                        <a:t>Total </a:t>
                      </a:r>
                      <a:r>
                        <a:rPr lang="es-MX" sz="500" b="0" i="0" u="none" strike="noStrike" dirty="0" err="1">
                          <a:effectLst/>
                          <a:latin typeface="Arial" panose="020B0604020202020204" pitchFamily="34" charset="0"/>
                        </a:rPr>
                        <a:t>ROs</a:t>
                      </a:r>
                      <a:endParaRPr lang="es-MX" sz="500" b="0" i="0" u="none" strike="noStrike" dirty="0">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dirty="0">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0" i="0" u="none" strike="noStrike" dirty="0">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endParaRPr lang="es-MX" sz="500" b="0" i="0" u="none" strike="noStrike" dirty="0">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r>
                        <a:rPr lang="es-MX" sz="500" b="0" i="0" u="none" strike="noStrike" dirty="0" err="1">
                          <a:effectLst/>
                          <a:latin typeface="Arial" panose="020B0604020202020204" pitchFamily="34" charset="0"/>
                        </a:rPr>
                        <a:t>Percent</a:t>
                      </a:r>
                      <a:r>
                        <a:rPr lang="es-MX" sz="500" b="0" i="0" u="none" strike="noStrike" dirty="0">
                          <a:effectLst/>
                          <a:latin typeface="Arial" panose="020B0604020202020204" pitchFamily="34" charset="0"/>
                        </a:rPr>
                        <a:t> </a:t>
                      </a:r>
                      <a:r>
                        <a:rPr lang="es-MX" sz="500" b="0" i="0" u="none" strike="noStrike" dirty="0" err="1">
                          <a:effectLst/>
                          <a:latin typeface="Arial" panose="020B0604020202020204" pitchFamily="34" charset="0"/>
                        </a:rPr>
                        <a:t>Menu</a:t>
                      </a:r>
                      <a:r>
                        <a:rPr lang="es-MX" sz="500" b="0" i="0" u="none" strike="noStrike" dirty="0">
                          <a:effectLst/>
                          <a:latin typeface="Arial" panose="020B0604020202020204" pitchFamily="34" charset="0"/>
                        </a:rPr>
                        <a:t> Sales</a:t>
                      </a:r>
                    </a:p>
                  </a:txBody>
                  <a:tcPr marL="0" marR="0" marT="41564" marB="41564"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57818012"/>
                  </a:ext>
                </a:extLst>
              </a:tr>
              <a:tr h="0">
                <a:tc gridSpan="2">
                  <a:txBody>
                    <a:bodyPr/>
                    <a:lstStyle/>
                    <a:p>
                      <a:pPr algn="ctr" fontAlgn="b"/>
                      <a:r>
                        <a:rPr lang="es-MX" sz="500" b="0" i="0" u="none" strike="noStrike">
                          <a:effectLst/>
                          <a:latin typeface="Arial" panose="020B0604020202020204" pitchFamily="34" charset="0"/>
                        </a:rPr>
                        <a:t>Competitive FRHs</a:t>
                      </a:r>
                    </a:p>
                  </a:txBody>
                  <a:tcPr marL="0" marR="0" marT="41564" marB="41564"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233.00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Total FRHs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0" i="0" u="none" strike="noStrike">
                          <a:effectLst/>
                          <a:latin typeface="Arial" panose="020B0604020202020204" pitchFamily="34" charset="0"/>
                        </a:rPr>
                        <a:t>50.15%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s-MX" sz="500" b="0" i="0" u="none" strike="noStrike">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Percent Competitive</a:t>
                      </a:r>
                    </a:p>
                  </a:txBody>
                  <a:tcPr marL="0" marR="0" marT="41564" marB="41564"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32838538"/>
                  </a:ext>
                </a:extLst>
              </a:tr>
              <a:tr h="179289">
                <a:tc gridSpan="2">
                  <a:txBody>
                    <a:bodyPr/>
                    <a:lstStyle/>
                    <a:p>
                      <a:pPr algn="ctr" fontAlgn="b"/>
                      <a:r>
                        <a:rPr lang="es-MX" sz="500" b="0" i="0" u="none" strike="noStrike">
                          <a:effectLst/>
                          <a:latin typeface="Arial" panose="020B0604020202020204" pitchFamily="34" charset="0"/>
                        </a:rPr>
                        <a:t>Maintenance FRHs</a:t>
                      </a:r>
                    </a:p>
                  </a:txBody>
                  <a:tcPr marL="0" marR="0" marT="41564" marB="41564"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231.58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Total FRHs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0" i="0" u="none" strike="noStrike">
                          <a:effectLst/>
                          <a:latin typeface="Arial" panose="020B0604020202020204" pitchFamily="34" charset="0"/>
                        </a:rPr>
                        <a:t>49.85%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s-MX" sz="500" b="0" i="0" u="none" strike="noStrike">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Percent Maintenance </a:t>
                      </a:r>
                    </a:p>
                  </a:txBody>
                  <a:tcPr marL="0" marR="0" marT="41564" marB="41564"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19477365"/>
                  </a:ext>
                </a:extLst>
              </a:tr>
              <a:tr h="0">
                <a:tc gridSpan="2">
                  <a:txBody>
                    <a:bodyPr/>
                    <a:lstStyle/>
                    <a:p>
                      <a:pPr algn="ctr" fontAlgn="b"/>
                      <a:r>
                        <a:rPr lang="es-MX" sz="500" b="0" i="0" u="none" strike="noStrike">
                          <a:effectLst/>
                          <a:latin typeface="Arial" panose="020B0604020202020204" pitchFamily="34" charset="0"/>
                        </a:rPr>
                        <a:t>Repair FRH</a:t>
                      </a:r>
                    </a:p>
                  </a:txBody>
                  <a:tcPr marL="0" marR="0" marT="41564" marB="41564"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Total FRHs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0" i="0" u="none" strike="noStrike">
                          <a:effectLst/>
                          <a:latin typeface="Arial" panose="020B0604020202020204" pitchFamily="34" charset="0"/>
                        </a:rPr>
                        <a:t>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s-MX" sz="500" b="0" i="0" u="none" strike="noStrike">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Percent Repair </a:t>
                      </a:r>
                    </a:p>
                  </a:txBody>
                  <a:tcPr marL="0" marR="0" marT="41564" marB="41564"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84063647"/>
                  </a:ext>
                </a:extLst>
              </a:tr>
              <a:tr h="0">
                <a:tc gridSpan="2">
                  <a:txBody>
                    <a:bodyPr/>
                    <a:lstStyle/>
                    <a:p>
                      <a:pPr algn="ctr" fontAlgn="b"/>
                      <a:r>
                        <a:rPr lang="es-MX" sz="500" b="0" i="0" u="none" strike="noStrike">
                          <a:effectLst/>
                          <a:latin typeface="Arial" panose="020B0604020202020204" pitchFamily="34" charset="0"/>
                        </a:rPr>
                        <a:t>One item ROs</a:t>
                      </a:r>
                    </a:p>
                  </a:txBody>
                  <a:tcPr marL="0" marR="0" marT="41564" marB="41564"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0" i="0" u="none" strike="noStrike">
                          <a:effectLst/>
                          <a:latin typeface="Arial" panose="020B0604020202020204" pitchFamily="34" charset="0"/>
                        </a:rPr>
                        <a:t>Total ROs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500" b="0" i="0" u="none" strike="noStrike">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0" i="0" u="none" strike="noStrike">
                          <a:effectLst/>
                          <a:latin typeface="Arial" panose="020B0604020202020204" pitchFamily="34" charset="0"/>
                        </a:rPr>
                        <a:t>100.00%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s-MX" sz="500" b="0" i="0" u="none" strike="noStrike">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0" i="0" u="none" strike="noStrike">
                          <a:effectLst/>
                          <a:latin typeface="Arial" panose="020B0604020202020204" pitchFamily="34" charset="0"/>
                        </a:rPr>
                        <a:t>Percent One Item RO</a:t>
                      </a:r>
                    </a:p>
                  </a:txBody>
                  <a:tcPr marL="0" marR="0" marT="41564" marB="41564"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500" b="0" i="0" u="none" strike="noStrike" dirty="0">
                          <a:effectLs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58544455"/>
                  </a:ext>
                </a:extLst>
              </a:tr>
              <a:tr h="94275">
                <a:tc>
                  <a:txBody>
                    <a:bodyPr/>
                    <a:lstStyle/>
                    <a:p>
                      <a:pPr algn="l" fontAlgn="b"/>
                      <a:r>
                        <a:rPr lang="es-MX"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s-MX"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s-MX" sz="5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47333303"/>
                  </a:ext>
                </a:extLst>
              </a:tr>
              <a:tr h="109007">
                <a:tc gridSpan="9">
                  <a:txBody>
                    <a:bodyPr/>
                    <a:lstStyle/>
                    <a:p>
                      <a:pPr algn="l" fontAlgn="b"/>
                      <a:r>
                        <a:rPr lang="es-MX" sz="600" b="1" i="0" u="none" strike="noStrike">
                          <a:effectLst/>
                          <a:latin typeface="Arial" panose="020B0604020202020204" pitchFamily="34" charset="0"/>
                        </a:rPr>
                        <a:t>Model Year Analysis</a:t>
                      </a:r>
                    </a:p>
                  </a:txBody>
                  <a:tcPr marL="0" marR="0" marT="41564" marB="41564"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r>
                        <a:rPr lang="es-MX"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s-MX"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458695314"/>
                  </a:ext>
                </a:extLst>
              </a:tr>
              <a:tr h="0">
                <a:tc>
                  <a:txBody>
                    <a:bodyPr/>
                    <a:lstStyle/>
                    <a:p>
                      <a:pPr algn="ctr" fontAlgn="b"/>
                      <a:r>
                        <a:rPr lang="es-MX" sz="5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500" b="1" i="0" u="none" strike="noStrike">
                          <a:effectLst/>
                          <a:latin typeface="Arial" panose="020B0604020202020204" pitchFamily="34" charset="0"/>
                        </a:rPr>
                        <a:t>2023</a:t>
                      </a:r>
                    </a:p>
                  </a:txBody>
                  <a:tcPr marL="0" marR="0" marT="41564" marB="4156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s-MX"/>
                    </a:p>
                  </a:txBody>
                  <a:tcPr/>
                </a:tc>
                <a:tc>
                  <a:txBody>
                    <a:bodyPr/>
                    <a:lstStyle/>
                    <a:p>
                      <a:pPr algn="ctr" fontAlgn="b"/>
                      <a:r>
                        <a:rPr lang="es-MX" sz="5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3">
                  <a:txBody>
                    <a:bodyPr/>
                    <a:lstStyle/>
                    <a:p>
                      <a:pPr algn="ctr" fontAlgn="b"/>
                      <a:r>
                        <a:rPr lang="es-MX" sz="500" b="1" i="0" u="none" strike="noStrike">
                          <a:effectLst/>
                          <a:latin typeface="Arial" panose="020B0604020202020204" pitchFamily="34" charset="0"/>
                        </a:rPr>
                        <a:t>2021</a:t>
                      </a:r>
                    </a:p>
                  </a:txBody>
                  <a:tcPr marL="0" marR="0" marT="41564" marB="4156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s-MX"/>
                    </a:p>
                  </a:txBody>
                  <a:tcPr/>
                </a:tc>
                <a:tc hMerge="1">
                  <a:txBody>
                    <a:bodyPr/>
                    <a:lstStyle/>
                    <a:p>
                      <a:pPr algn="ctr" fontAlgn="b"/>
                      <a:endParaRPr lang="es-MX" sz="500" b="1" i="0" u="none" strike="noStrike">
                        <a:effectLst/>
                        <a:latin typeface="Arial" panose="020B0604020202020204" pitchFamily="34" charset="0"/>
                      </a:endParaRPr>
                    </a:p>
                  </a:txBody>
                  <a:tcPr marL="0" marR="0" marT="41564" marB="4156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5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500" b="1" i="0" u="none" strike="noStrike" dirty="0">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3996784705"/>
                  </a:ext>
                </a:extLst>
              </a:tr>
              <a:tr h="0">
                <a:tc>
                  <a:txBody>
                    <a:bodyPr/>
                    <a:lstStyle/>
                    <a:p>
                      <a:pPr algn="ctr" fontAlgn="b"/>
                      <a:r>
                        <a:rPr lang="es-MX" sz="5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1" i="0" u="none" strike="noStrike">
                          <a:effectLs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1" i="0" u="none" strike="noStrike">
                          <a:effectLst/>
                          <a:latin typeface="Arial" panose="020B0604020202020204" pitchFamily="34" charset="0"/>
                        </a:rPr>
                        <a:t>85</a:t>
                      </a:r>
                    </a:p>
                  </a:txBody>
                  <a:tcPr marL="0" marR="0" marT="41564" marB="4156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s-MX"/>
                    </a:p>
                  </a:txBody>
                  <a:tcPr/>
                </a:tc>
                <a:tc>
                  <a:txBody>
                    <a:bodyPr/>
                    <a:lstStyle/>
                    <a:p>
                      <a:pPr algn="ctr" fontAlgn="b"/>
                      <a:r>
                        <a:rPr lang="es-MX" sz="500" b="1"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ctr" fontAlgn="b"/>
                      <a:r>
                        <a:rPr lang="es-MX" sz="500" b="1" i="0" u="none" strike="noStrike">
                          <a:effectLst/>
                          <a:latin typeface="Arial" panose="020B0604020202020204" pitchFamily="34" charset="0"/>
                        </a:rPr>
                        <a:t>0</a:t>
                      </a:r>
                    </a:p>
                  </a:txBody>
                  <a:tcPr marL="0" marR="0" marT="41564" marB="4156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s-MX"/>
                    </a:p>
                  </a:txBody>
                  <a:tcPr/>
                </a:tc>
                <a:tc hMerge="1">
                  <a:txBody>
                    <a:bodyPr/>
                    <a:lstStyle/>
                    <a:p>
                      <a:pPr algn="ctr" fontAlgn="b"/>
                      <a:endParaRPr lang="es-MX" sz="500" b="1" i="0" u="none" strike="noStrike">
                        <a:effectLst/>
                        <a:latin typeface="Arial" panose="020B0604020202020204" pitchFamily="34" charset="0"/>
                      </a:endParaRPr>
                    </a:p>
                  </a:txBody>
                  <a:tcPr marL="0" marR="0" marT="41564" marB="4156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1"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1"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s-MX" sz="500" b="1" i="0" u="none" strike="noStrike">
                          <a:effectLst/>
                          <a:latin typeface="Arial" panose="020B0604020202020204" pitchFamily="34" charset="0"/>
                        </a:rPr>
                        <a:t>100</a:t>
                      </a:r>
                    </a:p>
                  </a:txBody>
                  <a:tcPr marL="0" marR="0" marT="41564" marB="41564"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57333325"/>
                  </a:ext>
                </a:extLst>
              </a:tr>
              <a:tr h="0">
                <a:tc>
                  <a:txBody>
                    <a:bodyPr/>
                    <a:lstStyle/>
                    <a:p>
                      <a:pPr algn="ctr" fontAlgn="b"/>
                      <a:r>
                        <a:rPr lang="es-MX" sz="5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1"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500" b="1" i="0" u="none" strike="noStrike">
                          <a:effectLst/>
                          <a:latin typeface="Arial" panose="020B0604020202020204" pitchFamily="34" charset="0"/>
                        </a:rPr>
                        <a:t>85.00%</a:t>
                      </a:r>
                    </a:p>
                  </a:txBody>
                  <a:tcPr marL="0" marR="0" marT="41564" marB="4156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s-MX"/>
                    </a:p>
                  </a:txBody>
                  <a:tcPr/>
                </a:tc>
                <a:tc>
                  <a:txBody>
                    <a:bodyPr/>
                    <a:lstStyle/>
                    <a:p>
                      <a:pPr algn="ctr" fontAlgn="b"/>
                      <a:r>
                        <a:rPr lang="es-MX" sz="500" b="1" i="0" u="none" strike="noStrike" dirty="0">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3">
                  <a:txBody>
                    <a:bodyPr/>
                    <a:lstStyle/>
                    <a:p>
                      <a:pPr algn="ctr" fontAlgn="b"/>
                      <a:r>
                        <a:rPr lang="es-MX" sz="500" b="1" i="0" u="none" strike="noStrike">
                          <a:effectLst/>
                          <a:latin typeface="Arial" panose="020B0604020202020204" pitchFamily="34" charset="0"/>
                        </a:rPr>
                        <a:t>0.00%</a:t>
                      </a:r>
                    </a:p>
                  </a:txBody>
                  <a:tcPr marL="0" marR="0" marT="41564" marB="4156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s-MX"/>
                    </a:p>
                  </a:txBody>
                  <a:tcPr/>
                </a:tc>
                <a:tc hMerge="1">
                  <a:txBody>
                    <a:bodyPr/>
                    <a:lstStyle/>
                    <a:p>
                      <a:pPr algn="ctr" fontAlgn="b"/>
                      <a:endParaRPr lang="es-MX" sz="500" b="1" i="0" u="none" strike="noStrike">
                        <a:effectLst/>
                        <a:latin typeface="Arial" panose="020B0604020202020204" pitchFamily="34" charset="0"/>
                      </a:endParaRPr>
                    </a:p>
                  </a:txBody>
                  <a:tcPr marL="0" marR="0" marT="41564" marB="4156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1"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500" b="1" i="0" u="none" strike="noStrike" dirty="0">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s-MX"/>
                    </a:p>
                  </a:txBody>
                  <a:tcPr/>
                </a:tc>
                <a:extLst>
                  <a:ext uri="{0D108BD9-81ED-4DB2-BD59-A6C34878D82A}">
                    <a16:rowId xmlns:a16="http://schemas.microsoft.com/office/drawing/2014/main" val="1099421013"/>
                  </a:ext>
                </a:extLst>
              </a:tr>
            </a:tbl>
          </a:graphicData>
        </a:graphic>
      </p:graphicFrame>
      <p:sp>
        <p:nvSpPr>
          <p:cNvPr id="4" name="Rectangle 1">
            <a:extLst>
              <a:ext uri="{FF2B5EF4-FFF2-40B4-BE49-F238E27FC236}">
                <a16:creationId xmlns:a16="http://schemas.microsoft.com/office/drawing/2014/main" id="{5E786689-CECF-2F66-9DCE-D58152E393BE}"/>
              </a:ext>
            </a:extLst>
          </p:cNvPr>
          <p:cNvSpPr>
            <a:spLocks noChangeArrowheads="1"/>
          </p:cNvSpPr>
          <p:nvPr/>
        </p:nvSpPr>
        <p:spPr bwMode="auto">
          <a:xfrm>
            <a:off x="195118" y="1270000"/>
            <a:ext cx="5445760" cy="387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s-MX" altLang="es-MX" sz="1400" b="1" i="0" u="none" strike="noStrike" cap="none" normalizeH="0" baseline="0" dirty="0" err="1">
                <a:ln>
                  <a:noFill/>
                </a:ln>
                <a:solidFill>
                  <a:schemeClr val="tx1"/>
                </a:solidFill>
                <a:effectLst/>
                <a:latin typeface="Arial" panose="020B0604020202020204" pitchFamily="34" charset="0"/>
              </a:rPr>
              <a:t>How</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does</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your</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repair</a:t>
            </a:r>
            <a:r>
              <a:rPr kumimoji="0" lang="es-MX" altLang="es-MX" sz="1400" b="1" i="0" u="none" strike="noStrike" cap="none" normalizeH="0" baseline="0" dirty="0">
                <a:ln>
                  <a:noFill/>
                </a:ln>
                <a:solidFill>
                  <a:schemeClr val="tx1"/>
                </a:solidFill>
                <a:effectLst/>
                <a:latin typeface="Arial" panose="020B0604020202020204" pitchFamily="34" charset="0"/>
              </a:rPr>
              <a:t> labor </a:t>
            </a:r>
            <a:r>
              <a:rPr kumimoji="0" lang="es-MX" altLang="es-MX" sz="1400" b="1" i="0" u="none" strike="noStrike" cap="none" normalizeH="0" baseline="0" dirty="0" err="1">
                <a:ln>
                  <a:noFill/>
                </a:ln>
                <a:solidFill>
                  <a:schemeClr val="tx1"/>
                </a:solidFill>
                <a:effectLst/>
                <a:latin typeface="Arial" panose="020B0604020202020204" pitchFamily="34" charset="0"/>
              </a:rPr>
              <a:t>rate</a:t>
            </a:r>
            <a:r>
              <a:rPr kumimoji="0" lang="es-MX" altLang="es-MX" sz="1400" b="1" i="0" u="none" strike="noStrike" cap="none" normalizeH="0" baseline="0" dirty="0">
                <a:ln>
                  <a:noFill/>
                </a:ln>
                <a:solidFill>
                  <a:schemeClr val="tx1"/>
                </a:solidFill>
                <a:effectLst/>
                <a:latin typeface="Arial" panose="020B0604020202020204" pitchFamily="34" charset="0"/>
              </a:rPr>
              <a:t> compare </a:t>
            </a:r>
            <a:r>
              <a:rPr kumimoji="0" lang="es-MX" altLang="es-MX" sz="1400" b="1" i="0" u="none" strike="noStrike" cap="none" normalizeH="0" baseline="0" dirty="0" err="1">
                <a:ln>
                  <a:noFill/>
                </a:ln>
                <a:solidFill>
                  <a:schemeClr val="tx1"/>
                </a:solidFill>
                <a:effectLst/>
                <a:latin typeface="Arial" panose="020B0604020202020204" pitchFamily="34" charset="0"/>
              </a:rPr>
              <a:t>to</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the</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posted</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door</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rate</a:t>
            </a:r>
            <a:r>
              <a:rPr kumimoji="0" lang="es-MX" altLang="es-MX" sz="1400" b="1" i="0" u="none" strike="noStrike" cap="none" normalizeH="0" baseline="0" dirty="0">
                <a:ln>
                  <a:noFill/>
                </a:ln>
                <a:solidFill>
                  <a:schemeClr val="tx1"/>
                </a:solidFill>
                <a:effectLst/>
                <a:latin typeface="Arial" panose="020B0604020202020204" pitchFamily="34" charset="0"/>
              </a:rPr>
              <a:t>?</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1" i="0" u="none" strike="noStrike" cap="none" normalizeH="0" baseline="0" dirty="0">
                <a:ln>
                  <a:noFill/>
                </a:ln>
                <a:solidFill>
                  <a:schemeClr val="tx1"/>
                </a:solidFill>
                <a:effectLst/>
                <a:latin typeface="Arial" panose="020B0604020202020204" pitchFamily="34" charset="0"/>
              </a:rPr>
              <a:t>A:</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The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posted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prices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remain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unchanged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discounts</a:t>
            </a:r>
            <a:r>
              <a:rPr kumimoji="0" lang="es-MX" altLang="es-MX" sz="1400" b="0" i="0" u="none" strike="noStrike" cap="none" normalizeH="0" baseline="0" dirty="0">
                <a:ln>
                  <a:noFill/>
                </a:ln>
                <a:solidFill>
                  <a:schemeClr val="tx1"/>
                </a:solidFill>
                <a:effectLst/>
                <a:latin typeface="Arial" panose="020B0604020202020204" pitchFamily="34" charset="0"/>
              </a:rPr>
              <a:t> are </a:t>
            </a:r>
            <a:r>
              <a:rPr kumimoji="0" lang="es-MX" altLang="es-MX" sz="1400" b="0" i="0" u="none" strike="noStrike" cap="none" normalizeH="0" baseline="0" dirty="0" err="1">
                <a:ln>
                  <a:noFill/>
                </a:ln>
                <a:solidFill>
                  <a:schemeClr val="tx1"/>
                </a:solidFill>
                <a:effectLst/>
                <a:latin typeface="Arial" panose="020B0604020202020204" pitchFamily="34" charset="0"/>
              </a:rPr>
              <a:t>applied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based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promotions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es-MX" altLang="es-MX" sz="1400" b="1" i="0" u="none" strike="noStrike" cap="none" normalizeH="0" baseline="0" dirty="0">
                <a:ln>
                  <a:noFill/>
                </a:ln>
                <a:solidFill>
                  <a:schemeClr val="tx1"/>
                </a:solidFill>
                <a:effectLst/>
                <a:latin typeface="Arial" panose="020B0604020202020204" pitchFamily="34" charset="0"/>
              </a:rPr>
              <a:t>Do </a:t>
            </a:r>
            <a:r>
              <a:rPr kumimoji="0" lang="es-MX" altLang="es-MX" sz="1400" b="1" i="0" u="none" strike="noStrike" cap="none" normalizeH="0" baseline="0" dirty="0" err="1">
                <a:ln>
                  <a:noFill/>
                </a:ln>
                <a:solidFill>
                  <a:schemeClr val="tx1"/>
                </a:solidFill>
                <a:effectLst/>
                <a:latin typeface="Arial" panose="020B0604020202020204" pitchFamily="34" charset="0"/>
              </a:rPr>
              <a:t>you</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offer</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any</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discounts</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on</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repair</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services</a:t>
            </a:r>
            <a:r>
              <a:rPr kumimoji="0" lang="es-MX" altLang="es-MX" sz="1400" b="1" i="0" u="none" strike="noStrike" cap="none" normalizeH="0" baseline="0" dirty="0">
                <a:ln>
                  <a:noFill/>
                </a:ln>
                <a:solidFill>
                  <a:schemeClr val="tx1"/>
                </a:solidFill>
                <a:effectLst/>
                <a:latin typeface="Arial" panose="020B0604020202020204" pitchFamily="34" charset="0"/>
              </a:rPr>
              <a:t>?</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1" i="0" u="none" strike="noStrike" cap="none" normalizeH="0" baseline="0" dirty="0">
                <a:ln>
                  <a:noFill/>
                </a:ln>
                <a:solidFill>
                  <a:schemeClr val="tx1"/>
                </a:solidFill>
                <a:effectLst/>
                <a:latin typeface="Arial" panose="020B0604020202020204" pitchFamily="34" charset="0"/>
              </a:rPr>
              <a:t>A:</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Discounts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of</a:t>
            </a:r>
            <a:r>
              <a:rPr kumimoji="0" lang="es-MX" altLang="es-MX" sz="1400" b="0" i="0" u="none" strike="noStrike" cap="none" normalizeH="0" baseline="0" dirty="0">
                <a:ln>
                  <a:noFill/>
                </a:ln>
                <a:solidFill>
                  <a:schemeClr val="tx1"/>
                </a:solidFill>
                <a:effectLst/>
                <a:latin typeface="Arial" panose="020B0604020202020204" pitchFamily="34" charset="0"/>
              </a:rPr>
              <a:t> 10% </a:t>
            </a:r>
            <a:r>
              <a:rPr kumimoji="0" lang="es-MX" altLang="es-MX" sz="1400" b="0" i="0" u="none" strike="noStrike" cap="none" normalizeH="0" baseline="0" dirty="0" err="1">
                <a:ln>
                  <a:noFill/>
                </a:ln>
                <a:solidFill>
                  <a:schemeClr val="tx1"/>
                </a:solidFill>
                <a:effectLst/>
                <a:latin typeface="Arial" panose="020B0604020202020204" pitchFamily="34" charset="0"/>
              </a:rPr>
              <a:t>or</a:t>
            </a:r>
            <a:r>
              <a:rPr kumimoji="0" lang="es-MX" altLang="es-MX" sz="1400" b="0" i="0" u="none" strike="noStrike" cap="none" normalizeH="0" baseline="0" dirty="0">
                <a:ln>
                  <a:noFill/>
                </a:ln>
                <a:solidFill>
                  <a:schemeClr val="tx1"/>
                </a:solidFill>
                <a:effectLst/>
                <a:latin typeface="Arial" panose="020B0604020202020204" pitchFamily="34" charset="0"/>
              </a:rPr>
              <a:t> 15% are </a:t>
            </a:r>
            <a:r>
              <a:rPr kumimoji="0" lang="es-MX" altLang="es-MX" sz="1400" b="0" i="0" u="none" strike="noStrike" cap="none" normalizeH="0" baseline="0" dirty="0" err="1">
                <a:ln>
                  <a:noFill/>
                </a:ln>
                <a:solidFill>
                  <a:schemeClr val="tx1"/>
                </a:solidFill>
                <a:effectLst/>
                <a:latin typeface="Arial" panose="020B0604020202020204" pitchFamily="34" charset="0"/>
              </a:rPr>
              <a:t>applied</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to</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parts</a:t>
            </a:r>
            <a:r>
              <a:rPr kumimoji="0" lang="es-MX" altLang="es-MX" sz="1400" b="0" i="0" u="none" strike="noStrike" cap="none" normalizeH="0" baseline="0" dirty="0">
                <a:ln>
                  <a:noFill/>
                </a:ln>
                <a:solidFill>
                  <a:schemeClr val="tx1"/>
                </a:solidFill>
                <a:effectLst/>
                <a:latin typeface="Arial" panose="020B0604020202020204" pitchFamily="34" charset="0"/>
              </a:rPr>
              <a:t> and labor </a:t>
            </a:r>
            <a:r>
              <a:rPr kumimoji="0" lang="es-MX" altLang="es-MX" sz="1400" b="0" i="0" u="none" strike="noStrike" cap="none" normalizeH="0" baseline="0" dirty="0" err="1">
                <a:ln>
                  <a:noFill/>
                </a:ln>
                <a:solidFill>
                  <a:schemeClr val="tx1"/>
                </a:solidFill>
                <a:effectLst/>
                <a:latin typeface="Arial" panose="020B0604020202020204" pitchFamily="34" charset="0"/>
              </a:rPr>
              <a:t>when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the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customer</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does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not</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authorize</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the</a:t>
            </a:r>
            <a:r>
              <a:rPr kumimoji="0" lang="es-MX" altLang="es-MX" sz="1400" b="0" i="0" u="none" strike="noStrike" cap="none" normalizeH="0" baseline="0" dirty="0">
                <a:ln>
                  <a:noFill/>
                </a:ln>
                <a:solidFill>
                  <a:schemeClr val="tx1"/>
                </a:solidFill>
                <a:effectLst/>
                <a:latin typeface="Arial" panose="020B0604020202020204" pitchFamily="34" charset="0"/>
              </a:rPr>
              <a:t> full </a:t>
            </a:r>
            <a:r>
              <a:rPr kumimoji="0" lang="es-MX" altLang="es-MX" sz="1400" b="0" i="0" u="none" strike="noStrike" cap="none" normalizeH="0" baseline="0" dirty="0" err="1">
                <a:ln>
                  <a:noFill/>
                </a:ln>
                <a:solidFill>
                  <a:schemeClr val="tx1"/>
                </a:solidFill>
                <a:effectLst/>
                <a:latin typeface="Arial" panose="020B0604020202020204" pitchFamily="34" charset="0"/>
              </a:rPr>
              <a:t>amount</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es-MX" altLang="es-MX" sz="1400" b="1" i="0" u="none" strike="noStrike" cap="none" normalizeH="0" baseline="0" dirty="0" err="1">
                <a:ln>
                  <a:noFill/>
                </a:ln>
                <a:solidFill>
                  <a:schemeClr val="tx1"/>
                </a:solidFill>
                <a:effectLst/>
                <a:latin typeface="Arial" panose="020B0604020202020204" pitchFamily="34" charset="0"/>
              </a:rPr>
              <a:t>How</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many</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hours</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on</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average</a:t>
            </a:r>
            <a:r>
              <a:rPr kumimoji="0" lang="es-MX" altLang="es-MX" sz="1400" b="1" i="0" u="none" strike="noStrike" cap="none" normalizeH="0" baseline="0" dirty="0">
                <a:ln>
                  <a:noFill/>
                </a:ln>
                <a:solidFill>
                  <a:schemeClr val="tx1"/>
                </a:solidFill>
                <a:effectLst/>
                <a:latin typeface="Arial" panose="020B0604020202020204" pitchFamily="34" charset="0"/>
              </a:rPr>
              <a:t>, are </a:t>
            </a:r>
            <a:r>
              <a:rPr kumimoji="0" lang="es-MX" altLang="es-MX" sz="1400" b="1" i="0" u="none" strike="noStrike" cap="none" normalizeH="0" baseline="0" dirty="0" err="1">
                <a:ln>
                  <a:noFill/>
                </a:ln>
                <a:solidFill>
                  <a:schemeClr val="tx1"/>
                </a:solidFill>
                <a:effectLst/>
                <a:latin typeface="Arial" panose="020B0604020202020204" pitchFamily="34" charset="0"/>
              </a:rPr>
              <a:t>assigned</a:t>
            </a:r>
            <a:r>
              <a:rPr kumimoji="0" lang="es-MX" altLang="es-MX" sz="1400" b="1" i="0" u="none" strike="noStrike" cap="none" normalizeH="0" baseline="0" dirty="0">
                <a:ln>
                  <a:noFill/>
                </a:ln>
                <a:solidFill>
                  <a:schemeClr val="tx1"/>
                </a:solidFill>
                <a:effectLst/>
                <a:latin typeface="Arial" panose="020B0604020202020204" pitchFamily="34" charset="0"/>
              </a:rPr>
              <a:t> per </a:t>
            </a:r>
            <a:r>
              <a:rPr kumimoji="0" lang="es-MX" altLang="es-MX" sz="1400" b="1" i="0" u="none" strike="noStrike" cap="none" normalizeH="0" baseline="0" dirty="0" err="1">
                <a:ln>
                  <a:noFill/>
                </a:ln>
                <a:solidFill>
                  <a:schemeClr val="tx1"/>
                </a:solidFill>
                <a:effectLst/>
                <a:latin typeface="Arial" panose="020B0604020202020204" pitchFamily="34" charset="0"/>
              </a:rPr>
              <a:t>Repair</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Order</a:t>
            </a:r>
            <a:r>
              <a:rPr kumimoji="0" lang="es-MX" altLang="es-MX" sz="1400" b="1" i="0" u="none" strike="noStrike" cap="none" normalizeH="0" baseline="0" dirty="0">
                <a:ln>
                  <a:noFill/>
                </a:ln>
                <a:solidFill>
                  <a:schemeClr val="tx1"/>
                </a:solidFill>
                <a:effectLst/>
                <a:latin typeface="Arial" panose="020B0604020202020204" pitchFamily="34" charset="0"/>
              </a:rPr>
              <a:t> (R.O.)?</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1" i="0" u="none" strike="noStrike" cap="none" normalizeH="0" baseline="0" dirty="0">
                <a:ln>
                  <a:noFill/>
                </a:ln>
                <a:solidFill>
                  <a:schemeClr val="tx1"/>
                </a:solidFill>
                <a:effectLst/>
                <a:latin typeface="Arial" panose="020B0604020202020204" pitchFamily="34" charset="0"/>
              </a:rPr>
              <a:t>A:</a:t>
            </a:r>
            <a:r>
              <a:rPr kumimoji="0" lang="es-MX" altLang="es-MX" sz="1400" b="0" i="0" u="none" strike="noStrike" cap="none" normalizeH="0" baseline="0" dirty="0">
                <a:ln>
                  <a:noFill/>
                </a:ln>
                <a:solidFill>
                  <a:schemeClr val="tx1"/>
                </a:solidFill>
                <a:effectLst/>
                <a:latin typeface="Arial" panose="020B0604020202020204" pitchFamily="34" charset="0"/>
              </a:rPr>
              <a:t> 4.5 </a:t>
            </a:r>
            <a:r>
              <a:rPr kumimoji="0" lang="es-MX" altLang="es-MX" sz="1400" b="0" i="0" u="none" strike="noStrike" cap="none" normalizeH="0" baseline="0" dirty="0" err="1">
                <a:ln>
                  <a:noFill/>
                </a:ln>
                <a:solidFill>
                  <a:schemeClr val="tx1"/>
                </a:solidFill>
                <a:effectLst/>
                <a:latin typeface="Arial" panose="020B0604020202020204" pitchFamily="34" charset="0"/>
              </a:rPr>
              <a:t>hours</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on</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average</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tabLst/>
            </a:pPr>
            <a:endParaRPr kumimoji="0" lang="es-MX" altLang="es-MX"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4"/>
              <a:tabLst/>
            </a:pPr>
            <a:r>
              <a:rPr kumimoji="0" lang="es-MX" altLang="es-MX" sz="1400" b="1" i="0" u="none" strike="noStrike" cap="none" normalizeH="0" baseline="0" dirty="0" err="1">
                <a:ln>
                  <a:noFill/>
                </a:ln>
                <a:solidFill>
                  <a:schemeClr val="tx1"/>
                </a:solidFill>
                <a:effectLst/>
                <a:latin typeface="Arial" panose="020B0604020202020204" pitchFamily="34" charset="0"/>
              </a:rPr>
              <a:t>What</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percentage</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of</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Repair</a:t>
            </a:r>
            <a:r>
              <a:rPr kumimoji="0" lang="es-MX" altLang="es-MX" sz="1400" b="1" i="0" u="none" strike="noStrike" cap="none" normalizeH="0" baseline="0" dirty="0">
                <a:ln>
                  <a:noFill/>
                </a:ln>
                <a:solidFill>
                  <a:schemeClr val="tx1"/>
                </a:solidFill>
                <a:effectLst/>
                <a:latin typeface="Arial" panose="020B0604020202020204" pitchFamily="34" charset="0"/>
              </a:rPr>
              <a:t> </a:t>
            </a:r>
            <a:r>
              <a:rPr kumimoji="0" lang="es-MX" altLang="es-MX" sz="1400" b="1" i="0" u="none" strike="noStrike" cap="none" normalizeH="0" baseline="0" dirty="0" err="1">
                <a:ln>
                  <a:noFill/>
                </a:ln>
                <a:solidFill>
                  <a:schemeClr val="tx1"/>
                </a:solidFill>
                <a:effectLst/>
                <a:latin typeface="Arial" panose="020B0604020202020204" pitchFamily="34" charset="0"/>
              </a:rPr>
              <a:t>Orders</a:t>
            </a:r>
            <a:r>
              <a:rPr kumimoji="0" lang="es-MX" altLang="es-MX" sz="1400" b="1" i="0" u="none" strike="noStrike" cap="none" normalizeH="0" baseline="0" dirty="0">
                <a:ln>
                  <a:noFill/>
                </a:ln>
                <a:solidFill>
                  <a:schemeClr val="tx1"/>
                </a:solidFill>
                <a:effectLst/>
                <a:latin typeface="Arial" panose="020B0604020202020204" pitchFamily="34" charset="0"/>
              </a:rPr>
              <a:t> (R.O.) are single-line?</a:t>
            </a:r>
            <a:br>
              <a:rPr kumimoji="0" lang="es-MX" altLang="es-MX" sz="1400" b="0" i="0" u="none" strike="noStrike" cap="none" normalizeH="0" baseline="0" dirty="0">
                <a:ln>
                  <a:noFill/>
                </a:ln>
                <a:solidFill>
                  <a:schemeClr val="tx1"/>
                </a:solidFill>
                <a:effectLst/>
                <a:latin typeface="Arial" panose="020B0604020202020204" pitchFamily="34" charset="0"/>
              </a:rPr>
            </a:br>
            <a:r>
              <a:rPr kumimoji="0" lang="es-MX" altLang="es-MX" sz="1400" b="1" i="0" u="none" strike="noStrike" cap="none" normalizeH="0" baseline="0" dirty="0">
                <a:ln>
                  <a:noFill/>
                </a:ln>
                <a:solidFill>
                  <a:schemeClr val="tx1"/>
                </a:solidFill>
                <a:effectLst/>
                <a:latin typeface="Arial" panose="020B0604020202020204" pitchFamily="34" charset="0"/>
              </a:rPr>
              <a:t>A:</a:t>
            </a:r>
            <a:r>
              <a:rPr kumimoji="0" lang="es-MX" altLang="es-MX" sz="1400" b="0" i="0" u="none" strike="noStrike" cap="none" normalizeH="0" baseline="0" dirty="0">
                <a:ln>
                  <a:noFill/>
                </a:ln>
                <a:solidFill>
                  <a:schemeClr val="tx1"/>
                </a:solidFill>
                <a:effectLst/>
                <a:latin typeface="Arial" panose="020B0604020202020204" pitchFamily="34" charset="0"/>
              </a:rPr>
              <a:t> 50% are </a:t>
            </a:r>
            <a:r>
              <a:rPr kumimoji="0" lang="es-MX" altLang="es-MX" sz="1400" b="0" i="0" u="none" strike="noStrike" cap="none" normalizeH="0" baseline="0" dirty="0" err="1">
                <a:ln>
                  <a:noFill/>
                </a:ln>
                <a:solidFill>
                  <a:schemeClr val="tx1"/>
                </a:solidFill>
                <a:effectLst/>
                <a:latin typeface="Arial" panose="020B0604020202020204" pitchFamily="34" charset="0"/>
              </a:rPr>
              <a:t>maintenance</a:t>
            </a:r>
            <a:r>
              <a:rPr kumimoji="0" lang="es-MX" altLang="es-MX" sz="1400" b="0" i="0" u="none" strike="noStrike" cap="none" normalizeH="0" baseline="0" dirty="0">
                <a:ln>
                  <a:noFill/>
                </a:ln>
                <a:solidFill>
                  <a:schemeClr val="tx1"/>
                </a:solidFill>
                <a:effectLst/>
                <a:latin typeface="Arial" panose="020B0604020202020204" pitchFamily="34" charset="0"/>
              </a:rPr>
              <a:t>, and 50% are </a:t>
            </a:r>
            <a:r>
              <a:rPr kumimoji="0" lang="es-MX" altLang="es-MX" sz="1400" b="0" i="0" u="none" strike="noStrike" cap="none" normalizeH="0" baseline="0" dirty="0" err="1">
                <a:ln>
                  <a:noFill/>
                </a:ln>
                <a:solidFill>
                  <a:schemeClr val="tx1"/>
                </a:solidFill>
                <a:effectLst/>
                <a:latin typeface="Arial" panose="020B0604020202020204" pitchFamily="34" charset="0"/>
              </a:rPr>
              <a:t>additional</a:t>
            </a:r>
            <a:r>
              <a:rPr kumimoji="0" lang="es-MX" altLang="es-MX" sz="1400" b="0" i="0" u="none" strike="noStrike" cap="none" normalizeH="0" baseline="0" dirty="0">
                <a:ln>
                  <a:noFill/>
                </a:ln>
                <a:solidFill>
                  <a:schemeClr val="tx1"/>
                </a:solidFill>
                <a:effectLst/>
                <a:latin typeface="Arial" panose="020B0604020202020204" pitchFamily="34" charset="0"/>
              </a:rPr>
              <a:t> </a:t>
            </a:r>
            <a:r>
              <a:rPr kumimoji="0" lang="es-MX" altLang="es-MX" sz="1400" b="0" i="0" u="none" strike="noStrike" cap="none" normalizeH="0" baseline="0" dirty="0" err="1">
                <a:ln>
                  <a:noFill/>
                </a:ln>
                <a:solidFill>
                  <a:schemeClr val="tx1"/>
                </a:solidFill>
                <a:effectLst/>
                <a:latin typeface="Arial" panose="020B0604020202020204" pitchFamily="34" charset="0"/>
              </a:rPr>
              <a:t>services</a:t>
            </a:r>
            <a:r>
              <a:rPr kumimoji="0" lang="es-MX" altLang="es-MX" sz="14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1800" b="0" i="0" u="none" strike="noStrike" cap="none" normalizeH="0" baseline="0" dirty="0">
              <a:ln>
                <a:noFill/>
              </a:ln>
              <a:solidFill>
                <a:schemeClr val="tx1"/>
              </a:solidFill>
              <a:effectLst/>
              <a:latin typeface="Arial" panose="020B0604020202020204" pitchFamily="34" charset="0"/>
            </a:endParaRPr>
          </a:p>
        </p:txBody>
      </p:sp>
      <p:sp>
        <p:nvSpPr>
          <p:cNvPr id="9" name="CuadroTexto 8">
            <a:extLst>
              <a:ext uri="{FF2B5EF4-FFF2-40B4-BE49-F238E27FC236}">
                <a16:creationId xmlns:a16="http://schemas.microsoft.com/office/drawing/2014/main" id="{978C62A7-75B6-1F97-A8B0-64566FD24A70}"/>
              </a:ext>
            </a:extLst>
          </p:cNvPr>
          <p:cNvSpPr txBox="1"/>
          <p:nvPr/>
        </p:nvSpPr>
        <p:spPr>
          <a:xfrm>
            <a:off x="253426" y="4958082"/>
            <a:ext cx="4802676" cy="1384995"/>
          </a:xfrm>
          <a:prstGeom prst="rect">
            <a:avLst/>
          </a:prstGeom>
          <a:noFill/>
        </p:spPr>
        <p:txBody>
          <a:bodyPr wrap="square">
            <a:spAutoFit/>
          </a:bodyPr>
          <a:lstStyle/>
          <a:p>
            <a:r>
              <a:rPr lang="en-US" sz="1400" dirty="0">
                <a:latin typeface="Arial" panose="020B0604020202020204" pitchFamily="34" charset="0"/>
                <a:cs typeface="Arial" panose="020B0604020202020204" pitchFamily="34" charset="0"/>
              </a:rPr>
              <a:t>We also discussed that we need to increase the percentage of repair labor because, as we saw in the class, the composition should be 60% competitive + maintenance and 40% repair labor. Out of the 100 random orders we selected, we didn’t have any repair orders, as this percentage should be much higher.</a:t>
            </a:r>
            <a:endParaRPr lang="es-MX"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461038"/>
            <a:ext cx="8596668" cy="1320800"/>
          </a:xfrm>
        </p:spPr>
        <p:txBody>
          <a:bodyPr>
            <a:normAutofit fontScale="90000"/>
          </a:bodyPr>
          <a:lstStyle/>
          <a:p>
            <a:r>
              <a:rPr lang="en-US" dirty="0">
                <a:solidFill>
                  <a:schemeClr val="tx1"/>
                </a:solidFill>
              </a:rPr>
              <a:t>SWOT Analysis- Strengths, Weaknesses, Opportunities and Threats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1"/>
            <a:ext cx="4382346" cy="2174239"/>
          </a:xfrm>
        </p:spPr>
        <p:txBody>
          <a:bodyPr>
            <a:normAutofit fontScale="92500"/>
          </a:bodyPr>
          <a:lstStyle/>
          <a:p>
            <a:r>
              <a:rPr lang="en-US" b="1" dirty="0"/>
              <a:t>SRENGTHS</a:t>
            </a:r>
          </a:p>
          <a:p>
            <a:r>
              <a:rPr lang="en-US" dirty="0"/>
              <a:t>Be the only Ford dealership in the state.</a:t>
            </a:r>
          </a:p>
          <a:p>
            <a:r>
              <a:rPr lang="en-US" dirty="0"/>
              <a:t>Teamwork in the service department.</a:t>
            </a:r>
          </a:p>
          <a:p>
            <a:r>
              <a:rPr lang="en-US" dirty="0"/>
              <a:t>Loyal customers.</a:t>
            </a:r>
          </a:p>
          <a:p>
            <a:r>
              <a:rPr lang="en-US" dirty="0"/>
              <a:t>Several years of experience.</a:t>
            </a:r>
          </a:p>
          <a:p>
            <a:endParaRPr lang="en-US" dirty="0"/>
          </a:p>
          <a:p>
            <a:endParaRPr lang="en-US" dirty="0"/>
          </a:p>
        </p:txBody>
      </p:sp>
      <p:sp>
        <p:nvSpPr>
          <p:cNvPr id="9" name="Content Placeholder 2">
            <a:extLst>
              <a:ext uri="{FF2B5EF4-FFF2-40B4-BE49-F238E27FC236}">
                <a16:creationId xmlns:a16="http://schemas.microsoft.com/office/drawing/2014/main" id="{A42FF855-645A-6B9D-36E5-EBE115613E9C}"/>
              </a:ext>
            </a:extLst>
          </p:cNvPr>
          <p:cNvSpPr txBox="1">
            <a:spLocks/>
          </p:cNvSpPr>
          <p:nvPr/>
        </p:nvSpPr>
        <p:spPr>
          <a:xfrm>
            <a:off x="6258560" y="1930400"/>
            <a:ext cx="4925522" cy="2279331"/>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b="1" dirty="0"/>
              <a:t>WEAKNESESS</a:t>
            </a:r>
          </a:p>
          <a:p>
            <a:r>
              <a:rPr lang="en-US" dirty="0"/>
              <a:t>Issues with lack of parts due to being on back order.</a:t>
            </a:r>
          </a:p>
          <a:p>
            <a:r>
              <a:rPr lang="en-US" dirty="0"/>
              <a:t>Lack of tools.</a:t>
            </a:r>
          </a:p>
          <a:p>
            <a:r>
              <a:rPr lang="en-US" dirty="0"/>
              <a:t>Late training.</a:t>
            </a:r>
          </a:p>
          <a:p>
            <a:r>
              <a:rPr lang="en-US" dirty="0"/>
              <a:t>Not very good financial compensation and benefits.</a:t>
            </a:r>
          </a:p>
          <a:p>
            <a:endParaRPr lang="en-US" dirty="0"/>
          </a:p>
        </p:txBody>
      </p:sp>
      <p:sp>
        <p:nvSpPr>
          <p:cNvPr id="10" name="Content Placeholder 2">
            <a:extLst>
              <a:ext uri="{FF2B5EF4-FFF2-40B4-BE49-F238E27FC236}">
                <a16:creationId xmlns:a16="http://schemas.microsoft.com/office/drawing/2014/main" id="{CEFC113A-A7CC-0E6F-429C-CB4F51B8A5B2}"/>
              </a:ext>
            </a:extLst>
          </p:cNvPr>
          <p:cNvSpPr txBox="1">
            <a:spLocks/>
          </p:cNvSpPr>
          <p:nvPr/>
        </p:nvSpPr>
        <p:spPr>
          <a:xfrm>
            <a:off x="819574" y="5008880"/>
            <a:ext cx="4240106" cy="138808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b="1" dirty="0"/>
              <a:t>Opportunities</a:t>
            </a:r>
          </a:p>
          <a:p>
            <a:r>
              <a:rPr lang="en-US" dirty="0"/>
              <a:t>Growth in the area.</a:t>
            </a:r>
          </a:p>
          <a:p>
            <a:r>
              <a:rPr lang="en-US" dirty="0"/>
              <a:t>Improvement in training.</a:t>
            </a:r>
          </a:p>
          <a:p>
            <a:endParaRPr lang="en-US" dirty="0"/>
          </a:p>
          <a:p>
            <a:endParaRPr lang="en-US" dirty="0"/>
          </a:p>
          <a:p>
            <a:endParaRPr lang="en-US" dirty="0"/>
          </a:p>
        </p:txBody>
      </p:sp>
      <p:sp>
        <p:nvSpPr>
          <p:cNvPr id="11" name="Content Placeholder 2">
            <a:extLst>
              <a:ext uri="{FF2B5EF4-FFF2-40B4-BE49-F238E27FC236}">
                <a16:creationId xmlns:a16="http://schemas.microsoft.com/office/drawing/2014/main" id="{C44144B2-DA3F-C4DE-2EA3-A12AADEBB4F6}"/>
              </a:ext>
            </a:extLst>
          </p:cNvPr>
          <p:cNvSpPr txBox="1">
            <a:spLocks/>
          </p:cNvSpPr>
          <p:nvPr/>
        </p:nvSpPr>
        <p:spPr>
          <a:xfrm>
            <a:off x="6258560" y="4541850"/>
            <a:ext cx="4439920" cy="197736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57200" lvl="1" indent="0">
              <a:buNone/>
            </a:pPr>
            <a:endParaRPr lang="en-US" sz="2000" dirty="0"/>
          </a:p>
          <a:p>
            <a:r>
              <a:rPr lang="en-US" b="1" dirty="0"/>
              <a:t>Threats</a:t>
            </a:r>
          </a:p>
          <a:p>
            <a:r>
              <a:rPr lang="en-US" dirty="0"/>
              <a:t>Independent workshops with better prices.</a:t>
            </a:r>
          </a:p>
          <a:p>
            <a:r>
              <a:rPr lang="en-US" dirty="0"/>
              <a:t>New car brands.</a:t>
            </a:r>
          </a:p>
          <a:p>
            <a:endParaRPr lang="en-US" dirty="0"/>
          </a:p>
          <a:p>
            <a:endParaRPr lang="en-US" dirty="0"/>
          </a:p>
        </p:txBody>
      </p:sp>
      <p:cxnSp>
        <p:nvCxnSpPr>
          <p:cNvPr id="13" name="Conector recto 12">
            <a:extLst>
              <a:ext uri="{FF2B5EF4-FFF2-40B4-BE49-F238E27FC236}">
                <a16:creationId xmlns:a16="http://schemas.microsoft.com/office/drawing/2014/main" id="{E116984B-1489-F10C-83D6-7AE555A7714B}"/>
              </a:ext>
            </a:extLst>
          </p:cNvPr>
          <p:cNvCxnSpPr/>
          <p:nvPr/>
        </p:nvCxnSpPr>
        <p:spPr>
          <a:xfrm>
            <a:off x="5445760" y="1930400"/>
            <a:ext cx="0" cy="4663440"/>
          </a:xfrm>
          <a:prstGeom prst="line">
            <a:avLst/>
          </a:prstGeom>
          <a:ln w="76200"/>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E9B9CA57-7049-B69E-0F1C-199C636E07D0}"/>
              </a:ext>
            </a:extLst>
          </p:cNvPr>
          <p:cNvCxnSpPr>
            <a:cxnSpLocks/>
          </p:cNvCxnSpPr>
          <p:nvPr/>
        </p:nvCxnSpPr>
        <p:spPr>
          <a:xfrm>
            <a:off x="934720" y="4209731"/>
            <a:ext cx="10027920" cy="43472"/>
          </a:xfrm>
          <a:prstGeom prst="line">
            <a:avLst/>
          </a:prstGeom>
          <a:ln w="762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3FEDFC6-E9BA-23A8-8314-46AE7F62EC4D}"/>
              </a:ext>
            </a:extLst>
          </p:cNvPr>
          <p:cNvSpPr txBox="1">
            <a:spLocks/>
          </p:cNvSpPr>
          <p:nvPr/>
        </p:nvSpPr>
        <p:spPr>
          <a:xfrm>
            <a:off x="809414" y="565469"/>
            <a:ext cx="8596668"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000" dirty="0">
                <a:solidFill>
                  <a:schemeClr val="tx1"/>
                </a:solidFill>
                <a:latin typeface="Arial" panose="020B0604020202020204" pitchFamily="34" charset="0"/>
                <a:cs typeface="Arial" panose="020B0604020202020204" pitchFamily="34" charset="0"/>
              </a:rPr>
              <a:t>SWOT Analysis- Objectives/Strategies/Tactics</a:t>
            </a:r>
          </a:p>
        </p:txBody>
      </p:sp>
      <p:sp>
        <p:nvSpPr>
          <p:cNvPr id="12" name="CuadroTexto 11">
            <a:extLst>
              <a:ext uri="{FF2B5EF4-FFF2-40B4-BE49-F238E27FC236}">
                <a16:creationId xmlns:a16="http://schemas.microsoft.com/office/drawing/2014/main" id="{B6BD9BEF-0927-070E-EC1A-4F132F2D465E}"/>
              </a:ext>
            </a:extLst>
          </p:cNvPr>
          <p:cNvSpPr txBox="1"/>
          <p:nvPr/>
        </p:nvSpPr>
        <p:spPr>
          <a:xfrm>
            <a:off x="809414" y="1402080"/>
            <a:ext cx="9019540" cy="5262979"/>
          </a:xfrm>
          <a:prstGeom prst="rect">
            <a:avLst/>
          </a:prstGeom>
          <a:noFill/>
        </p:spPr>
        <p:txBody>
          <a:bodyPr wrap="square">
            <a:spAutoFit/>
          </a:bodyPr>
          <a:lstStyle/>
          <a:p>
            <a:pPr marL="342900" indent="-342900">
              <a:buAutoNum type="arabicPeriod"/>
            </a:pPr>
            <a:r>
              <a:rPr lang="en-US" sz="1400" b="1" dirty="0">
                <a:latin typeface="Arial" panose="020B0604020202020204" pitchFamily="34" charset="0"/>
                <a:cs typeface="Arial" panose="020B0604020202020204" pitchFamily="34" charset="0"/>
              </a:rPr>
              <a:t>Innovation and Continuous Improvement</a:t>
            </a:r>
          </a:p>
          <a:p>
            <a:endParaRPr lang="en-US" sz="1400" b="1"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400" b="1" dirty="0">
                <a:latin typeface="Arial" panose="020B0604020202020204" pitchFamily="34" charset="0"/>
                <a:cs typeface="Arial" panose="020B0604020202020204" pitchFamily="34" charset="0"/>
              </a:rPr>
              <a:t>Objective</a:t>
            </a:r>
            <a:r>
              <a:rPr lang="en-US" sz="1400" dirty="0">
                <a:latin typeface="Arial" panose="020B0604020202020204" pitchFamily="34" charset="0"/>
                <a:cs typeface="Arial" panose="020B0604020202020204" pitchFamily="34" charset="0"/>
              </a:rPr>
              <a:t>: Promote an environment that encourages innovation and continuous improvement, while improving morale and overall efficiency.</a:t>
            </a:r>
          </a:p>
          <a:p>
            <a:pPr>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Strategy</a:t>
            </a:r>
            <a:r>
              <a:rPr lang="en-US" sz="1400" dirty="0">
                <a:latin typeface="Arial" panose="020B0604020202020204" pitchFamily="34" charset="0"/>
                <a:cs typeface="Arial" panose="020B0604020202020204" pitchFamily="34" charset="0"/>
              </a:rPr>
              <a:t>: Create an environment conducive to innovation, driving continuous improvement and motivation within the team.</a:t>
            </a:r>
          </a:p>
          <a:p>
            <a:pPr lvl="1"/>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Tactics</a:t>
            </a:r>
            <a:r>
              <a:rPr lang="en-US" sz="1400" dirty="0">
                <a:latin typeface="Arial" panose="020B0604020202020204" pitchFamily="34" charset="0"/>
                <a:cs typeface="Arial" panose="020B0604020202020204" pitchFamily="34" charset="0"/>
              </a:rPr>
              <a:t>:</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Implement regular brainstorming sessions to share innovative ideas.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Create an incentive program to reward the best improvement ideas.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Conduct internal satisfaction surveys to identify areas of opportunity.</a:t>
            </a:r>
          </a:p>
          <a:p>
            <a:pPr marL="1143000" lvl="2" indent="-228600">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2. Inventory Management and Supply of Parts</a:t>
            </a:r>
          </a:p>
          <a:p>
            <a:endParaRPr lang="en-US" sz="1400" b="1"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400" b="1" dirty="0">
                <a:latin typeface="Arial" panose="020B0604020202020204" pitchFamily="34" charset="0"/>
                <a:cs typeface="Arial" panose="020B0604020202020204" pitchFamily="34" charset="0"/>
              </a:rPr>
              <a:t>Objective</a:t>
            </a:r>
            <a:r>
              <a:rPr lang="en-US" sz="1400" dirty="0">
                <a:latin typeface="Arial" panose="020B0604020202020204" pitchFamily="34" charset="0"/>
                <a:cs typeface="Arial" panose="020B0604020202020204" pitchFamily="34" charset="0"/>
              </a:rPr>
              <a:t>: Generate a strategy with the plant to identify work plans for the timely supply of parts that are on back order.</a:t>
            </a:r>
          </a:p>
          <a:p>
            <a:pPr>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Strategy</a:t>
            </a:r>
            <a:r>
              <a:rPr lang="en-US" sz="1400" dirty="0">
                <a:latin typeface="Arial" panose="020B0604020202020204" pitchFamily="34" charset="0"/>
                <a:cs typeface="Arial" panose="020B0604020202020204" pitchFamily="34" charset="0"/>
              </a:rPr>
              <a:t>: Develop a more efficient inventory management system to minimize delays in supply.</a:t>
            </a:r>
          </a:p>
          <a:p>
            <a:pPr marL="742950" lvl="1" indent="-285750">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1" dirty="0">
                <a:latin typeface="Arial" panose="020B0604020202020204" pitchFamily="34" charset="0"/>
                <a:cs typeface="Arial" panose="020B0604020202020204" pitchFamily="34" charset="0"/>
              </a:rPr>
              <a:t>Tactics</a:t>
            </a:r>
            <a:r>
              <a:rPr lang="en-US" sz="1400" dirty="0">
                <a:latin typeface="Arial" panose="020B0604020202020204" pitchFamily="34" charset="0"/>
                <a:cs typeface="Arial" panose="020B0604020202020204" pitchFamily="34" charset="0"/>
              </a:rPr>
              <a:t>:</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Implement a real-time order tracking system for parts.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Establish agreements with suppliers to ensure faster delivery times.</a:t>
            </a:r>
          </a:p>
          <a:p>
            <a:pPr marL="1143000" lvl="2" indent="-228600">
              <a:buFont typeface="Arial" panose="020B0604020202020204" pitchFamily="34" charset="0"/>
              <a:buChar char="•"/>
            </a:pPr>
            <a:r>
              <a:rPr lang="en-US" sz="1400" dirty="0">
                <a:latin typeface="Arial" panose="020B0604020202020204" pitchFamily="34" charset="0"/>
                <a:cs typeface="Arial" panose="020B0604020202020204" pitchFamily="34" charset="0"/>
              </a:rPr>
              <a:t>Set up a communication protocol between purchasing, production, and logistics departments.</a:t>
            </a:r>
          </a:p>
        </p:txBody>
      </p:sp>
    </p:spTree>
    <p:extLst>
      <p:ext uri="{BB962C8B-B14F-4D97-AF65-F5344CB8AC3E}">
        <p14:creationId xmlns:p14="http://schemas.microsoft.com/office/powerpoint/2010/main" val="850427537"/>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5464</TotalTime>
  <Words>2787</Words>
  <Application>Microsoft Macintosh PowerPoint</Application>
  <PresentationFormat>Panorámica</PresentationFormat>
  <Paragraphs>906</Paragraphs>
  <Slides>15</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15</vt:i4>
      </vt:variant>
    </vt:vector>
  </HeadingPairs>
  <TitlesOfParts>
    <vt:vector size="20"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Weaknesses, Opportunities and Threats </vt:lpstr>
      <vt:lpstr>Presentación de PowerPoint</vt:lpstr>
      <vt:lpstr>Presentación de PowerPoint</vt:lpstr>
      <vt:lpstr>Presentación de PowerPoint</vt:lpstr>
      <vt:lpstr>Presentación de PowerPoint</vt:lpstr>
      <vt:lpstr>Presentación de PowerPoint</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JUAN ANTONIO HERNANDEZ MAGRO</cp:lastModifiedBy>
  <cp:revision>7</cp:revision>
  <dcterms:created xsi:type="dcterms:W3CDTF">2022-12-04T13:10:55Z</dcterms:created>
  <dcterms:modified xsi:type="dcterms:W3CDTF">2024-12-02T21:39:22Z</dcterms:modified>
</cp:coreProperties>
</file>