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74" r:id="rId16"/>
    <p:sldId id="275" r:id="rId17"/>
    <p:sldId id="268" r:id="rId18"/>
    <p:sldId id="269"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Vincenzo Cava N454 </a:t>
            </a:r>
          </a:p>
          <a:p>
            <a:pPr algn="ctr"/>
            <a:r>
              <a:rPr lang="en-US" sz="3200" dirty="0"/>
              <a:t>Dan Cava’s Toyota World</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dirty="0"/>
              <a:t>Opportunities</a:t>
            </a:r>
          </a:p>
          <a:p>
            <a:r>
              <a:rPr lang="en-US" dirty="0"/>
              <a:t>Recruiting at local and state technical schools: There are students at technical schools who are wanting to get into the automotive service industry.</a:t>
            </a:r>
          </a:p>
          <a:p>
            <a:r>
              <a:rPr lang="en-US" dirty="0"/>
              <a:t>Toyota Redesigning service Lane:  There are Toyota engineers who have voiced interest in aiding in a redesign of the service department and service lane.</a:t>
            </a:r>
          </a:p>
          <a:p>
            <a:r>
              <a:rPr lang="en-US" dirty="0"/>
              <a:t>Upgrade to Toyota Smart Path:  Toyota Smart Path digitalizes the service department, making MPI, parts pricing, and dispatching electronic to speed up the service process.</a:t>
            </a:r>
          </a:p>
          <a:p>
            <a:r>
              <a:rPr lang="en-US" dirty="0"/>
              <a:t>Visit body shops and gain their businesses to do their service work and reprogramming after they perform their body work.</a:t>
            </a:r>
          </a:p>
          <a:p>
            <a:r>
              <a:rPr lang="en-US" dirty="0"/>
              <a:t>Learning classes for Advisors:  Have our new advisors attend a Toyota or NADA class for advisors to strengthen their skillset in the service lane.</a:t>
            </a:r>
          </a:p>
          <a:p>
            <a:r>
              <a:rPr lang="en-US" dirty="0"/>
              <a:t>Unhappy experienced techs at other dealerships:  Several dealerships have new ownership and their technicians are unhappy, which could lead to new technicians that are qualified and can help fill the gap between our A level techs and the lube techs.</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dirty="0"/>
              <a:t>Threats</a:t>
            </a:r>
          </a:p>
          <a:p>
            <a:r>
              <a:rPr lang="en-US" dirty="0"/>
              <a:t>New ownership of Toyota store north of Fairmont: The Toyota store north of us was bought out by a family-owned auto group in WV.  They have a good reputation in southern WV and may impact our service retention.</a:t>
            </a:r>
          </a:p>
          <a:p>
            <a:r>
              <a:rPr lang="en-US" dirty="0"/>
              <a:t>Growing Popularity of Independent shops:  An increase in popularity of independent shops would hurt our retention and would lead to a possible loss of customer base.</a:t>
            </a:r>
          </a:p>
          <a:p>
            <a:r>
              <a:rPr lang="en-US" dirty="0"/>
              <a:t>Decrease in quality of parts:  Over the last few years, Toyota has seen a larger percent of vehicles needing warranty work and repairs.  If the quality of vehicles start to decline, customers may abandon Toyota products and hence hurt the service department.</a:t>
            </a:r>
          </a:p>
          <a:p>
            <a:r>
              <a:rPr lang="en-US" dirty="0"/>
              <a:t>Toyota getting rid of their free 2 year services:  If Toyota got rid of their 2 year free services after a purchase of a new vehicle, it would hurt our retention numbers and may drive customers to independent shops.</a:t>
            </a:r>
          </a:p>
          <a:p>
            <a:r>
              <a:rPr lang="en-US" dirty="0"/>
              <a:t>Economic Recession: An economic recession would slow down the service department.  People would turn down service sales, it would be more difficult to sell.  Would possibly lead to having to lay off technicians.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Increase Alignment sales to 120 per month.</a:t>
            </a:r>
          </a:p>
          <a:p>
            <a:r>
              <a:rPr lang="en-US" dirty="0"/>
              <a:t>Increase hours per RO to 1.1 for customer pay.</a:t>
            </a:r>
          </a:p>
          <a:p>
            <a:r>
              <a:rPr lang="en-US" dirty="0"/>
              <a:t>15 Toyota Care Plus agreements, and 25 Toyota Care ++ agreements per month.</a:t>
            </a:r>
          </a:p>
          <a:p>
            <a:r>
              <a:rPr lang="en-US" dirty="0"/>
              <a:t>Increase the number of Toyota recommended services that are sold, as well as allowing customers to select services from a menu.</a:t>
            </a:r>
          </a:p>
          <a:p>
            <a:r>
              <a:rPr lang="en-US" dirty="0"/>
              <a:t>Make customer check in process more efficient.</a:t>
            </a:r>
          </a:p>
          <a:p>
            <a:r>
              <a:rPr lang="en-US" dirty="0"/>
              <a:t>Increase TLE score, which measures service retention and the usage of Toyota’s free 2-year services given upon the purchase of a new vehicle.</a:t>
            </a:r>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a:bodyPr>
          <a:lstStyle/>
          <a:p>
            <a:r>
              <a:rPr lang="en-US" dirty="0"/>
              <a:t>Strategies</a:t>
            </a:r>
          </a:p>
          <a:p>
            <a:r>
              <a:rPr lang="en-US" dirty="0"/>
              <a:t>Offer alignments to customers when they enter the service lane.  Our </a:t>
            </a:r>
            <a:r>
              <a:rPr lang="en-US" dirty="0" err="1"/>
              <a:t>HunterNet</a:t>
            </a:r>
            <a:r>
              <a:rPr lang="en-US" dirty="0"/>
              <a:t> alignment machine automatically scans the vehicle when it drives through the lane.</a:t>
            </a:r>
          </a:p>
          <a:p>
            <a:r>
              <a:rPr lang="en-US" dirty="0"/>
              <a:t>Have Toyota recommended services printed up and ready to show customers.</a:t>
            </a:r>
          </a:p>
          <a:p>
            <a:r>
              <a:rPr lang="en-US" dirty="0"/>
              <a:t>Offer Toyota care prepaid maintenance plans to every customer who is eligible who does not currently have the plan.  Have quotes for each plan and explain the differences between them.</a:t>
            </a:r>
          </a:p>
          <a:p>
            <a:r>
              <a:rPr lang="en-US" dirty="0"/>
              <a:t>Have a greeter who is responsible for checking customer in, explaining the service process, and noting the customer’s concern.</a:t>
            </a:r>
          </a:p>
          <a:p>
            <a:r>
              <a:rPr lang="en-US" dirty="0"/>
              <a:t>Improve TLE score by implementing a service to sales handoff that increases the probability that the customer will return for their free Toyota care services.</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Tactics</a:t>
            </a:r>
          </a:p>
          <a:p>
            <a:r>
              <a:rPr lang="en-US" dirty="0"/>
              <a:t>Alignment: Have the greeter direct each customer to the tv screen that shows alignment specs.  If the customer shows that they are “green”, advise customer that their alignments are in spec, and print off a technical summary.  If alignment shows “red” direct customer to service advisor to receive a technical summary and a summary on the benefits of having a 2/4 wheel alignment done.  Explain to customers the consequences of driving a vehicle that is out of alignment.</a:t>
            </a:r>
          </a:p>
          <a:p>
            <a:r>
              <a:rPr lang="en-US" dirty="0"/>
              <a:t>Toyota Recommended Services: When a vehicle comes in for a service, each time the customer should be presented with what Toyota recommends at that mileage interval.  Allow customers to pick what they would like done to the vehicle.  Can also note which services were declined by the customer to generate a mailer advertisement for them to get the service done.</a:t>
            </a:r>
          </a:p>
          <a:p>
            <a:r>
              <a:rPr lang="en-US" dirty="0"/>
              <a:t>Toyota Care prepaid packages should be offered to each qualifying customer.  Customers should be offered the first plan starting at 20,000 miles.  Toyota Care “+” covers your next 4 Toyota recommended services after your free services, from 30,000-45,0000 miles.  </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106D98-C686-D6A7-2073-5A4BF09B2C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21F445-F39A-08F9-0726-6B6B4B8C5D42}"/>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D33B75DE-9E94-C9CD-596A-B70E5AD64970}"/>
              </a:ext>
            </a:extLst>
          </p:cNvPr>
          <p:cNvSpPr>
            <a:spLocks noGrp="1"/>
          </p:cNvSpPr>
          <p:nvPr>
            <p:ph idx="1"/>
          </p:nvPr>
        </p:nvSpPr>
        <p:spPr/>
        <p:txBody>
          <a:bodyPr>
            <a:normAutofit fontScale="92500" lnSpcReduction="10000"/>
          </a:bodyPr>
          <a:lstStyle/>
          <a:p>
            <a:r>
              <a:rPr lang="en-US" dirty="0"/>
              <a:t>Tactics</a:t>
            </a:r>
          </a:p>
          <a:p>
            <a:r>
              <a:rPr lang="en-US" dirty="0"/>
              <a:t>Toyota Care prepaid packages should be offered to each qualifying customer.  Customers should be offered the first plan starting at 20,000 miles.  Toyota Care “+” covers your next 4 Toyota recommended services after your free services, from 30,000-45,0000 miles.  Customers who are not eligible should be offered the next prepaid maintenance program, which covers 3 oil changes and 5 tire rotations.  When the customers come in for those oil changes and tire rotations, they are to be presented the Toyota recommended services at the milage intervals for them to choose from.</a:t>
            </a:r>
          </a:p>
          <a:p>
            <a:r>
              <a:rPr lang="en-US" dirty="0"/>
              <a:t>A greeter who is responsible for the check ins will create a more fluid service lane.  It would allow advisors to stay at their work-station instead of checking vehicles in and then walking back over, saving time.  After the greeter gathers information from the vehicle and customer and directs them to a service advisor,  a porter is to move the vehicle out of the lane and signal for the next customer to come in.</a:t>
            </a:r>
          </a:p>
          <a:p>
            <a:endParaRPr lang="en-US" dirty="0"/>
          </a:p>
          <a:p>
            <a:endParaRPr lang="en-US" dirty="0"/>
          </a:p>
        </p:txBody>
      </p:sp>
    </p:spTree>
    <p:extLst>
      <p:ext uri="{BB962C8B-B14F-4D97-AF65-F5344CB8AC3E}">
        <p14:creationId xmlns:p14="http://schemas.microsoft.com/office/powerpoint/2010/main" val="25203697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398D2-8456-FFDB-179C-12783FB224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19240A-CFB9-1297-2097-3AA50C9D7979}"/>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8CAA9B7B-EABA-E410-D240-4EF1F524DF2F}"/>
              </a:ext>
            </a:extLst>
          </p:cNvPr>
          <p:cNvSpPr>
            <a:spLocks noGrp="1"/>
          </p:cNvSpPr>
          <p:nvPr>
            <p:ph idx="1"/>
          </p:nvPr>
        </p:nvSpPr>
        <p:spPr/>
        <p:txBody>
          <a:bodyPr>
            <a:normAutofit/>
          </a:bodyPr>
          <a:lstStyle/>
          <a:p>
            <a:r>
              <a:rPr lang="en-US" dirty="0"/>
              <a:t>Tactics</a:t>
            </a:r>
          </a:p>
          <a:p>
            <a:r>
              <a:rPr lang="en-US" dirty="0"/>
              <a:t>A sales to service handoff would start as the customer is awaiting finance.  If the service department is still open ( Sorry we are not open as late as sales), the salesman is to walk the customer back and introduce them to an advisor.  While they are there, they can schedule their first appointment.  If service is not open at the time, each customer is to get a business card for the service advisor, and a business card for the service manager.</a:t>
            </a:r>
          </a:p>
          <a:p>
            <a:endParaRPr lang="en-US" dirty="0"/>
          </a:p>
          <a:p>
            <a:endParaRPr lang="en-US" dirty="0"/>
          </a:p>
        </p:txBody>
      </p:sp>
    </p:spTree>
    <p:extLst>
      <p:ext uri="{BB962C8B-B14F-4D97-AF65-F5344CB8AC3E}">
        <p14:creationId xmlns:p14="http://schemas.microsoft.com/office/powerpoint/2010/main" val="2376367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27739705"/>
              </p:ext>
            </p:extLst>
          </p:nvPr>
        </p:nvGraphicFramePr>
        <p:xfrm>
          <a:off x="677334" y="1818624"/>
          <a:ext cx="9132492" cy="559420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Selling 120 Alignments Per Month</a:t>
                      </a:r>
                    </a:p>
                  </a:txBody>
                  <a:tcPr/>
                </a:tc>
                <a:tc>
                  <a:txBody>
                    <a:bodyPr/>
                    <a:lstStyle/>
                    <a:p>
                      <a:r>
                        <a:rPr lang="en-US" dirty="0"/>
                        <a:t>ASM’s/ Service Greeter</a:t>
                      </a:r>
                    </a:p>
                  </a:txBody>
                  <a:tcPr/>
                </a:tc>
                <a:tc>
                  <a:txBody>
                    <a:bodyPr/>
                    <a:lstStyle/>
                    <a:p>
                      <a:r>
                        <a:rPr lang="en-US" dirty="0"/>
                        <a:t>12/31/2024</a:t>
                      </a:r>
                    </a:p>
                  </a:txBody>
                  <a:tcPr/>
                </a:tc>
                <a:extLst>
                  <a:ext uri="{0D108BD9-81ED-4DB2-BD59-A6C34878D82A}">
                    <a16:rowId xmlns:a16="http://schemas.microsoft.com/office/drawing/2014/main" val="2400365483"/>
                  </a:ext>
                </a:extLst>
              </a:tr>
              <a:tr h="565004">
                <a:tc>
                  <a:txBody>
                    <a:bodyPr/>
                    <a:lstStyle/>
                    <a:p>
                      <a:r>
                        <a:rPr lang="en-US" dirty="0"/>
                        <a:t>Selling 15 Toyota Care Plus Plans</a:t>
                      </a:r>
                    </a:p>
                  </a:txBody>
                  <a:tcPr/>
                </a:tc>
                <a:tc>
                  <a:txBody>
                    <a:bodyPr/>
                    <a:lstStyle/>
                    <a:p>
                      <a:r>
                        <a:rPr lang="en-US" dirty="0"/>
                        <a:t>ASM’s</a:t>
                      </a:r>
                    </a:p>
                  </a:txBody>
                  <a:tcPr/>
                </a:tc>
                <a:tc>
                  <a:txBody>
                    <a:bodyPr/>
                    <a:lstStyle/>
                    <a:p>
                      <a:r>
                        <a:rPr lang="en-US" dirty="0"/>
                        <a:t>12/31/2024</a:t>
                      </a:r>
                    </a:p>
                  </a:txBody>
                  <a:tcPr/>
                </a:tc>
                <a:extLst>
                  <a:ext uri="{0D108BD9-81ED-4DB2-BD59-A6C34878D82A}">
                    <a16:rowId xmlns:a16="http://schemas.microsoft.com/office/drawing/2014/main" val="107845787"/>
                  </a:ext>
                </a:extLst>
              </a:tr>
              <a:tr h="565004">
                <a:tc>
                  <a:txBody>
                    <a:bodyPr/>
                    <a:lstStyle/>
                    <a:p>
                      <a:r>
                        <a:rPr lang="en-US" dirty="0"/>
                        <a:t>Increase Customer Pay Hours per Ro to 1.10</a:t>
                      </a:r>
                    </a:p>
                  </a:txBody>
                  <a:tcPr/>
                </a:tc>
                <a:tc>
                  <a:txBody>
                    <a:bodyPr/>
                    <a:lstStyle/>
                    <a:p>
                      <a:r>
                        <a:rPr lang="en-US" dirty="0"/>
                        <a:t>ASM’s, Service Manager, Technicians</a:t>
                      </a:r>
                    </a:p>
                  </a:txBody>
                  <a:tcPr/>
                </a:tc>
                <a:tc>
                  <a:txBody>
                    <a:bodyPr/>
                    <a:lstStyle/>
                    <a:p>
                      <a:r>
                        <a:rPr lang="en-US" dirty="0"/>
                        <a:t>02/28/2025</a:t>
                      </a:r>
                    </a:p>
                  </a:txBody>
                  <a:tcPr/>
                </a:tc>
                <a:extLst>
                  <a:ext uri="{0D108BD9-81ED-4DB2-BD59-A6C34878D82A}">
                    <a16:rowId xmlns:a16="http://schemas.microsoft.com/office/drawing/2014/main" val="1530126605"/>
                  </a:ext>
                </a:extLst>
              </a:tr>
              <a:tr h="565004">
                <a:tc>
                  <a:txBody>
                    <a:bodyPr/>
                    <a:lstStyle/>
                    <a:p>
                      <a:r>
                        <a:rPr lang="en-US" dirty="0"/>
                        <a:t>Increase TLEE % by 1.0%</a:t>
                      </a:r>
                    </a:p>
                  </a:txBody>
                  <a:tcPr/>
                </a:tc>
                <a:tc>
                  <a:txBody>
                    <a:bodyPr/>
                    <a:lstStyle/>
                    <a:p>
                      <a:r>
                        <a:rPr lang="en-US" dirty="0"/>
                        <a:t>ASM’s, Service Manager</a:t>
                      </a:r>
                    </a:p>
                  </a:txBody>
                  <a:tcPr/>
                </a:tc>
                <a:tc>
                  <a:txBody>
                    <a:bodyPr/>
                    <a:lstStyle/>
                    <a:p>
                      <a:r>
                        <a:rPr lang="en-US" dirty="0"/>
                        <a:t>03/31/2025</a:t>
                      </a:r>
                    </a:p>
                  </a:txBody>
                  <a:tcPr/>
                </a:tc>
                <a:extLst>
                  <a:ext uri="{0D108BD9-81ED-4DB2-BD59-A6C34878D82A}">
                    <a16:rowId xmlns:a16="http://schemas.microsoft.com/office/drawing/2014/main" val="1950345431"/>
                  </a:ext>
                </a:extLst>
              </a:tr>
              <a:tr h="565004">
                <a:tc>
                  <a:txBody>
                    <a:bodyPr/>
                    <a:lstStyle/>
                    <a:p>
                      <a:r>
                        <a:rPr lang="en-US" dirty="0"/>
                        <a:t>Increase Toyota Recommended Service Opcode Sales by 50%</a:t>
                      </a:r>
                    </a:p>
                  </a:txBody>
                  <a:tcPr/>
                </a:tc>
                <a:tc>
                  <a:txBody>
                    <a:bodyPr/>
                    <a:lstStyle/>
                    <a:p>
                      <a:r>
                        <a:rPr lang="en-US" dirty="0"/>
                        <a:t>ASM’s</a:t>
                      </a:r>
                    </a:p>
                  </a:txBody>
                  <a:tcPr/>
                </a:tc>
                <a:tc>
                  <a:txBody>
                    <a:bodyPr/>
                    <a:lstStyle/>
                    <a:p>
                      <a:r>
                        <a:rPr lang="en-US" dirty="0"/>
                        <a:t>01/01/2025</a:t>
                      </a:r>
                    </a:p>
                  </a:txBody>
                  <a:tcPr/>
                </a:tc>
                <a:extLst>
                  <a:ext uri="{0D108BD9-81ED-4DB2-BD59-A6C34878D82A}">
                    <a16:rowId xmlns:a16="http://schemas.microsoft.com/office/drawing/2014/main" val="1960891333"/>
                  </a:ext>
                </a:extLst>
              </a:tr>
              <a:tr h="565004">
                <a:tc>
                  <a:txBody>
                    <a:bodyPr/>
                    <a:lstStyle/>
                    <a:p>
                      <a:r>
                        <a:rPr lang="en-US" dirty="0"/>
                        <a:t>Decrease number of 1 year service defectors by 50%</a:t>
                      </a:r>
                    </a:p>
                  </a:txBody>
                  <a:tcPr/>
                </a:tc>
                <a:tc>
                  <a:txBody>
                    <a:bodyPr/>
                    <a:lstStyle/>
                    <a:p>
                      <a:r>
                        <a:rPr lang="en-US" dirty="0"/>
                        <a:t>ASM’s, Service Manager</a:t>
                      </a:r>
                    </a:p>
                  </a:txBody>
                  <a:tcPr/>
                </a:tc>
                <a:tc>
                  <a:txBody>
                    <a:bodyPr/>
                    <a:lstStyle/>
                    <a:p>
                      <a:r>
                        <a:rPr lang="en-US" dirty="0"/>
                        <a:t>03/31/2025</a:t>
                      </a:r>
                    </a:p>
                  </a:txBody>
                  <a:tcPr/>
                </a:tc>
                <a:extLst>
                  <a:ext uri="{0D108BD9-81ED-4DB2-BD59-A6C34878D82A}">
                    <a16:rowId xmlns:a16="http://schemas.microsoft.com/office/drawing/2014/main" val="4137224325"/>
                  </a:ext>
                </a:extLst>
              </a:tr>
              <a:tr h="565004">
                <a:tc>
                  <a:txBody>
                    <a:bodyPr/>
                    <a:lstStyle/>
                    <a:p>
                      <a:r>
                        <a:rPr lang="en-US" dirty="0"/>
                        <a:t>Maintain a fluid sales to service handoff/ schedule first appointment.</a:t>
                      </a:r>
                    </a:p>
                  </a:txBody>
                  <a:tcPr/>
                </a:tc>
                <a:tc>
                  <a:txBody>
                    <a:bodyPr/>
                    <a:lstStyle/>
                    <a:p>
                      <a:r>
                        <a:rPr lang="en-US" dirty="0"/>
                        <a:t>Salesmen, ASM’s, Service Manager</a:t>
                      </a:r>
                    </a:p>
                  </a:txBody>
                  <a:tcPr/>
                </a:tc>
                <a:tc>
                  <a:txBody>
                    <a:bodyPr/>
                    <a:lstStyle/>
                    <a:p>
                      <a:r>
                        <a:rPr lang="en-US" dirty="0"/>
                        <a:t>12/31/2025</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Synopsis</a:t>
            </a:r>
          </a:p>
          <a:p>
            <a:r>
              <a:rPr lang="en-US" dirty="0"/>
              <a:t>As a dealership who has good service retention numbers and a strong sales department, there is still much room for improvement.  Throughout this project, I have seen that a large portion of our work is oil change and tire rotations.  On top of that, our repair % as well as 1 line repair order % is much lower than what it should be.  The owners as well as management at the dealership has given the service department the resources and opportunity to make much more money than what is currently made.  From hiring BDC to answer phone calls to give advisors more time to properly do their job, and spending a large amount of money on a state of the art alignment rack and drive through laser scanner, the service department has what they need to be successful.  By implementing small changes such as a more fluid sales to service handoff, having a greeter properly introduce the customer to the processes of the service department, and make sure that each customer has as good as an experience as possible, it could increase sales in the service department by tens of thousands.  An increase of 80 alignments a month would increase our yearly sales by roughly $87,000.  The demand for the alignments is there, as our acceptance to decline ratio is about 3 to 1.  As we have learned, the average age of a vehicle on the road is about 12 years old.  It is crucial that these vehicles receive the services that they need.  We do not believe in selling the customers services that they do not need, but selling Toyota recommended services to keep the cars on the road and in good condition is not only a benefit to the customer, but it drives sales up as well.  The coming year will prove pivotal for our dealership.  We are implementing Toyota Smart Path which is a great tool for our service department, as well as the possible beginning of renovation plans.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t>Our current practices for marketing of the service department are emails with service coupons, traditional mailing, and prepaid maintenance plan advertisements.</a:t>
            </a:r>
          </a:p>
          <a:p>
            <a:r>
              <a:rPr lang="en-US" dirty="0"/>
              <a:t>The goals for improvement would be: increasing the number of service customers month by month, increase in sales month by month, and an increase in customer presenting advertisements.</a:t>
            </a:r>
          </a:p>
          <a:p>
            <a:r>
              <a:rPr lang="en-US" dirty="0"/>
              <a:t>The plan to achieve the goals would be to start more personalized advertisements in service ( make sure the vehicle and personal info for the customer is correct), change advertisement plan to include digital advertising, social media advertising, and billboard advertising.</a:t>
            </a:r>
          </a:p>
          <a:p>
            <a:r>
              <a:rPr lang="en-US" dirty="0"/>
              <a:t>Ways to evaluate the goals would be to track service sales, track our retention numbers to see if we are gaining any customers that were nearly considered a lost customer ( Not seen for 12 months), an increase in prepaid maintenance sales.</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t>Our Gross %’s for the month of October were lower than normal.  During October, Toyota has their tire sale, which drives a high % of our sales.  Our labor on the tire sales are at a discounted rate due to them being a competitive service in our area.</a:t>
            </a:r>
          </a:p>
          <a:p>
            <a:r>
              <a:rPr lang="en-US" dirty="0"/>
              <a:t>Our internal gross % should be consistent with our customer pay, as we should not be discounting the used car department.</a:t>
            </a:r>
          </a:p>
          <a:p>
            <a:r>
              <a:rPr lang="en-US" dirty="0"/>
              <a:t>Practices for improvement would technician and limit discounting to service manager approval, more efficient in our dispatching to give the right job to the right technician and selling value in the services that we can provide ( Factory Trained technicians, Toyota special tools, </a:t>
            </a:r>
            <a:r>
              <a:rPr lang="en-US" dirty="0" err="1"/>
              <a:t>etc</a:t>
            </a:r>
            <a:r>
              <a:rPr lang="en-US" dirty="0"/>
              <a:t>).</a:t>
            </a:r>
          </a:p>
          <a:p>
            <a:r>
              <a:rPr lang="en-US" dirty="0"/>
              <a:t>I would be able to evaluate change by comparing October 2024 to future months to see improvements in gross %.</a:t>
            </a:r>
          </a:p>
          <a:p>
            <a:r>
              <a:rPr lang="en-US" dirty="0"/>
              <a:t>Our goal for Gross % on customer pay and internal is 76%.</a:t>
            </a:r>
          </a:p>
        </p:txBody>
      </p:sp>
      <p:pic>
        <p:nvPicPr>
          <p:cNvPr id="7" name="Content Placeholder 6" descr="A screenshot of a table">
            <a:extLst>
              <a:ext uri="{FF2B5EF4-FFF2-40B4-BE49-F238E27FC236}">
                <a16:creationId xmlns:a16="http://schemas.microsoft.com/office/drawing/2014/main" id="{7E77DE00-2A6E-94B6-0B51-196F8B3B0588}"/>
              </a:ext>
            </a:extLst>
          </p:cNvPr>
          <p:cNvPicPr>
            <a:picLocks noGrp="1" noChangeAspect="1"/>
          </p:cNvPicPr>
          <p:nvPr>
            <p:ph sz="quarter" idx="4"/>
          </p:nvPr>
        </p:nvPicPr>
        <p:blipFill>
          <a:blip r:embed="rId2"/>
          <a:stretch>
            <a:fillRect/>
          </a:stretch>
        </p:blipFill>
        <p:spPr>
          <a:xfrm>
            <a:off x="5087938" y="1687398"/>
            <a:ext cx="6054544" cy="3640771"/>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t>Our fixed expenses sit at 26%, while our new vehicle sales absorb most of the fixed expenses at 50%.</a:t>
            </a:r>
          </a:p>
          <a:p>
            <a:r>
              <a:rPr lang="en-US" dirty="0"/>
              <a:t>Selling Expenses include bonuses that are given to both the technicians and advisors.</a:t>
            </a:r>
          </a:p>
          <a:p>
            <a:r>
              <a:rPr lang="en-US" dirty="0"/>
              <a:t>There are 2 separate bonuses given to the advisors: Prepaid Maintenance packages sold and Hours per RO.</a:t>
            </a:r>
          </a:p>
          <a:p>
            <a:r>
              <a:rPr lang="en-US" dirty="0"/>
              <a:t>Technicians are bonused on the hours they produce for the week.</a:t>
            </a:r>
          </a:p>
          <a:p>
            <a:r>
              <a:rPr lang="en-US" dirty="0"/>
              <a:t>One change we are looking into making is changing the bonusing structure for technicians from hours produced to their proficiency %.  </a:t>
            </a:r>
          </a:p>
          <a:p>
            <a:r>
              <a:rPr lang="en-US" dirty="0"/>
              <a:t>A monthly review of expenses occurs to see that they maintain consistency, and if policy rises there needs to be an explanation given.</a:t>
            </a:r>
          </a:p>
        </p:txBody>
      </p:sp>
      <p:pic>
        <p:nvPicPr>
          <p:cNvPr id="8" name="Content Placeholder 7" descr="A screenshot of a spreadsheet&#10;&#10;Description automatically generated">
            <a:extLst>
              <a:ext uri="{FF2B5EF4-FFF2-40B4-BE49-F238E27FC236}">
                <a16:creationId xmlns:a16="http://schemas.microsoft.com/office/drawing/2014/main" id="{68255FC9-91AE-60EE-343F-1844AC427813}"/>
              </a:ext>
            </a:extLst>
          </p:cNvPr>
          <p:cNvPicPr>
            <a:picLocks noGrp="1" noChangeAspect="1"/>
          </p:cNvPicPr>
          <p:nvPr>
            <p:ph sz="half" idx="2"/>
          </p:nvPr>
        </p:nvPicPr>
        <p:blipFill>
          <a:blip r:embed="rId2"/>
          <a:stretch>
            <a:fillRect/>
          </a:stretch>
        </p:blipFill>
        <p:spPr>
          <a:xfrm>
            <a:off x="4935261" y="2091134"/>
            <a:ext cx="5032704" cy="3218048"/>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t>Our shop was down a technician for the month of November, tech proficiency remained over 100%.  </a:t>
            </a:r>
          </a:p>
          <a:p>
            <a:r>
              <a:rPr lang="en-US" dirty="0"/>
              <a:t>A proficiency of 125% would require roughly 2530 hours.  Shooting for the 125% would increase our sales by 32,721.</a:t>
            </a:r>
          </a:p>
          <a:p>
            <a:r>
              <a:rPr lang="en-US" dirty="0"/>
              <a:t>Improvements can be made to tech proficiency by having the cars ready to be worked on, having parts delivered to the technicians in their bays, improving the sales and multi-point processes.  An increase In effective labor rate would also drastically increase the potential amount of money earned at the current amount of available hours.</a:t>
            </a:r>
          </a:p>
          <a:p>
            <a:r>
              <a:rPr lang="en-US" dirty="0"/>
              <a:t>Changes can be evaluated by measuring technician proficiency monthly and comparing to the base month prior.</a:t>
            </a:r>
          </a:p>
        </p:txBody>
      </p:sp>
      <p:pic>
        <p:nvPicPr>
          <p:cNvPr id="8" name="Content Placeholder 7" descr="A screenshot of a computer&#10;&#10;Description automatically generated">
            <a:extLst>
              <a:ext uri="{FF2B5EF4-FFF2-40B4-BE49-F238E27FC236}">
                <a16:creationId xmlns:a16="http://schemas.microsoft.com/office/drawing/2014/main" id="{E0BE3E44-DAC3-4DEE-F35B-BA72C32B95CE}"/>
              </a:ext>
            </a:extLst>
          </p:cNvPr>
          <p:cNvPicPr>
            <a:picLocks noGrp="1" noChangeAspect="1"/>
          </p:cNvPicPr>
          <p:nvPr>
            <p:ph sz="half" idx="2"/>
          </p:nvPr>
        </p:nvPicPr>
        <p:blipFill>
          <a:blip r:embed="rId2"/>
          <a:stretch>
            <a:fillRect/>
          </a:stretch>
        </p:blipFill>
        <p:spPr>
          <a:xfrm>
            <a:off x="5089525" y="1014884"/>
            <a:ext cx="6194408" cy="4660695"/>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t>Currently we operate on each technician having their own bay, and the master techs (2) each have their own second bay.  We do this because the master techs typically will work on vehicle drops throughout the day, while also having appointments.  That way they do not have to continue to pull cars in and out of the bay.</a:t>
            </a:r>
          </a:p>
          <a:p>
            <a:r>
              <a:rPr lang="en-US" dirty="0"/>
              <a:t>One of our bays included is an alignment rack.  We see the alignment rack as a huge potential benefit to the service department, if used correctly.  Vehicle alignments are automatically read via laser system when they enter the service lane.  </a:t>
            </a:r>
          </a:p>
          <a:p>
            <a:r>
              <a:rPr lang="en-US" dirty="0"/>
              <a:t>As our effective labor rate rises, we will be able to earn more money with the same space that we have.</a:t>
            </a:r>
          </a:p>
          <a:p>
            <a:r>
              <a:rPr lang="en-US" dirty="0"/>
              <a:t>Our goal is to raise facility utilization into the 90%’s.  I believe that upon reaching 90%, we are nearly maximizing what we can produce within the current facility we have.</a:t>
            </a:r>
          </a:p>
          <a:p>
            <a:r>
              <a:rPr lang="en-US" dirty="0"/>
              <a:t>I will measure this by calculating the facility utilization percentage each month, and basing it off of the month of the month prior.</a:t>
            </a:r>
          </a:p>
          <a:p>
            <a:endParaRPr lang="en-US" dirty="0"/>
          </a:p>
        </p:txBody>
      </p:sp>
      <p:pic>
        <p:nvPicPr>
          <p:cNvPr id="8" name="Content Placeholder 7" descr="A screenshot of a blue and yellow chart&#10;&#10;Description automatically generated">
            <a:extLst>
              <a:ext uri="{FF2B5EF4-FFF2-40B4-BE49-F238E27FC236}">
                <a16:creationId xmlns:a16="http://schemas.microsoft.com/office/drawing/2014/main" id="{090E69F2-63AD-0744-84F6-E641EA8D965E}"/>
              </a:ext>
            </a:extLst>
          </p:cNvPr>
          <p:cNvPicPr>
            <a:picLocks noGrp="1" noChangeAspect="1"/>
          </p:cNvPicPr>
          <p:nvPr>
            <p:ph sz="half" idx="2"/>
          </p:nvPr>
        </p:nvPicPr>
        <p:blipFill>
          <a:blip r:embed="rId2"/>
          <a:stretch>
            <a:fillRect/>
          </a:stretch>
        </p:blipFill>
        <p:spPr>
          <a:xfrm>
            <a:off x="5604143" y="895290"/>
            <a:ext cx="4184035" cy="5146735"/>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10000"/>
          </a:bodyPr>
          <a:lstStyle/>
          <a:p>
            <a:r>
              <a:rPr lang="en-US" dirty="0"/>
              <a:t>Some of the main talking points brought up to the service manager included: </a:t>
            </a:r>
          </a:p>
          <a:p>
            <a:pPr>
              <a:buFont typeface="+mj-lt"/>
              <a:buAutoNum type="arabicPeriod"/>
            </a:pPr>
            <a:r>
              <a:rPr lang="en-US" dirty="0"/>
              <a:t>Selling factory recommended services rather than only oil changes</a:t>
            </a:r>
          </a:p>
          <a:p>
            <a:pPr>
              <a:buFont typeface="+mj-lt"/>
              <a:buAutoNum type="arabicPeriod"/>
            </a:pPr>
            <a:r>
              <a:rPr lang="en-US" dirty="0"/>
              <a:t>Stop Discounting the Used Car Department</a:t>
            </a:r>
          </a:p>
          <a:p>
            <a:pPr>
              <a:buFont typeface="+mj-lt"/>
              <a:buAutoNum type="arabicPeriod"/>
            </a:pPr>
            <a:r>
              <a:rPr lang="en-US" dirty="0"/>
              <a:t>Improvement in the dispatching process, giving the right job to the right technician.</a:t>
            </a:r>
          </a:p>
          <a:p>
            <a:pPr>
              <a:buFont typeface="+mj-lt"/>
              <a:buAutoNum type="arabicPeriod"/>
            </a:pPr>
            <a:r>
              <a:rPr lang="en-US" dirty="0"/>
              <a:t>Too many discounts on customer pay jobs leading to a poor effective labor rate, and less sales dollars.</a:t>
            </a:r>
          </a:p>
        </p:txBody>
      </p:sp>
      <p:pic>
        <p:nvPicPr>
          <p:cNvPr id="8" name="Content Placeholder 7" descr="A table with numbers and numbers&#10;&#10;Description automatically generated">
            <a:extLst>
              <a:ext uri="{FF2B5EF4-FFF2-40B4-BE49-F238E27FC236}">
                <a16:creationId xmlns:a16="http://schemas.microsoft.com/office/drawing/2014/main" id="{A6057E79-6640-D8AB-6ACF-961A1E2B989D}"/>
              </a:ext>
            </a:extLst>
          </p:cNvPr>
          <p:cNvPicPr>
            <a:picLocks noGrp="1" noChangeAspect="1"/>
          </p:cNvPicPr>
          <p:nvPr>
            <p:ph sz="half" idx="2"/>
          </p:nvPr>
        </p:nvPicPr>
        <p:blipFill>
          <a:blip r:embed="rId2"/>
          <a:stretch>
            <a:fillRect/>
          </a:stretch>
        </p:blipFill>
        <p:spPr>
          <a:xfrm>
            <a:off x="5089525" y="2403229"/>
            <a:ext cx="4184650" cy="3396155"/>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dirty="0"/>
              <a:t>Strengths</a:t>
            </a:r>
          </a:p>
          <a:p>
            <a:r>
              <a:rPr lang="en-US" dirty="0"/>
              <a:t>Loyal Customer Base- Service retention numbers are strong in comparison to the region.</a:t>
            </a:r>
          </a:p>
          <a:p>
            <a:r>
              <a:rPr lang="en-US" dirty="0"/>
              <a:t>Consistent New/Used Vehicle Sales: Our new vehicle sales department sales about 120 cars a month, followed by our used vehicle department selling around 50-60.  Allows us to continue to have consistent service customers.</a:t>
            </a:r>
          </a:p>
          <a:p>
            <a:r>
              <a:rPr lang="en-US" dirty="0"/>
              <a:t>Experienced A level Technicians- We have 2 master technicians that have been with us for 15+ years, followed by 3 A level technicians who have been with us for 10+ years.</a:t>
            </a:r>
          </a:p>
          <a:p>
            <a:r>
              <a:rPr lang="en-US" dirty="0"/>
              <a:t>We have an owner and general manager who are dedicated to the improvement of our service department and have provided us with the equipment and tools needed for success.</a:t>
            </a:r>
          </a:p>
          <a:p>
            <a:r>
              <a:rPr lang="en-US" dirty="0"/>
              <a:t>We have 2 strong service advisors with brand knowledge as well as vehicle knowledge to accurately explain situations to customers.</a:t>
            </a:r>
          </a:p>
          <a:p>
            <a:r>
              <a:rPr lang="en-US" dirty="0"/>
              <a:t>A rental fleet of 28 vehicles allows us to comfortably keep a vehicle to work on and fix to maintain the customer’s safety and keep them satisfied.</a:t>
            </a:r>
          </a:p>
          <a:p>
            <a:r>
              <a:rPr lang="en-US" dirty="0"/>
              <a:t>A well stocked parts department allows us to maintain quick turn around time on vehicles that require basic repair.</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dirty="0"/>
              <a:t>Weaknesses</a:t>
            </a:r>
          </a:p>
          <a:p>
            <a:r>
              <a:rPr lang="en-US" dirty="0"/>
              <a:t>Selling oil changes instead of factory recommended services.  A lot of the time instead of allowing the customer to pick from the factory recommended services, we sell them an oil change that we do not make as much money on as other services.</a:t>
            </a:r>
          </a:p>
          <a:p>
            <a:r>
              <a:rPr lang="en-US" dirty="0"/>
              <a:t>We do not have a clean sales to service handoff, which may decrease the number of guaranteed customers we get from our growing sales department.</a:t>
            </a:r>
          </a:p>
          <a:p>
            <a:r>
              <a:rPr lang="en-US" dirty="0"/>
              <a:t>Service processes are outdated, have a paper MPI, paper upsells and pricing strategy, paper RO’s increases the amount of time it takes to complete the service process.</a:t>
            </a:r>
          </a:p>
          <a:p>
            <a:r>
              <a:rPr lang="en-US" dirty="0"/>
              <a:t>Technicians:  After our 2 master techs and 3 A level techs, there is a gap in the skill of technicians due to their lack of training and certifications.  </a:t>
            </a:r>
          </a:p>
          <a:p>
            <a:r>
              <a:rPr lang="en-US" dirty="0"/>
              <a:t> Limited Space in service lane, can only fit one car in at a time, and slows down the check in process.</a:t>
            </a:r>
          </a:p>
          <a:p>
            <a:r>
              <a:rPr lang="en-US" dirty="0"/>
              <a:t>Aging Technicians: One of our Master Techs and A level techs are reaching the age of retirement, so will have to have plans of replacement or rising the ranks of within will have to be planned.</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15807</TotalTime>
  <Words>2755</Words>
  <Application>Microsoft Office PowerPoint</Application>
  <PresentationFormat>Widescreen</PresentationFormat>
  <Paragraphs>134</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Analysis-Tactics</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Vincenzo Cava</cp:lastModifiedBy>
  <cp:revision>13</cp:revision>
  <dcterms:created xsi:type="dcterms:W3CDTF">2022-12-04T13:10:55Z</dcterms:created>
  <dcterms:modified xsi:type="dcterms:W3CDTF">2024-11-22T17:02:51Z</dcterms:modified>
</cp:coreProperties>
</file>