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8"/>
  </p:notesMasterIdLst>
  <p:sldIdLst>
    <p:sldId id="256" r:id="rId2"/>
    <p:sldId id="257" r:id="rId3"/>
    <p:sldId id="258" r:id="rId4"/>
    <p:sldId id="260" r:id="rId5"/>
    <p:sldId id="261" r:id="rId6"/>
    <p:sldId id="262" r:id="rId7"/>
    <p:sldId id="259" r:id="rId8"/>
    <p:sldId id="263" r:id="rId9"/>
    <p:sldId id="265" r:id="rId10"/>
    <p:sldId id="266" r:id="rId11"/>
    <p:sldId id="264" r:id="rId12"/>
    <p:sldId id="271" r:id="rId13"/>
    <p:sldId id="270" r:id="rId14"/>
    <p:sldId id="269" r:id="rId15"/>
    <p:sldId id="267" r:id="rId16"/>
    <p:sldId id="26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256" autoAdjust="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121392-A085-4828-ADAC-BE6BB6899D2E}" type="datetimeFigureOut">
              <a:rPr lang="en-US" smtClean="0"/>
              <a:t>11/28/2024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A0EBAF-737C-469B-AFD5-14AF824A8341}" type="slidenum">
              <a:rPr lang="en-US" smtClean="0"/>
              <a:t>‹#›</a:t>
            </a:fld>
            <a:endParaRPr lang="en-US" dirty="0"/>
          </a:p>
        </p:txBody>
      </p:sp>
    </p:spTree>
    <p:extLst>
      <p:ext uri="{BB962C8B-B14F-4D97-AF65-F5344CB8AC3E}">
        <p14:creationId xmlns:p14="http://schemas.microsoft.com/office/powerpoint/2010/main" val="2373443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A0EBAF-737C-469B-AFD5-14AF824A8341}" type="slidenum">
              <a:rPr lang="en-US" smtClean="0"/>
              <a:t>2</a:t>
            </a:fld>
            <a:endParaRPr lang="en-US" dirty="0"/>
          </a:p>
        </p:txBody>
      </p:sp>
    </p:spTree>
    <p:extLst>
      <p:ext uri="{BB962C8B-B14F-4D97-AF65-F5344CB8AC3E}">
        <p14:creationId xmlns:p14="http://schemas.microsoft.com/office/powerpoint/2010/main" val="1590923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11292840" y="0"/>
            <a:ext cx="9144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6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E7A01A6-8B05-450F-9A8A-D4ACE9EF1FFA}" type="datetimeFigureOut">
              <a:rPr lang="en-US" smtClean="0"/>
              <a:t>11/28/2024</a:t>
            </a:fld>
            <a:endParaRPr lang="en-US" dirty="0"/>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dirty="0"/>
          </a:p>
        </p:txBody>
      </p:sp>
      <p:sp>
        <p:nvSpPr>
          <p:cNvPr id="6" name="Slide Number Placeholder 5"/>
          <p:cNvSpPr>
            <a:spLocks noGrp="1"/>
          </p:cNvSpPr>
          <p:nvPr>
            <p:ph type="sldNum" sz="quarter" idx="12"/>
          </p:nvPr>
        </p:nvSpPr>
        <p:spPr/>
        <p:txBody>
          <a:bodyPr vert="horz" lIns="45720" tIns="45720" rIns="45720" bIns="45720" rtlCol="0" anchor="ctr">
            <a:normAutofit/>
          </a:bodyPr>
          <a:lstStyle>
            <a:lvl1pPr>
              <a:defRPr lang="en-US"/>
            </a:lvl1pPr>
          </a:lstStyle>
          <a:p>
            <a:fld id="{6883FAA5-90F9-4E13-A340-5C7D54D8F382}" type="slidenum">
              <a:rPr lang="en-US" smtClean="0"/>
              <a:t>‹#›</a:t>
            </a:fld>
            <a:endParaRPr lang="en-US" dirty="0"/>
          </a:p>
        </p:txBody>
      </p:sp>
      <p:sp>
        <p:nvSpPr>
          <p:cNvPr id="7" name="Rectangle 6"/>
          <p:cNvSpPr/>
          <p:nvPr/>
        </p:nvSpPr>
        <p:spPr>
          <a:xfrm>
            <a:off x="0" y="0"/>
            <a:ext cx="4572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57612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988229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4262889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3981647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ectangle 7"/>
          <p:cNvSpPr/>
          <p:nvPr/>
        </p:nvSpPr>
        <p:spPr>
          <a:xfrm>
            <a:off x="11292840" y="0"/>
            <a:ext cx="9144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83FAA5-90F9-4E13-A340-5C7D54D8F382}" type="slidenum">
              <a:rPr lang="en-US" smtClean="0"/>
              <a:t>‹#›</a:t>
            </a:fld>
            <a:endParaRPr lang="en-US" dirty="0"/>
          </a:p>
        </p:txBody>
      </p:sp>
      <p:sp>
        <p:nvSpPr>
          <p:cNvPr id="7" name="Rectangle 6"/>
          <p:cNvSpPr/>
          <p:nvPr/>
        </p:nvSpPr>
        <p:spPr>
          <a:xfrm>
            <a:off x="0" y="0"/>
            <a:ext cx="4572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36108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305902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7879"/>
            <a:ext cx="4480560" cy="731520"/>
          </a:xfrm>
        </p:spPr>
        <p:txBody>
          <a:bodyPr anchor="b">
            <a:normAutofit/>
          </a:bodyPr>
          <a:lstStyle>
            <a:lvl1pPr marL="0" indent="0">
              <a:spcBef>
                <a:spcPts val="0"/>
              </a:spcBef>
              <a:buNone/>
              <a:defRPr sz="2000" b="0">
                <a:solidFill>
                  <a:schemeClr val="tx1">
                    <a:lumMod val="6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3"/>
          </p:nvPr>
        </p:nvSpPr>
        <p:spPr>
          <a:xfrm>
            <a:off x="6126480" y="1717879"/>
            <a:ext cx="4480560" cy="731520"/>
          </a:xfrm>
        </p:spPr>
        <p:txBody>
          <a:bodyPr anchor="b">
            <a:normAutofit/>
          </a:bodyPr>
          <a:lstStyle>
            <a:lvl1pPr marL="0" indent="0">
              <a:spcBef>
                <a:spcPts val="0"/>
              </a:spcBef>
              <a:buFontTx/>
              <a:buNone/>
              <a:defRPr lang="en-US" sz="2000" b="0" kern="1200" spc="10" baseline="0" dirty="0">
                <a:solidFill>
                  <a:schemeClr val="tx1">
                    <a:lumMod val="65000"/>
                  </a:schemeClr>
                </a:solidFill>
                <a:latin typeface="+mn-lt"/>
                <a:ea typeface="+mn-ea"/>
                <a:cs typeface="+mn-cs"/>
              </a:defRPr>
            </a:lvl1pPr>
          </a:lstStyle>
          <a:p>
            <a:pPr lvl="0"/>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2653631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2637013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2883165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1414605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tx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7A01A6-8B05-450F-9A8A-D4ACE9EF1FFA}"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83FAA5-90F9-4E13-A340-5C7D54D8F382}" type="slidenum">
              <a:rPr lang="en-US" smtClean="0"/>
              <a:t>‹#›</a:t>
            </a:fld>
            <a:endParaRPr lang="en-US" dirty="0"/>
          </a:p>
        </p:txBody>
      </p:sp>
    </p:spTree>
    <p:extLst>
      <p:ext uri="{BB962C8B-B14F-4D97-AF65-F5344CB8AC3E}">
        <p14:creationId xmlns:p14="http://schemas.microsoft.com/office/powerpoint/2010/main" val="3914089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1">
                    <a:lumMod val="50000"/>
                  </a:schemeClr>
                </a:solidFill>
              </a:defRPr>
            </a:lvl1pPr>
          </a:lstStyle>
          <a:p>
            <a:fld id="{9E7A01A6-8B05-450F-9A8A-D4ACE9EF1FFA}" type="datetimeFigureOut">
              <a:rPr lang="en-US" smtClean="0"/>
              <a:t>11/28/2024</a:t>
            </a:fld>
            <a:endParaRPr lang="en-US" dirty="0"/>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rgbClr val="969696"/>
                </a:solidFill>
              </a:defRPr>
            </a:lvl1pPr>
          </a:lstStyle>
          <a:p>
            <a:endParaRPr lang="en-US" dirty="0"/>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rgbClr val="777777"/>
                </a:solidFill>
              </a:defRPr>
            </a:lvl1pPr>
          </a:lstStyle>
          <a:p>
            <a:fld id="{6883FAA5-90F9-4E13-A340-5C7D54D8F382}" type="slidenum">
              <a:rPr lang="en-US" smtClean="0"/>
              <a:t>‹#›</a:t>
            </a:fld>
            <a:endParaRPr lang="en-US" dirty="0"/>
          </a:p>
        </p:txBody>
      </p:sp>
    </p:spTree>
    <p:extLst>
      <p:ext uri="{BB962C8B-B14F-4D97-AF65-F5344CB8AC3E}">
        <p14:creationId xmlns:p14="http://schemas.microsoft.com/office/powerpoint/2010/main" val="4244597563"/>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FB52-886D-D684-54B8-CE688840F7C5}"/>
              </a:ext>
            </a:extLst>
          </p:cNvPr>
          <p:cNvSpPr>
            <a:spLocks noGrp="1"/>
          </p:cNvSpPr>
          <p:nvPr>
            <p:ph type="ctrTitle"/>
          </p:nvPr>
        </p:nvSpPr>
        <p:spPr/>
        <p:txBody>
          <a:bodyPr/>
          <a:lstStyle/>
          <a:p>
            <a:r>
              <a:rPr lang="en-US" noProof="0" dirty="0"/>
              <a:t>NADA 454-06 </a:t>
            </a:r>
            <a:br>
              <a:rPr lang="en-US" noProof="0" dirty="0"/>
            </a:br>
            <a:r>
              <a:rPr lang="en-US" sz="3000" noProof="0" dirty="0"/>
              <a:t>Jennifer Chandler</a:t>
            </a:r>
          </a:p>
        </p:txBody>
      </p:sp>
      <p:sp>
        <p:nvSpPr>
          <p:cNvPr id="3" name="Subtitle 2">
            <a:extLst>
              <a:ext uri="{FF2B5EF4-FFF2-40B4-BE49-F238E27FC236}">
                <a16:creationId xmlns:a16="http://schemas.microsoft.com/office/drawing/2014/main" id="{C1859A4F-8519-8A46-0F3A-A580BEA6ABE9}"/>
              </a:ext>
            </a:extLst>
          </p:cNvPr>
          <p:cNvSpPr>
            <a:spLocks noGrp="1"/>
          </p:cNvSpPr>
          <p:nvPr>
            <p:ph type="subTitle" idx="1"/>
          </p:nvPr>
        </p:nvSpPr>
        <p:spPr>
          <a:xfrm>
            <a:off x="1261872" y="4800600"/>
            <a:ext cx="9418320" cy="480527"/>
          </a:xfrm>
        </p:spPr>
        <p:txBody>
          <a:bodyPr/>
          <a:lstStyle/>
          <a:p>
            <a:r>
              <a:rPr lang="en-US" noProof="0" dirty="0"/>
              <a:t>FIXED OPS 2 – SERVICE DEPARTMENT </a:t>
            </a:r>
            <a:r>
              <a:rPr lang="en-US" sz="1600" noProof="0" dirty="0"/>
              <a:t>(aka best week ever)</a:t>
            </a:r>
          </a:p>
        </p:txBody>
      </p:sp>
    </p:spTree>
    <p:extLst>
      <p:ext uri="{BB962C8B-B14F-4D97-AF65-F5344CB8AC3E}">
        <p14:creationId xmlns:p14="http://schemas.microsoft.com/office/powerpoint/2010/main" val="470909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D8AC6B-E36D-726F-CC06-283950875018}"/>
              </a:ext>
            </a:extLst>
          </p:cNvPr>
          <p:cNvSpPr>
            <a:spLocks noGrp="1"/>
          </p:cNvSpPr>
          <p:nvPr>
            <p:ph type="title"/>
          </p:nvPr>
        </p:nvSpPr>
        <p:spPr>
          <a:xfrm>
            <a:off x="79024" y="80534"/>
            <a:ext cx="9692640" cy="699642"/>
          </a:xfrm>
        </p:spPr>
        <p:txBody>
          <a:bodyPr/>
          <a:lstStyle/>
          <a:p>
            <a:r>
              <a:rPr lang="en-US" noProof="0" dirty="0"/>
              <a:t>SWOT ANALYSIS - opportunities</a:t>
            </a:r>
          </a:p>
        </p:txBody>
      </p:sp>
      <p:sp>
        <p:nvSpPr>
          <p:cNvPr id="6" name="Rectangle 2">
            <a:extLst>
              <a:ext uri="{FF2B5EF4-FFF2-40B4-BE49-F238E27FC236}">
                <a16:creationId xmlns:a16="http://schemas.microsoft.com/office/drawing/2014/main" id="{968D40A3-5033-0EC6-B509-2A0080165CCC}"/>
              </a:ext>
            </a:extLst>
          </p:cNvPr>
          <p:cNvSpPr>
            <a:spLocks noGrp="1" noChangeArrowheads="1"/>
          </p:cNvSpPr>
          <p:nvPr>
            <p:ph idx="1"/>
          </p:nvPr>
        </p:nvSpPr>
        <p:spPr bwMode="auto">
          <a:xfrm>
            <a:off x="146135" y="1091465"/>
            <a:ext cx="11363444"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en-US" sz="1200" b="1" i="0" u="none" strike="noStrike" cap="none" normalizeH="0" baseline="0" noProof="0" dirty="0">
                <a:ln>
                  <a:noFill/>
                </a:ln>
                <a:solidFill>
                  <a:schemeClr val="tx1"/>
                </a:solidFill>
                <a:effectLst/>
                <a:latin typeface="Aptos" panose="020B0004020202020204" pitchFamily="34" charset="0"/>
              </a:rPr>
              <a:t>1. Room to Grow</a:t>
            </a:r>
            <a:endParaRPr lang="en-US" sz="1200" b="1"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The dealership has the capacity to scale operations, increase staffing, and expand service offering.</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lang="en-US" sz="1200" b="1" noProof="0" dirty="0">
                <a:latin typeface="Aptos" panose="020B0004020202020204" pitchFamily="34" charset="0"/>
              </a:rPr>
              <a:t>2. </a:t>
            </a:r>
            <a:r>
              <a:rPr kumimoji="0" lang="en-US" sz="1200" b="1" i="0" u="none" strike="noStrike" cap="none" normalizeH="0" baseline="0" noProof="0" dirty="0">
                <a:ln>
                  <a:noFill/>
                </a:ln>
                <a:solidFill>
                  <a:schemeClr val="tx1"/>
                </a:solidFill>
                <a:effectLst/>
                <a:latin typeface="Aptos" panose="020B0004020202020204" pitchFamily="34" charset="0"/>
              </a:rPr>
              <a:t>Getting Our Name Out There</a:t>
            </a:r>
            <a:endParaRPr lang="en-US" sz="1200"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Increased marketing efforts and word-of-mouth campaign.</a:t>
            </a:r>
          </a:p>
          <a:p>
            <a:pPr marL="0" indent="0" eaLnBrk="0" fontAlgn="base" hangingPunct="0">
              <a:lnSpc>
                <a:spcPct val="100000"/>
              </a:lnSpc>
              <a:spcBef>
                <a:spcPct val="0"/>
              </a:spcBef>
              <a:spcAft>
                <a:spcPct val="0"/>
              </a:spcAft>
              <a:buClrTx/>
              <a:buSzTx/>
              <a:buNone/>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lang="en-US" sz="1200" b="1" noProof="0" dirty="0">
                <a:latin typeface="Aptos" panose="020B0004020202020204" pitchFamily="34" charset="0"/>
              </a:rPr>
              <a:t>3</a:t>
            </a:r>
            <a:r>
              <a:rPr kumimoji="0" lang="en-US" sz="1200" b="1" i="0" u="none" strike="noStrike" cap="none" normalizeH="0" baseline="0" noProof="0" dirty="0">
                <a:ln>
                  <a:noFill/>
                </a:ln>
                <a:solidFill>
                  <a:schemeClr val="tx1"/>
                </a:solidFill>
                <a:effectLst/>
                <a:latin typeface="Aptos" panose="020B0004020202020204" pitchFamily="34" charset="0"/>
              </a:rPr>
              <a:t>. Growing Communities</a:t>
            </a:r>
            <a:endParaRPr lang="en-US" sz="1200"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New developments and population increases in surrounding areas create a rising demand for automotive services. With more young families moving into the area, the dealership can tailor services and marketing to meet their unique automotive needs.</a:t>
            </a:r>
          </a:p>
          <a:p>
            <a:pPr marL="0" marR="0" lvl="0" indent="0" algn="l" defTabSz="914400" rtl="0" eaLnBrk="0" fontAlgn="base" latinLnBrk="0" hangingPunct="0">
              <a:lnSpc>
                <a:spcPct val="100000"/>
              </a:lnSpc>
              <a:spcBef>
                <a:spcPct val="0"/>
              </a:spcBef>
              <a:spcAft>
                <a:spcPct val="0"/>
              </a:spcAft>
              <a:buClrTx/>
              <a:buSzTx/>
              <a:buNone/>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kumimoji="0" lang="en-US" sz="1200" b="1" i="0" u="none" strike="noStrike" cap="none" normalizeH="0" baseline="0" noProof="0" dirty="0">
                <a:ln>
                  <a:noFill/>
                </a:ln>
                <a:solidFill>
                  <a:schemeClr val="tx1"/>
                </a:solidFill>
                <a:effectLst/>
                <a:latin typeface="Aptos" panose="020B0004020202020204" pitchFamily="34" charset="0"/>
              </a:rPr>
              <a:t>4. Lots of Opportunity to Be More Involved</a:t>
            </a:r>
            <a:endParaRPr lang="en-US" sz="1200"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Community events, sponsorships, and local partnerships can enhance visibility and build stronger relationships with residents.</a:t>
            </a:r>
          </a:p>
          <a:p>
            <a:pPr marL="0" marR="0" lvl="0" indent="0" algn="l" defTabSz="914400" rtl="0" eaLnBrk="0" fontAlgn="base" latinLnBrk="0" hangingPunct="0">
              <a:lnSpc>
                <a:spcPct val="100000"/>
              </a:lnSpc>
              <a:spcBef>
                <a:spcPct val="0"/>
              </a:spcBef>
              <a:spcAft>
                <a:spcPct val="0"/>
              </a:spcAft>
              <a:buClrTx/>
              <a:buSzTx/>
              <a:buNone/>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kumimoji="0" lang="en-US" sz="1200" b="1" i="0" u="none" strike="noStrike" cap="none" normalizeH="0" baseline="0" noProof="0" dirty="0">
                <a:ln>
                  <a:noFill/>
                </a:ln>
                <a:solidFill>
                  <a:schemeClr val="tx1"/>
                </a:solidFill>
                <a:effectLst/>
                <a:latin typeface="Aptos" panose="020B0004020202020204" pitchFamily="34" charset="0"/>
              </a:rPr>
              <a:t>5. Fleet Vehicles</a:t>
            </a:r>
            <a:endParaRPr lang="en-US" sz="1200"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Expanding services to manage and maintain fleet vehicles for local business.</a:t>
            </a:r>
          </a:p>
          <a:p>
            <a:pPr marL="0" marR="0" lvl="0" indent="0" algn="l" defTabSz="914400" rtl="0" eaLnBrk="0" fontAlgn="base" latinLnBrk="0" hangingPunct="0">
              <a:lnSpc>
                <a:spcPct val="100000"/>
              </a:lnSpc>
              <a:spcBef>
                <a:spcPct val="0"/>
              </a:spcBef>
              <a:spcAft>
                <a:spcPct val="0"/>
              </a:spcAft>
              <a:buClrTx/>
              <a:buSzTx/>
              <a:buNone/>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kumimoji="0" lang="en-US" sz="1200" b="1" i="0" u="none" strike="noStrike" cap="none" normalizeH="0" baseline="0" noProof="0" dirty="0">
                <a:ln>
                  <a:noFill/>
                </a:ln>
                <a:solidFill>
                  <a:schemeClr val="tx1"/>
                </a:solidFill>
                <a:effectLst/>
                <a:latin typeface="Aptos" panose="020B0004020202020204" pitchFamily="34" charset="0"/>
              </a:rPr>
              <a:t>6. Expand to Audi Customers</a:t>
            </a:r>
          </a:p>
          <a:p>
            <a:pPr marL="0" marR="0" lvl="0" indent="0" algn="l" defTabSz="914400" rtl="0" eaLnBrk="0" fontAlgn="base" latinLnBrk="0" hangingPunct="0">
              <a:lnSpc>
                <a:spcPct val="100000"/>
              </a:lnSpc>
              <a:spcBef>
                <a:spcPct val="0"/>
              </a:spcBef>
              <a:spcAft>
                <a:spcPct val="0"/>
              </a:spcAft>
              <a:buClrTx/>
              <a:buSzTx/>
              <a:buNone/>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kumimoji="0" lang="en-US" sz="1200" b="1" i="0" u="none" strike="noStrike" cap="none" normalizeH="0" baseline="0" noProof="0" dirty="0">
                <a:ln>
                  <a:noFill/>
                </a:ln>
                <a:solidFill>
                  <a:schemeClr val="tx1"/>
                </a:solidFill>
                <a:effectLst/>
                <a:latin typeface="Aptos" panose="020B0004020202020204" pitchFamily="34" charset="0"/>
              </a:rPr>
              <a:t>7. Opening of LRT</a:t>
            </a:r>
          </a:p>
          <a:p>
            <a:pPr marL="0" indent="0" eaLnBrk="0" fontAlgn="base" hangingPunct="0">
              <a:lnSpc>
                <a:spcPct val="100000"/>
              </a:lnSpc>
              <a:spcBef>
                <a:spcPct val="0"/>
              </a:spcBef>
              <a:spcAft>
                <a:spcPct val="0"/>
              </a:spcAft>
              <a:buClrTx/>
              <a:buSzTx/>
              <a:buNone/>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kumimoji="0" lang="en-US" sz="1200" b="1" i="0" u="none" strike="noStrike" cap="none" normalizeH="0" baseline="0" noProof="0" dirty="0">
                <a:ln>
                  <a:noFill/>
                </a:ln>
                <a:solidFill>
                  <a:schemeClr val="tx1"/>
                </a:solidFill>
                <a:effectLst/>
                <a:latin typeface="Aptos" panose="020B0004020202020204" pitchFamily="34" charset="0"/>
              </a:rPr>
              <a:t>8. Lots of Government Employees</a:t>
            </a:r>
            <a:endParaRPr lang="en-US" sz="1200"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Targeting local government employees with special offers or partnerships could drive consistent business from this stable workforce.</a:t>
            </a:r>
          </a:p>
          <a:p>
            <a:pPr marL="0" marR="0" lvl="0" indent="0" algn="l" defTabSz="914400" rtl="0" eaLnBrk="0" fontAlgn="base" latinLnBrk="0" hangingPunct="0">
              <a:lnSpc>
                <a:spcPct val="100000"/>
              </a:lnSpc>
              <a:spcBef>
                <a:spcPct val="0"/>
              </a:spcBef>
              <a:spcAft>
                <a:spcPct val="0"/>
              </a:spcAft>
              <a:buClrTx/>
              <a:buSzTx/>
              <a:buNone/>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lang="en-US" sz="1200" b="1" noProof="0" dirty="0">
                <a:latin typeface="Aptos" panose="020B0004020202020204" pitchFamily="34" charset="0"/>
              </a:rPr>
              <a:t>9</a:t>
            </a:r>
            <a:r>
              <a:rPr kumimoji="0" lang="en-US" sz="1200" b="1" i="0" u="none" strike="noStrike" cap="none" normalizeH="0" baseline="0" noProof="0" dirty="0">
                <a:ln>
                  <a:noFill/>
                </a:ln>
                <a:solidFill>
                  <a:schemeClr val="tx1"/>
                </a:solidFill>
                <a:effectLst/>
                <a:latin typeface="Aptos" panose="020B0004020202020204" pitchFamily="34" charset="0"/>
              </a:rPr>
              <a:t>. Work on All Models</a:t>
            </a:r>
            <a:endParaRPr lang="en-US" sz="1200" noProof="0" dirty="0">
              <a:latin typeface="Aptos" panose="020B0004020202020204" pitchFamily="34" charset="0"/>
            </a:endParaRP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“if it’s in your garage, we want it in ours!”</a:t>
            </a:r>
          </a:p>
          <a:p>
            <a:pPr marL="0" marR="0" lvl="0" indent="0" algn="l" defTabSz="914400" rtl="0" eaLnBrk="0" fontAlgn="base" latinLnBrk="0" hangingPunct="0">
              <a:lnSpc>
                <a:spcPct val="100000"/>
              </a:lnSpc>
              <a:spcBef>
                <a:spcPct val="0"/>
              </a:spcBef>
              <a:spcAft>
                <a:spcPct val="0"/>
              </a:spcAft>
              <a:buClrTx/>
              <a:buSzTx/>
              <a:buNone/>
              <a:tabLst/>
            </a:pPr>
            <a:endParaRPr kumimoji="0" lang="en-US" sz="1200" b="1" i="0" u="none" strike="noStrike" cap="none" normalizeH="0" baseline="0" noProof="0" dirty="0">
              <a:ln>
                <a:noFill/>
              </a:ln>
              <a:solidFill>
                <a:schemeClr val="tx1"/>
              </a:solidFill>
              <a:effectLst/>
              <a:latin typeface="Aptos" panose="020B0004020202020204" pitchFamily="34" charset="0"/>
            </a:endParaRPr>
          </a:p>
          <a:p>
            <a:pPr eaLnBrk="0" fontAlgn="base" hangingPunct="0">
              <a:lnSpc>
                <a:spcPct val="100000"/>
              </a:lnSpc>
              <a:spcBef>
                <a:spcPct val="0"/>
              </a:spcBef>
              <a:spcAft>
                <a:spcPct val="0"/>
              </a:spcAft>
              <a:buClrTx/>
              <a:buSzTx/>
            </a:pPr>
            <a:r>
              <a:rPr kumimoji="0" lang="en-US" sz="1200" b="1" i="0" u="none" strike="noStrike" cap="none" normalizeH="0" baseline="0" noProof="0" dirty="0">
                <a:ln>
                  <a:noFill/>
                </a:ln>
                <a:solidFill>
                  <a:schemeClr val="tx1"/>
                </a:solidFill>
                <a:effectLst/>
                <a:latin typeface="Aptos" panose="020B0004020202020204" pitchFamily="34" charset="0"/>
              </a:rPr>
              <a:t>10. Broader Outreach During Marketing Efforts</a:t>
            </a:r>
          </a:p>
          <a:p>
            <a:pPr eaLnBrk="0" fontAlgn="base" hangingPunct="0">
              <a:lnSpc>
                <a:spcPct val="100000"/>
              </a:lnSpc>
              <a:spcBef>
                <a:spcPct val="0"/>
              </a:spcBef>
              <a:spcAft>
                <a:spcPct val="0"/>
              </a:spcAft>
              <a:buClrTx/>
              <a:buSzTx/>
            </a:pPr>
            <a:r>
              <a:rPr kumimoji="0" lang="en-US" sz="1200" b="0" i="0" u="none" strike="noStrike" cap="none" normalizeH="0" baseline="0" noProof="0" dirty="0">
                <a:ln>
                  <a:noFill/>
                </a:ln>
                <a:solidFill>
                  <a:schemeClr val="tx1"/>
                </a:solidFill>
                <a:effectLst/>
                <a:latin typeface="Aptos" panose="020B0004020202020204" pitchFamily="34" charset="0"/>
              </a:rPr>
              <a:t>Leveraging online platforms, social media, and local advertising can extend the dealership’s reach and attract a larger audience to the service department.</a:t>
            </a:r>
          </a:p>
        </p:txBody>
      </p:sp>
    </p:spTree>
    <p:extLst>
      <p:ext uri="{BB962C8B-B14F-4D97-AF65-F5344CB8AC3E}">
        <p14:creationId xmlns:p14="http://schemas.microsoft.com/office/powerpoint/2010/main" val="3571272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9E90BCB2-6978-601F-1E7C-4B9573780C45}"/>
              </a:ext>
            </a:extLst>
          </p:cNvPr>
          <p:cNvSpPr>
            <a:spLocks noGrp="1" noChangeArrowheads="1"/>
          </p:cNvSpPr>
          <p:nvPr>
            <p:ph idx="1"/>
          </p:nvPr>
        </p:nvSpPr>
        <p:spPr bwMode="auto">
          <a:xfrm>
            <a:off x="79024" y="964194"/>
            <a:ext cx="1070921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nSpc>
                <a:spcPct val="100000"/>
              </a:lnSpc>
              <a:spcBef>
                <a:spcPts val="0"/>
              </a:spcBef>
              <a:spcAft>
                <a:spcPts val="0"/>
              </a:spcAft>
              <a:buFont typeface="Symbol" panose="05050102010706020507" pitchFamily="18" charset="2"/>
              <a:buChar char=""/>
            </a:pP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1. Personal Touch from Other Local Shops</a:t>
            </a:r>
            <a:endParaRPr lang="en-US" sz="1200" b="1" kern="100" noProof="0" dirty="0">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Independent repair shops and smaller businesses often build strong relationships with their customers, providing a level of personalization that can be hard for larger dealerships to match.</a:t>
            </a:r>
          </a:p>
          <a:p>
            <a:pPr marL="342900" marR="0" lvl="0" indent="-342900">
              <a:lnSpc>
                <a:spcPct val="100000"/>
              </a:lnSpc>
              <a:spcBef>
                <a:spcPts val="0"/>
              </a:spcBef>
              <a:spcAft>
                <a:spcPts val="0"/>
              </a:spcAft>
              <a:buFont typeface="Symbol" panose="05050102010706020507" pitchFamily="18" charset="2"/>
              <a:buChar char=""/>
            </a:pPr>
            <a:endParaRPr lang="en-US" sz="1200" b="1"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latin typeface="Aptos" panose="020B0004020202020204" pitchFamily="34" charset="0"/>
                <a:ea typeface="Calibri" panose="020F0502020204030204" pitchFamily="34" charset="0"/>
                <a:cs typeface="Times New Roman" panose="02020603050405020304" pitchFamily="18" charset="0"/>
              </a:rPr>
              <a:t>2. </a:t>
            </a: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Price Competition</a:t>
            </a:r>
            <a:endParaRPr lang="en-US" sz="1200" b="1" kern="100" noProof="0" dirty="0">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Independent garages and quick-service chains may offer lower prices, appealing to cost-conscious customers and potentially drawing business away from the dealership.</a:t>
            </a:r>
          </a:p>
          <a:p>
            <a:pPr marL="342900" marR="0" lvl="0" indent="-342900">
              <a:lnSpc>
                <a:spcPct val="100000"/>
              </a:lnSpc>
              <a:spcBef>
                <a:spcPts val="0"/>
              </a:spcBef>
              <a:spcAft>
                <a:spcPts val="0"/>
              </a:spcAft>
              <a:buFont typeface="Symbol" panose="05050102010706020507" pitchFamily="18" charset="2"/>
              <a:buChar char=""/>
            </a:pPr>
            <a:endParaRPr lang="en-US" sz="1200" b="1"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latin typeface="Aptos" panose="020B0004020202020204" pitchFamily="34" charset="0"/>
                <a:ea typeface="Calibri" panose="020F0502020204030204" pitchFamily="34" charset="0"/>
                <a:cs typeface="Times New Roman" panose="02020603050405020304" pitchFamily="18" charset="0"/>
              </a:rPr>
              <a:t>3. </a:t>
            </a: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Online Reputation and Reviews</a:t>
            </a:r>
            <a:endParaRPr lang="en-US" sz="1200" b="1" kern="100" noProof="0" dirty="0">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A single negative review can deter potential customers. We have a grea</a:t>
            </a:r>
            <a:r>
              <a:rPr lang="en-US" sz="1200" kern="100" noProof="0" dirty="0">
                <a:latin typeface="Aptos" panose="020B0004020202020204" pitchFamily="34" charset="0"/>
                <a:ea typeface="Calibri" panose="020F0502020204030204" pitchFamily="34" charset="0"/>
                <a:cs typeface="Times New Roman" panose="02020603050405020304" pitchFamily="18" charset="0"/>
              </a:rPr>
              <a:t>t rating, but it’s a platform we can’t completely control.</a:t>
            </a:r>
          </a:p>
          <a:p>
            <a:pPr marL="342900" marR="0" lvl="0" indent="-342900">
              <a:lnSpc>
                <a:spcPct val="100000"/>
              </a:lnSpc>
              <a:spcBef>
                <a:spcPts val="0"/>
              </a:spcBef>
              <a:spcAft>
                <a:spcPts val="0"/>
              </a:spcAft>
              <a:buFont typeface="Symbol" panose="05050102010706020507" pitchFamily="18" charset="2"/>
              <a:buChar char=""/>
            </a:pPr>
            <a:endParaRPr lang="en-US" sz="1200"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4. Technological Advancements in Vehicles</a:t>
            </a:r>
            <a:endParaRPr lang="en-US" sz="1200" b="1" kern="100" noProof="0" dirty="0">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VW doesn</a:t>
            </a:r>
            <a:r>
              <a:rPr lang="en-US" sz="1200" kern="100" noProof="0" dirty="0">
                <a:latin typeface="Aptos" panose="020B0004020202020204" pitchFamily="34" charset="0"/>
                <a:ea typeface="Calibri" panose="020F0502020204030204" pitchFamily="34" charset="0"/>
                <a:cs typeface="Times New Roman" panose="02020603050405020304" pitchFamily="18" charset="0"/>
              </a:rPr>
              <a:t>’t currently offer any hybrid vehicles</a:t>
            </a: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 And our VW interval are every 12m, we focus on tire storage to ensure the customer comes back to us every 6 months. </a:t>
            </a:r>
          </a:p>
          <a:p>
            <a:pPr marL="342900" marR="0" lvl="0" indent="-342900">
              <a:lnSpc>
                <a:spcPct val="100000"/>
              </a:lnSpc>
              <a:spcBef>
                <a:spcPts val="0"/>
              </a:spcBef>
              <a:spcAft>
                <a:spcPts val="0"/>
              </a:spcAft>
              <a:buFont typeface="Symbol" panose="05050102010706020507" pitchFamily="18" charset="2"/>
              <a:buChar char=""/>
            </a:pPr>
            <a:endParaRPr lang="en-US" sz="1200"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5. Third-Party Warranty Providers</a:t>
            </a: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Many third-party warranties push customers to specific repair shops, bypassing dealerships entirely.</a:t>
            </a:r>
          </a:p>
          <a:p>
            <a:pPr marL="342900" marR="0" lvl="0" indent="-342900">
              <a:lnSpc>
                <a:spcPct val="100000"/>
              </a:lnSpc>
              <a:spcBef>
                <a:spcPts val="0"/>
              </a:spcBef>
              <a:spcAft>
                <a:spcPts val="0"/>
              </a:spcAft>
              <a:buFont typeface="Symbol" panose="05050102010706020507" pitchFamily="18" charset="2"/>
              <a:buChar char=""/>
            </a:pPr>
            <a:endParaRPr lang="en-US" sz="1200" b="1"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latin typeface="Aptos" panose="020B0004020202020204" pitchFamily="34" charset="0"/>
                <a:ea typeface="Calibri" panose="020F0502020204030204" pitchFamily="34" charset="0"/>
                <a:cs typeface="Times New Roman" panose="02020603050405020304" pitchFamily="18" charset="0"/>
              </a:rPr>
              <a:t>6. </a:t>
            </a: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Manufacturer Competition</a:t>
            </a: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Other dealerships in the area, particularly those representing the same brands, may compete for the same customer base with aggressive promotions and loyalty programs.</a:t>
            </a:r>
          </a:p>
          <a:p>
            <a:pPr marL="342900" marR="0" lvl="0" indent="-342900">
              <a:lnSpc>
                <a:spcPct val="100000"/>
              </a:lnSpc>
              <a:spcBef>
                <a:spcPts val="0"/>
              </a:spcBef>
              <a:spcAft>
                <a:spcPts val="0"/>
              </a:spcAft>
              <a:buFont typeface="Symbol" panose="05050102010706020507" pitchFamily="18" charset="2"/>
              <a:buChar char=""/>
            </a:pPr>
            <a:endParaRPr lang="en-US" sz="1200"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7. Rising Labor Costs</a:t>
            </a:r>
            <a:endParaRPr lang="en-US" sz="1200" b="1" kern="100" noProof="0" dirty="0">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Increasing wages and a limited pool of skilled technicians could make it challenging to maintain profitability. </a:t>
            </a:r>
          </a:p>
          <a:p>
            <a:pPr marL="342900" marR="0" lvl="0" indent="-342900">
              <a:lnSpc>
                <a:spcPct val="100000"/>
              </a:lnSpc>
              <a:spcBef>
                <a:spcPts val="0"/>
              </a:spcBef>
              <a:spcAft>
                <a:spcPts val="0"/>
              </a:spcAft>
              <a:buFont typeface="Symbol" panose="05050102010706020507" pitchFamily="18" charset="2"/>
              <a:buChar char=""/>
            </a:pPr>
            <a:endParaRPr lang="en-US" sz="1200"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1200" b="1" kern="100" noProof="0" dirty="0">
                <a:effectLst/>
                <a:latin typeface="Aptos" panose="020B0004020202020204" pitchFamily="34" charset="0"/>
                <a:ea typeface="Calibri" panose="020F0502020204030204" pitchFamily="34" charset="0"/>
                <a:cs typeface="Times New Roman" panose="02020603050405020304" pitchFamily="18" charset="0"/>
              </a:rPr>
              <a:t>8. Customer Loyalty Challenges</a:t>
            </a:r>
            <a:r>
              <a:rPr lang="en-US" sz="1200" kern="100" noProof="0" dirty="0">
                <a:effectLst/>
                <a:latin typeface="Aptos" panose="020B0004020202020204" pitchFamily="34" charset="0"/>
                <a:ea typeface="Calibri" panose="020F0502020204030204" pitchFamily="34" charset="0"/>
                <a:cs typeface="Times New Roman" panose="02020603050405020304" pitchFamily="18" charset="0"/>
              </a:rPr>
              <a:t>: New residents or customers who have moved to the area may already have preferred shops and could be resistant to switching to your dealership.</a:t>
            </a:r>
          </a:p>
        </p:txBody>
      </p:sp>
      <p:sp>
        <p:nvSpPr>
          <p:cNvPr id="5" name="Title 1">
            <a:extLst>
              <a:ext uri="{FF2B5EF4-FFF2-40B4-BE49-F238E27FC236}">
                <a16:creationId xmlns:a16="http://schemas.microsoft.com/office/drawing/2014/main" id="{37ABC638-615C-85C0-1E0D-C7D2A2CFDD90}"/>
              </a:ext>
            </a:extLst>
          </p:cNvPr>
          <p:cNvSpPr>
            <a:spLocks noGrp="1"/>
          </p:cNvSpPr>
          <p:nvPr>
            <p:ph type="title"/>
          </p:nvPr>
        </p:nvSpPr>
        <p:spPr>
          <a:xfrm>
            <a:off x="79024" y="80534"/>
            <a:ext cx="9692640" cy="699642"/>
          </a:xfrm>
        </p:spPr>
        <p:txBody>
          <a:bodyPr/>
          <a:lstStyle/>
          <a:p>
            <a:r>
              <a:rPr lang="en-US" noProof="0" dirty="0"/>
              <a:t>SWOT ANALYSIS - threats</a:t>
            </a:r>
          </a:p>
        </p:txBody>
      </p:sp>
    </p:spTree>
    <p:extLst>
      <p:ext uri="{BB962C8B-B14F-4D97-AF65-F5344CB8AC3E}">
        <p14:creationId xmlns:p14="http://schemas.microsoft.com/office/powerpoint/2010/main" val="2169236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FD3C0-D6A4-14B9-4C64-64A6234AD094}"/>
              </a:ext>
            </a:extLst>
          </p:cNvPr>
          <p:cNvSpPr>
            <a:spLocks noGrp="1"/>
          </p:cNvSpPr>
          <p:nvPr>
            <p:ph type="title"/>
          </p:nvPr>
        </p:nvSpPr>
        <p:spPr>
          <a:xfrm>
            <a:off x="582364" y="159390"/>
            <a:ext cx="4098693" cy="785311"/>
          </a:xfrm>
        </p:spPr>
        <p:txBody>
          <a:bodyPr/>
          <a:lstStyle/>
          <a:p>
            <a:r>
              <a:rPr lang="en-US" noProof="0" dirty="0"/>
              <a:t>OBJECTIVES</a:t>
            </a:r>
          </a:p>
        </p:txBody>
      </p:sp>
      <p:sp>
        <p:nvSpPr>
          <p:cNvPr id="3" name="Content Placeholder 2">
            <a:extLst>
              <a:ext uri="{FF2B5EF4-FFF2-40B4-BE49-F238E27FC236}">
                <a16:creationId xmlns:a16="http://schemas.microsoft.com/office/drawing/2014/main" id="{7F571C63-BF8A-CA15-B570-22E3AB91DABD}"/>
              </a:ext>
            </a:extLst>
          </p:cNvPr>
          <p:cNvSpPr>
            <a:spLocks noGrp="1"/>
          </p:cNvSpPr>
          <p:nvPr>
            <p:ph idx="1"/>
          </p:nvPr>
        </p:nvSpPr>
        <p:spPr>
          <a:xfrm>
            <a:off x="582364" y="1091953"/>
            <a:ext cx="8907321" cy="4946141"/>
          </a:xfrm>
        </p:spPr>
        <p:txBody>
          <a:bodyPr>
            <a:normAutofit fontScale="92500"/>
          </a:bodyPr>
          <a:lstStyle/>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Improve team efficiency and team structure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Increase customer retention, with better follow up</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Increase profitability by adjusting prices, sell recommended services, reduce discounting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Expand our market and target new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Optimized facility utilization, tech proficiency and reduce bottlenecks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Our T3 policy – customer loyalty and reputation (total transparenc</a:t>
            </a:r>
            <a:r>
              <a:rPr lang="en-US" kern="100" dirty="0">
                <a:latin typeface="Aptos" panose="020B0004020202020204" pitchFamily="34" charset="0"/>
                <a:ea typeface="Calibri" panose="020F0502020204030204" pitchFamily="34" charset="0"/>
                <a:cs typeface="Times New Roman" panose="02020603050405020304" pitchFamily="18" charset="0"/>
              </a:rPr>
              <a:t>y transaction)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Staff morale and retention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Game plan for Parts department inefficiencies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Enhance our online presence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Aft>
                <a:spcPts val="800"/>
              </a:spcAft>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Training for our service advisor, boost confidence and passion for their job</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noProof="0" dirty="0"/>
          </a:p>
        </p:txBody>
      </p:sp>
    </p:spTree>
    <p:extLst>
      <p:ext uri="{BB962C8B-B14F-4D97-AF65-F5344CB8AC3E}">
        <p14:creationId xmlns:p14="http://schemas.microsoft.com/office/powerpoint/2010/main" val="3679149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2E7EAA-3790-D948-C701-11AFC94E37FF}"/>
              </a:ext>
            </a:extLst>
          </p:cNvPr>
          <p:cNvSpPr>
            <a:spLocks noGrp="1"/>
          </p:cNvSpPr>
          <p:nvPr>
            <p:ph idx="1"/>
          </p:nvPr>
        </p:nvSpPr>
        <p:spPr>
          <a:xfrm>
            <a:off x="582364" y="1253331"/>
            <a:ext cx="10008696" cy="5120836"/>
          </a:xfrm>
        </p:spPr>
        <p:txBody>
          <a:bodyPr>
            <a:normAutofit fontScale="92500" lnSpcReduction="10000"/>
          </a:bodyPr>
          <a:lstStyle/>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Define roles and responsibilities. Set clear expectations. Review with their monthly 1 on 1.</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Improve our customer experience, before, during and after their appointment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We want to continue thriving for ‘premium service’ while offering value, from our advisors and technicians, for ease of selling recommended work</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Market in new areas around our store, reach out to local businesses, partner with like-minded companies.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Assign A jobs to A technicians, streamline wait times, reduce waiters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T3 policy to differentiate us from our competitors while being transparent, honest and show that we care.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Create an environment of growth, career path, support, honesty and team work.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Continue with week 2 Parts Action plan with SORs and obso parts. Streamline the ordering and record lost sales for accurate parts in stock. Fill rate daily calculation.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Aft>
                <a:spcPts val="800"/>
              </a:spcAft>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Work closely with marketing team, attract and retain customers.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noProof="0" dirty="0"/>
          </a:p>
        </p:txBody>
      </p:sp>
      <p:sp>
        <p:nvSpPr>
          <p:cNvPr id="5" name="Title 1">
            <a:extLst>
              <a:ext uri="{FF2B5EF4-FFF2-40B4-BE49-F238E27FC236}">
                <a16:creationId xmlns:a16="http://schemas.microsoft.com/office/drawing/2014/main" id="{3FE1121E-F499-01DD-B0A9-A8E633ECCA28}"/>
              </a:ext>
            </a:extLst>
          </p:cNvPr>
          <p:cNvSpPr>
            <a:spLocks noGrp="1"/>
          </p:cNvSpPr>
          <p:nvPr>
            <p:ph type="title"/>
          </p:nvPr>
        </p:nvSpPr>
        <p:spPr>
          <a:xfrm>
            <a:off x="582364" y="159390"/>
            <a:ext cx="4098693" cy="785311"/>
          </a:xfrm>
        </p:spPr>
        <p:txBody>
          <a:bodyPr/>
          <a:lstStyle/>
          <a:p>
            <a:r>
              <a:rPr lang="en-US" noProof="0" dirty="0"/>
              <a:t>STRATEGIES</a:t>
            </a:r>
          </a:p>
        </p:txBody>
      </p:sp>
    </p:spTree>
    <p:extLst>
      <p:ext uri="{BB962C8B-B14F-4D97-AF65-F5344CB8AC3E}">
        <p14:creationId xmlns:p14="http://schemas.microsoft.com/office/powerpoint/2010/main" val="132896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1A138C-9CBA-CBBC-8FB0-86B7A4779890}"/>
              </a:ext>
            </a:extLst>
          </p:cNvPr>
          <p:cNvSpPr>
            <a:spLocks noGrp="1"/>
          </p:cNvSpPr>
          <p:nvPr>
            <p:ph idx="1"/>
          </p:nvPr>
        </p:nvSpPr>
        <p:spPr>
          <a:xfrm>
            <a:off x="443883" y="944702"/>
            <a:ext cx="10750859" cy="5913298"/>
          </a:xfrm>
        </p:spPr>
        <p:txBody>
          <a:bodyPr>
            <a:normAutofit fontScale="77500" lnSpcReduction="20000"/>
          </a:bodyPr>
          <a:lstStyle/>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Share the org chart with the team, job descriptions and clear expectations of each role. Will have weekly team meetings to review actionable items, and priorities. Implement training sessions for the team</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Use CDK to assist with follows up, including appointment reminders, confirmations. Service Manager to send out post appointment follow up.</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Adjust pricing, train advisors of effect on discounting (customer behavior and for our own profitability), training to advisors on upselling recommended services based on technician reports. Start speaking with team about inspection videos and introducing MPIs on all vehicle visits.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Develop marketing plan with the marketing team, emphasizing new selling points, like ‘If it’s in your garage, we want it in ours!’. Highlight our premium benefits like master technicians and T3 policy.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Continue to sponsor local events and offer promotions to the new LRT opening to increase visibility.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Assign routine jobs like oil changes and tire swaps to lower-level technicians. Review dispatching and prioritization system to reduce wait times. Training for advisors to offer other transportation services to customers, instead of staying in our lounge.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Encourage our team to highlight the benefits of Taylor Creek VW, our two master technicians, our 5-time Wolfsburg achievement, bilingual speaking team members, </a:t>
            </a:r>
            <a:r>
              <a:rPr lang="en-US" sz="1800" kern="100" dirty="0" err="1">
                <a:effectLst/>
                <a:latin typeface="Aptos" panose="020B0004020202020204" pitchFamily="34" charset="0"/>
                <a:ea typeface="Calibri" panose="020F0502020204030204" pitchFamily="34" charset="0"/>
                <a:cs typeface="Times New Roman" panose="02020603050405020304" pitchFamily="18" charset="0"/>
              </a:rPr>
              <a:t>etc</a:t>
            </a:r>
            <a:endParaRPr lang="en-US" sz="1800" kern="100" dirty="0">
              <a:effectLst/>
              <a:latin typeface="Aptos" panose="020B000402020202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Advisors to discuss surveys and online reviews with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Develop clear career paths for technicians and advisors, including future training opportunities with VW. Add focus on their (very good) pay plan, to ensure they take advantage of bonuses and performance incentives.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Continue to do team-building events and create a recognition program to celebrate successes and team dynamics.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Cross-train staff to handle multiple roles, brings flexibility in peak demand (tire season).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Hire another technician to increase facility utilization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Phone audits with team, review outstanding voicemails, ringer is loud, follow ups are made and review call sheet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Train advisors to proactively communicate delays and updates with our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Ensure we have a parts advisor always ready at the back counter to supply estimates and parts to the service team</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Encourage customers to leave positive reviews by sending follow up emails with direct links to our google page.</a:t>
            </a:r>
            <a:endParaRPr lang="en-US" noProof="0" dirty="0"/>
          </a:p>
        </p:txBody>
      </p:sp>
      <p:sp>
        <p:nvSpPr>
          <p:cNvPr id="4" name="Title 1">
            <a:extLst>
              <a:ext uri="{FF2B5EF4-FFF2-40B4-BE49-F238E27FC236}">
                <a16:creationId xmlns:a16="http://schemas.microsoft.com/office/drawing/2014/main" id="{46FC2D5F-5228-78D4-769A-3CE7E25FAB7B}"/>
              </a:ext>
            </a:extLst>
          </p:cNvPr>
          <p:cNvSpPr>
            <a:spLocks noGrp="1"/>
          </p:cNvSpPr>
          <p:nvPr>
            <p:ph type="title"/>
          </p:nvPr>
        </p:nvSpPr>
        <p:spPr>
          <a:xfrm>
            <a:off x="582364" y="159390"/>
            <a:ext cx="4098693" cy="785311"/>
          </a:xfrm>
        </p:spPr>
        <p:txBody>
          <a:bodyPr/>
          <a:lstStyle/>
          <a:p>
            <a:r>
              <a:rPr lang="en-US" noProof="0" dirty="0"/>
              <a:t>TACTICS</a:t>
            </a:r>
          </a:p>
        </p:txBody>
      </p:sp>
    </p:spTree>
    <p:extLst>
      <p:ext uri="{BB962C8B-B14F-4D97-AF65-F5344CB8AC3E}">
        <p14:creationId xmlns:p14="http://schemas.microsoft.com/office/powerpoint/2010/main" val="3222142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C6B5B-0875-C508-32AC-6A01DC4A6138}"/>
              </a:ext>
            </a:extLst>
          </p:cNvPr>
          <p:cNvSpPr>
            <a:spLocks noGrp="1"/>
          </p:cNvSpPr>
          <p:nvPr>
            <p:ph type="title"/>
          </p:nvPr>
        </p:nvSpPr>
        <p:spPr>
          <a:xfrm>
            <a:off x="7776594" y="72145"/>
            <a:ext cx="4723002" cy="791921"/>
          </a:xfrm>
        </p:spPr>
        <p:txBody>
          <a:bodyPr>
            <a:normAutofit/>
          </a:bodyPr>
          <a:lstStyle/>
          <a:p>
            <a:r>
              <a:rPr lang="en-US" noProof="0" dirty="0"/>
              <a:t>ACTION PLAN</a:t>
            </a:r>
          </a:p>
        </p:txBody>
      </p:sp>
      <p:graphicFrame>
        <p:nvGraphicFramePr>
          <p:cNvPr id="6" name="Table 5">
            <a:extLst>
              <a:ext uri="{FF2B5EF4-FFF2-40B4-BE49-F238E27FC236}">
                <a16:creationId xmlns:a16="http://schemas.microsoft.com/office/drawing/2014/main" id="{9AC76168-BB9D-DDFB-DE46-EBE7B5C8A9C5}"/>
              </a:ext>
            </a:extLst>
          </p:cNvPr>
          <p:cNvGraphicFramePr>
            <a:graphicFrameLocks noGrp="1"/>
          </p:cNvGraphicFramePr>
          <p:nvPr>
            <p:extLst>
              <p:ext uri="{D42A27DB-BD31-4B8C-83A1-F6EECF244321}">
                <p14:modId xmlns:p14="http://schemas.microsoft.com/office/powerpoint/2010/main" val="2652074206"/>
              </p:ext>
            </p:extLst>
          </p:nvPr>
        </p:nvGraphicFramePr>
        <p:xfrm>
          <a:off x="842809" y="945954"/>
          <a:ext cx="10218768" cy="5610989"/>
        </p:xfrm>
        <a:graphic>
          <a:graphicData uri="http://schemas.openxmlformats.org/drawingml/2006/table">
            <a:tbl>
              <a:tblPr firstRow="1" bandRow="1">
                <a:tableStyleId>{5C22544A-7EE6-4342-B048-85BDC9FD1C3A}</a:tableStyleId>
              </a:tblPr>
              <a:tblGrid>
                <a:gridCol w="3406256">
                  <a:extLst>
                    <a:ext uri="{9D8B030D-6E8A-4147-A177-3AD203B41FA5}">
                      <a16:colId xmlns:a16="http://schemas.microsoft.com/office/drawing/2014/main" val="3552340163"/>
                    </a:ext>
                  </a:extLst>
                </a:gridCol>
                <a:gridCol w="3406256">
                  <a:extLst>
                    <a:ext uri="{9D8B030D-6E8A-4147-A177-3AD203B41FA5}">
                      <a16:colId xmlns:a16="http://schemas.microsoft.com/office/drawing/2014/main" val="2255502272"/>
                    </a:ext>
                  </a:extLst>
                </a:gridCol>
                <a:gridCol w="3406256">
                  <a:extLst>
                    <a:ext uri="{9D8B030D-6E8A-4147-A177-3AD203B41FA5}">
                      <a16:colId xmlns:a16="http://schemas.microsoft.com/office/drawing/2014/main" val="3002207576"/>
                    </a:ext>
                  </a:extLst>
                </a:gridCol>
              </a:tblGrid>
              <a:tr h="429796">
                <a:tc>
                  <a:txBody>
                    <a:bodyPr/>
                    <a:lstStyle/>
                    <a:p>
                      <a:pPr marL="0" marR="0">
                        <a:lnSpc>
                          <a:spcPct val="107000"/>
                        </a:lnSpc>
                        <a:spcAft>
                          <a:spcPts val="800"/>
                        </a:spcAft>
                      </a:pPr>
                      <a:r>
                        <a:rPr lang="fr-CA" sz="1600" kern="100" dirty="0">
                          <a:effectLst/>
                          <a:latin typeface="Aptos" panose="020B0004020202020204" pitchFamily="34" charset="0"/>
                        </a:rPr>
                        <a:t>TASK</a:t>
                      </a:r>
                      <a:endParaRPr lang="en-US" sz="16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fr-CA" sz="1600" kern="100" dirty="0">
                          <a:effectLst/>
                          <a:latin typeface="Aptos" panose="020B0004020202020204" pitchFamily="34" charset="0"/>
                        </a:rPr>
                        <a:t>BY WHOM</a:t>
                      </a:r>
                      <a:endParaRPr lang="en-US" sz="16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fr-CA" sz="1600" kern="100" dirty="0">
                          <a:effectLst/>
                          <a:latin typeface="Aptos" panose="020B0004020202020204" pitchFamily="34" charset="0"/>
                        </a:rPr>
                        <a:t>BY WHEN</a:t>
                      </a:r>
                      <a:endParaRPr lang="en-US" sz="16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3738949102"/>
                  </a:ext>
                </a:extLst>
              </a:tr>
              <a:tr h="467825">
                <a:tc>
                  <a:txBody>
                    <a:bodyPr/>
                    <a:lstStyle/>
                    <a:p>
                      <a:pPr marL="0" marR="0">
                        <a:lnSpc>
                          <a:spcPct val="107000"/>
                        </a:lnSpc>
                        <a:spcAft>
                          <a:spcPts val="800"/>
                        </a:spcAft>
                      </a:pPr>
                      <a:r>
                        <a:rPr lang="en-US" sz="1200" kern="100" dirty="0">
                          <a:effectLst/>
                          <a:latin typeface="Aptos" panose="020B0004020202020204" pitchFamily="34" charset="0"/>
                        </a:rPr>
                        <a:t>SERVICE ADVISOR – org chart, role, job description and expectations</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SERVICE MANAGER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DECEMBER 15TH 2024</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379576006"/>
                  </a:ext>
                </a:extLst>
              </a:tr>
              <a:tr h="659084">
                <a:tc>
                  <a:txBody>
                    <a:bodyPr/>
                    <a:lstStyle/>
                    <a:p>
                      <a:pPr marL="0" marR="0">
                        <a:lnSpc>
                          <a:spcPct val="107000"/>
                        </a:lnSpc>
                        <a:spcAft>
                          <a:spcPts val="800"/>
                        </a:spcAft>
                      </a:pPr>
                      <a:r>
                        <a:rPr lang="en-US" sz="1200" kern="100" dirty="0">
                          <a:effectLst/>
                          <a:latin typeface="Aptos" panose="020B0004020202020204" pitchFamily="34" charset="0"/>
                        </a:rPr>
                        <a:t>CDK AUDIT – appt reminders, pricing, discounting capabilities, disclosures on ROs, RAP report</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SERVICE MANAGER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DECEMBER 15TH 2024</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2622052097"/>
                  </a:ext>
                </a:extLst>
              </a:tr>
              <a:tr h="659084">
                <a:tc>
                  <a:txBody>
                    <a:bodyPr/>
                    <a:lstStyle/>
                    <a:p>
                      <a:pPr marL="0" marR="0">
                        <a:lnSpc>
                          <a:spcPct val="107000"/>
                        </a:lnSpc>
                        <a:spcAft>
                          <a:spcPts val="800"/>
                        </a:spcAft>
                      </a:pPr>
                      <a:r>
                        <a:rPr lang="en-US" sz="1200" kern="100" dirty="0">
                          <a:effectLst/>
                          <a:latin typeface="Aptos" panose="020B0004020202020204" pitchFamily="34" charset="0"/>
                        </a:rPr>
                        <a:t>MEETING WITH MARKETING TEAM – update website, comp board, marketing ideas, local opportunities</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MARKETING TEAM (Miguel, Rowan and Matthew) with SERVICE MANAGEMENT TEAM + AGM</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MONTHLY – NEXT MEETING DECEMBER 13TH 2024</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4207071162"/>
                  </a:ext>
                </a:extLst>
              </a:tr>
              <a:tr h="467825">
                <a:tc>
                  <a:txBody>
                    <a:bodyPr/>
                    <a:lstStyle/>
                    <a:p>
                      <a:pPr marL="0" marR="0">
                        <a:lnSpc>
                          <a:spcPct val="107000"/>
                        </a:lnSpc>
                        <a:spcAft>
                          <a:spcPts val="800"/>
                        </a:spcAft>
                      </a:pPr>
                      <a:r>
                        <a:rPr lang="en-US" sz="1200" kern="100" dirty="0">
                          <a:effectLst/>
                          <a:latin typeface="Aptos" panose="020B0004020202020204" pitchFamily="34" charset="0"/>
                        </a:rPr>
                        <a:t>DEVELOP CAREER PATHS FOR EACH TEAM MEMBER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SMT + AGM</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JANUARY 30TH 2025</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797224634"/>
                  </a:ext>
                </a:extLst>
              </a:tr>
              <a:tr h="467825">
                <a:tc>
                  <a:txBody>
                    <a:bodyPr/>
                    <a:lstStyle/>
                    <a:p>
                      <a:pPr marL="0" marR="0">
                        <a:lnSpc>
                          <a:spcPct val="107000"/>
                        </a:lnSpc>
                        <a:spcAft>
                          <a:spcPts val="800"/>
                        </a:spcAft>
                      </a:pPr>
                      <a:r>
                        <a:rPr lang="en-US" sz="1200" kern="100" dirty="0">
                          <a:effectLst/>
                          <a:latin typeface="Aptos" panose="020B0004020202020204" pitchFamily="34" charset="0"/>
                        </a:rPr>
                        <a:t>FOLLOW UP – phone audits, call sheets, voicemails</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SERVICE MANAGER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DAILY - TODAY</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1344197107"/>
                  </a:ext>
                </a:extLst>
              </a:tr>
              <a:tr h="429796">
                <a:tc>
                  <a:txBody>
                    <a:bodyPr/>
                    <a:lstStyle/>
                    <a:p>
                      <a:pPr marL="0" marR="0">
                        <a:lnSpc>
                          <a:spcPct val="107000"/>
                        </a:lnSpc>
                        <a:spcAft>
                          <a:spcPts val="800"/>
                        </a:spcAft>
                      </a:pPr>
                      <a:r>
                        <a:rPr lang="en-US" sz="1200" kern="100" dirty="0">
                          <a:effectLst/>
                          <a:latin typeface="Aptos" panose="020B0004020202020204" pitchFamily="34" charset="0"/>
                        </a:rPr>
                        <a:t>SALES TRAINING FOR ADVISORS</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AGM</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JANUARY 30TH 2025</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4253195556"/>
                  </a:ext>
                </a:extLst>
              </a:tr>
              <a:tr h="429796">
                <a:tc>
                  <a:txBody>
                    <a:bodyPr/>
                    <a:lstStyle/>
                    <a:p>
                      <a:pPr marL="0" marR="0">
                        <a:lnSpc>
                          <a:spcPct val="107000"/>
                        </a:lnSpc>
                        <a:spcAft>
                          <a:spcPts val="800"/>
                        </a:spcAft>
                      </a:pPr>
                      <a:r>
                        <a:rPr lang="en-US" sz="1200" kern="100" dirty="0">
                          <a:effectLst/>
                          <a:latin typeface="Aptos" panose="020B0004020202020204" pitchFamily="34" charset="0"/>
                        </a:rPr>
                        <a:t>TEAM BUILDING EVENT</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AGM &amp; GM</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FEBRUARY 28TH 2025</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1567301483"/>
                  </a:ext>
                </a:extLst>
              </a:tr>
              <a:tr h="467825">
                <a:tc>
                  <a:txBody>
                    <a:bodyPr/>
                    <a:lstStyle/>
                    <a:p>
                      <a:pPr marL="0" marR="0">
                        <a:lnSpc>
                          <a:spcPct val="107000"/>
                        </a:lnSpc>
                        <a:spcAft>
                          <a:spcPts val="800"/>
                        </a:spcAft>
                      </a:pPr>
                      <a:r>
                        <a:rPr lang="en-US" sz="1200" kern="100" dirty="0">
                          <a:effectLst/>
                          <a:latin typeface="Aptos" panose="020B0004020202020204" pitchFamily="34" charset="0"/>
                        </a:rPr>
                        <a:t>PARTS DEPARTMENT FLOW</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PARTS MANAGER + SERVICE MANAGER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DECEMBER 31ST 2024</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1630135673"/>
                  </a:ext>
                </a:extLst>
              </a:tr>
              <a:tr h="659084">
                <a:tc>
                  <a:txBody>
                    <a:bodyPr/>
                    <a:lstStyle/>
                    <a:p>
                      <a:pPr marL="0" marR="0">
                        <a:lnSpc>
                          <a:spcPct val="107000"/>
                        </a:lnSpc>
                        <a:spcAft>
                          <a:spcPts val="800"/>
                        </a:spcAft>
                      </a:pPr>
                      <a:r>
                        <a:rPr lang="en-US" sz="1200" kern="100" dirty="0">
                          <a:effectLst/>
                          <a:latin typeface="Aptos" panose="020B0004020202020204" pitchFamily="34" charset="0"/>
                        </a:rPr>
                        <a:t>HIRE MORE TECHNICIANS, REVIEW DISPATCH AND ENSURE A-TECHS DO A-JOBS</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LEAD TECHNICIANS + SERVICE MANAGER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JANUARY 30TH 2025</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1077459342"/>
                  </a:ext>
                </a:extLst>
              </a:tr>
              <a:tr h="467825">
                <a:tc>
                  <a:txBody>
                    <a:bodyPr/>
                    <a:lstStyle/>
                    <a:p>
                      <a:pPr marL="0" marR="0">
                        <a:lnSpc>
                          <a:spcPct val="107000"/>
                        </a:lnSpc>
                        <a:spcAft>
                          <a:spcPts val="800"/>
                        </a:spcAft>
                      </a:pPr>
                      <a:r>
                        <a:rPr lang="en-US" sz="1200" kern="100" dirty="0">
                          <a:effectLst/>
                          <a:latin typeface="Aptos" panose="020B0004020202020204" pitchFamily="34" charset="0"/>
                        </a:rPr>
                        <a:t>REVISED 1 ON 1s FOR SERVICE ADVISORS AND TECHNICIANS</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marL="0" marR="0">
                        <a:lnSpc>
                          <a:spcPct val="107000"/>
                        </a:lnSpc>
                        <a:spcAft>
                          <a:spcPts val="800"/>
                        </a:spcAft>
                      </a:pPr>
                      <a:r>
                        <a:rPr lang="en-US" sz="1200" kern="100" dirty="0">
                          <a:effectLst/>
                          <a:latin typeface="Aptos" panose="020B0004020202020204" pitchFamily="34" charset="0"/>
                        </a:rPr>
                        <a:t>LEAD TECHNICIANS + SERVICE MANAGER</a:t>
                      </a: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txBody>
                  <a:tcPr marL="81307" marR="81307" marT="40653" marB="40653"/>
                </a:tc>
                <a:tc>
                  <a:txBody>
                    <a:bodyPr/>
                    <a:lstStyle/>
                    <a:p>
                      <a:pPr>
                        <a:lnSpc>
                          <a:spcPct val="107000"/>
                        </a:lnSpc>
                      </a:pPr>
                      <a:r>
                        <a:rPr lang="fr-CA" sz="1200" kern="100" dirty="0">
                          <a:effectLst/>
                          <a:latin typeface="Aptos" panose="020B0004020202020204" pitchFamily="34" charset="0"/>
                          <a:cs typeface="Times New Roman" panose="02020603050405020304" pitchFamily="18" charset="0"/>
                        </a:rPr>
                        <a:t>DECEMBER 15TH 2024</a:t>
                      </a:r>
                      <a:endParaRPr lang="en-US" sz="1200" kern="100" dirty="0">
                        <a:effectLst/>
                        <a:latin typeface="Aptos" panose="020B0004020202020204" pitchFamily="34" charset="0"/>
                        <a:cs typeface="Times New Roman" panose="02020603050405020304" pitchFamily="18" charset="0"/>
                      </a:endParaRPr>
                    </a:p>
                  </a:txBody>
                  <a:tcPr marL="81307" marR="81307" marT="40653" marB="40653"/>
                </a:tc>
                <a:extLst>
                  <a:ext uri="{0D108BD9-81ED-4DB2-BD59-A6C34878D82A}">
                    <a16:rowId xmlns:a16="http://schemas.microsoft.com/office/drawing/2014/main" val="1753617903"/>
                  </a:ext>
                </a:extLst>
              </a:tr>
            </a:tbl>
          </a:graphicData>
        </a:graphic>
      </p:graphicFrame>
    </p:spTree>
    <p:extLst>
      <p:ext uri="{BB962C8B-B14F-4D97-AF65-F5344CB8AC3E}">
        <p14:creationId xmlns:p14="http://schemas.microsoft.com/office/powerpoint/2010/main" val="402634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F3287-0EF9-A2C3-178A-FE944829D623}"/>
              </a:ext>
            </a:extLst>
          </p:cNvPr>
          <p:cNvSpPr>
            <a:spLocks noGrp="1"/>
          </p:cNvSpPr>
          <p:nvPr>
            <p:ph type="title"/>
          </p:nvPr>
        </p:nvSpPr>
        <p:spPr>
          <a:xfrm>
            <a:off x="159389" y="114090"/>
            <a:ext cx="4545323" cy="749976"/>
          </a:xfrm>
        </p:spPr>
        <p:txBody>
          <a:bodyPr/>
          <a:lstStyle/>
          <a:p>
            <a:r>
              <a:rPr lang="en-US" noProof="0" dirty="0"/>
              <a:t>SYNOPSIS</a:t>
            </a:r>
          </a:p>
        </p:txBody>
      </p:sp>
      <p:sp>
        <p:nvSpPr>
          <p:cNvPr id="3" name="Content Placeholder 2">
            <a:extLst>
              <a:ext uri="{FF2B5EF4-FFF2-40B4-BE49-F238E27FC236}">
                <a16:creationId xmlns:a16="http://schemas.microsoft.com/office/drawing/2014/main" id="{347DCEB7-ECCA-A02B-9054-BB1B5A446569}"/>
              </a:ext>
            </a:extLst>
          </p:cNvPr>
          <p:cNvSpPr>
            <a:spLocks noGrp="1"/>
          </p:cNvSpPr>
          <p:nvPr>
            <p:ph idx="1"/>
          </p:nvPr>
        </p:nvSpPr>
        <p:spPr>
          <a:xfrm>
            <a:off x="301841" y="1130396"/>
            <a:ext cx="10591060" cy="5376936"/>
          </a:xfrm>
        </p:spPr>
        <p:txBody>
          <a:bodyPr>
            <a:normAutofit fontScale="92500" lnSpcReduction="20000"/>
          </a:bodyPr>
          <a:lstStyle/>
          <a:p>
            <a:pPr marL="0" marR="0" indent="0">
              <a:lnSpc>
                <a:spcPct val="107000"/>
              </a:lnSpc>
              <a:spcAft>
                <a:spcPts val="800"/>
              </a:spcAft>
              <a:buNone/>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Our analysis identifies key areas for improvement and growth. My action plan will address challenges and seize opportunities. This is a working day to day action plan. It will be amended, updated, grow with the store and the team. We’ll implement structured workflows, share clear roles with the team, and hold regular meetings to ensure the team is aligned with regular check ins and purposeful 1 on 1s. Sales training sessions and career path development will enhance our team skills, retention, and morale, while cross-training and new hires will improve flexibility and capacity.</a:t>
            </a:r>
          </a:p>
          <a:p>
            <a:pPr marL="0" marR="0" indent="0">
              <a:lnSpc>
                <a:spcPct val="107000"/>
              </a:lnSpc>
              <a:spcAft>
                <a:spcPts val="800"/>
              </a:spcAft>
              <a:buNone/>
            </a:pPr>
            <a:r>
              <a:rPr lang="en-US" kern="100" dirty="0">
                <a:latin typeface="Aptos" panose="020B0004020202020204" pitchFamily="34" charset="0"/>
                <a:ea typeface="Calibri" panose="020F0502020204030204" pitchFamily="34" charset="0"/>
                <a:cs typeface="Times New Roman" panose="02020603050405020304" pitchFamily="18" charset="0"/>
              </a:rPr>
              <a:t>W</a:t>
            </a:r>
            <a:r>
              <a:rPr lang="en-US" sz="1800" kern="100" dirty="0">
                <a:effectLst/>
                <a:latin typeface="Aptos" panose="020B0004020202020204" pitchFamily="34" charset="0"/>
                <a:ea typeface="Calibri" panose="020F0502020204030204" pitchFamily="34" charset="0"/>
                <a:cs typeface="Times New Roman" panose="02020603050405020304" pitchFamily="18" charset="0"/>
              </a:rPr>
              <a:t>e’ll strive to enhance customer engagement through better follow-ups and proactive communication. We will train our Advisors to focus on selling, supported by inspection videos and a revised pricing strategy that balances profitability with customer value. Spice up our marketing efforts to highlight our premium advantages, such as master technicians and Wolfsburg award-winning service. </a:t>
            </a:r>
          </a:p>
          <a:p>
            <a:pPr marL="0" marR="0" indent="0">
              <a:lnSpc>
                <a:spcPct val="107000"/>
              </a:lnSpc>
              <a:spcAft>
                <a:spcPts val="800"/>
              </a:spcAft>
              <a:buNone/>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Operationally, we’ll streamline technician assignments, improve parts availability, and reduce wait times through better dispatching. </a:t>
            </a:r>
          </a:p>
          <a:p>
            <a:pPr marL="0" marR="0" indent="0">
              <a:lnSpc>
                <a:spcPct val="107000"/>
              </a:lnSpc>
              <a:spcAft>
                <a:spcPts val="800"/>
              </a:spcAft>
              <a:buNone/>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With these initiatives, we’re well-positioned to optimize efficiency, grow revenue, and strengthen our service department’s reputation.</a:t>
            </a:r>
          </a:p>
          <a:p>
            <a:pPr marL="0" marR="0" indent="0">
              <a:lnSpc>
                <a:spcPct val="107000"/>
              </a:lnSpc>
              <a:spcAft>
                <a:spcPts val="800"/>
              </a:spcAft>
              <a:buNone/>
            </a:pPr>
            <a:r>
              <a:rPr lang="en-US" sz="1800" kern="100" dirty="0">
                <a:effectLst/>
                <a:latin typeface="Aptos" panose="020B0004020202020204" pitchFamily="34" charset="0"/>
                <a:ea typeface="Calibri" panose="020F0502020204030204" pitchFamily="34" charset="0"/>
                <a:cs typeface="Times New Roman" panose="02020603050405020304" pitchFamily="18" charset="0"/>
              </a:rPr>
              <a:t>We need to acknowledge all our wins, be accountable for our losses and remember that we are here for our customers; not the other way around. We need to work together to ensure we provide the customer experience our customer deserves. </a:t>
            </a:r>
          </a:p>
          <a:p>
            <a:endParaRPr lang="en-US" noProof="0" dirty="0"/>
          </a:p>
        </p:txBody>
      </p:sp>
    </p:spTree>
    <p:extLst>
      <p:ext uri="{BB962C8B-B14F-4D97-AF65-F5344CB8AC3E}">
        <p14:creationId xmlns:p14="http://schemas.microsoft.com/office/powerpoint/2010/main" val="1833570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3E27F-29FF-7A11-83F7-AF3E660AA985}"/>
              </a:ext>
            </a:extLst>
          </p:cNvPr>
          <p:cNvSpPr>
            <a:spLocks noGrp="1"/>
          </p:cNvSpPr>
          <p:nvPr>
            <p:ph type="title"/>
          </p:nvPr>
        </p:nvSpPr>
        <p:spPr>
          <a:xfrm>
            <a:off x="192667" y="173669"/>
            <a:ext cx="9692640" cy="744583"/>
          </a:xfrm>
        </p:spPr>
        <p:txBody>
          <a:bodyPr/>
          <a:lstStyle/>
          <a:p>
            <a:r>
              <a:rPr lang="en-US" noProof="0" dirty="0"/>
              <a:t>1. MARKETING</a:t>
            </a:r>
          </a:p>
        </p:txBody>
      </p:sp>
      <p:sp>
        <p:nvSpPr>
          <p:cNvPr id="3" name="Content Placeholder 2">
            <a:extLst>
              <a:ext uri="{FF2B5EF4-FFF2-40B4-BE49-F238E27FC236}">
                <a16:creationId xmlns:a16="http://schemas.microsoft.com/office/drawing/2014/main" id="{5F660EF7-3FFA-8348-DA7C-EA266ED3D9DD}"/>
              </a:ext>
            </a:extLst>
          </p:cNvPr>
          <p:cNvSpPr>
            <a:spLocks noGrp="1"/>
          </p:cNvSpPr>
          <p:nvPr>
            <p:ph idx="1"/>
          </p:nvPr>
        </p:nvSpPr>
        <p:spPr>
          <a:xfrm>
            <a:off x="587829" y="1362270"/>
            <a:ext cx="10142376" cy="4736690"/>
          </a:xfrm>
        </p:spPr>
        <p:txBody>
          <a:bodyPr>
            <a:normAutofit/>
          </a:bodyPr>
          <a:lstStyle/>
          <a:p>
            <a:pPr marL="0" marR="0" lvl="0" indent="0">
              <a:lnSpc>
                <a:spcPct val="100000"/>
              </a:lnSpc>
              <a:spcBef>
                <a:spcPts val="0"/>
              </a:spcBef>
              <a:spcAft>
                <a:spcPts val="0"/>
              </a:spcAft>
              <a:buNone/>
              <a:tabLst>
                <a:tab pos="457200" algn="l"/>
              </a:tabLst>
            </a:pPr>
            <a:r>
              <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rPr>
              <a:t>Current practices: </a:t>
            </a: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We have a monthly email campaign to our customers, offering specials and promotions. We provide technician to customer experience which boost our customer retention, while providing value. </a:t>
            </a:r>
          </a:p>
          <a:p>
            <a:pPr marL="0" marR="0" lvl="0" indent="0">
              <a:lnSpc>
                <a:spcPct val="100000"/>
              </a:lnSpc>
              <a:spcBef>
                <a:spcPts val="0"/>
              </a:spcBef>
              <a:spcAft>
                <a:spcPts val="0"/>
              </a:spcAft>
              <a:buNone/>
              <a:tabLst>
                <a:tab pos="457200" algn="l"/>
              </a:tabLst>
            </a:pPr>
            <a:endPar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0" marR="0" lvl="0" indent="0">
              <a:lnSpc>
                <a:spcPct val="100000"/>
              </a:lnSpc>
              <a:spcBef>
                <a:spcPts val="0"/>
              </a:spcBef>
              <a:spcAft>
                <a:spcPts val="0"/>
              </a:spcAft>
              <a:buNone/>
              <a:tabLst>
                <a:tab pos="457200" algn="l"/>
              </a:tabLst>
            </a:pPr>
            <a:r>
              <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rPr>
              <a:t>Goals for improvement: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We want to increase our hours, once we find more staff to fulfil the demand.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We are going to update our service pages on our website (add tech tips, coupons, maintenance tips, etc..); as well as modify our current appointment scheduler. The system is very difficult to navigate.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We will create a ‘competition board’ with all local shops and dealers.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Create ‘what we offer’ campaign.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Make menus and add value on all complimentary items in CDK lines.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Focus on all makes and models: ‘If it’s in your garage, it’s welcome in ours’.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Create a ‘Welcome to Taylor Creek VW video’ for new customers. </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Service Clinic every 3 months for existing and new customers.</a:t>
            </a:r>
          </a:p>
          <a:p>
            <a:pPr marL="0" marR="0" lvl="0" indent="0">
              <a:lnSpc>
                <a:spcPct val="100000"/>
              </a:lnSpc>
              <a:spcBef>
                <a:spcPts val="0"/>
              </a:spcBef>
              <a:spcAft>
                <a:spcPts val="0"/>
              </a:spcAft>
              <a:buNone/>
              <a:tabLst>
                <a:tab pos="457200" algn="l"/>
              </a:tabLst>
            </a:pPr>
            <a:endPar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0" marR="0" lvl="0" indent="0">
              <a:lnSpc>
                <a:spcPct val="100000"/>
              </a:lnSpc>
              <a:spcBef>
                <a:spcPts val="0"/>
              </a:spcBef>
              <a:spcAft>
                <a:spcPts val="0"/>
              </a:spcAft>
              <a:buNone/>
              <a:tabLst>
                <a:tab pos="457200" algn="l"/>
              </a:tabLst>
            </a:pPr>
            <a:r>
              <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rPr>
              <a:t>Plans to achieve your goals</a:t>
            </a: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Action plan with the marketing team, with projects listed above with and timelines.</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Work with our lead technicians to implement a menu for our customers, and also for the 3m service clinic</a:t>
            </a:r>
          </a:p>
          <a:p>
            <a:pPr marL="0" marR="0" lvl="0" indent="0">
              <a:lnSpc>
                <a:spcPct val="100000"/>
              </a:lnSpc>
              <a:spcBef>
                <a:spcPts val="0"/>
              </a:spcBef>
              <a:spcAft>
                <a:spcPts val="0"/>
              </a:spcAft>
              <a:buNone/>
              <a:tabLst>
                <a:tab pos="457200" algn="l"/>
              </a:tabLst>
            </a:pPr>
            <a:endPar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endParaRPr>
          </a:p>
          <a:p>
            <a:pPr marL="0" marR="0" lvl="0" indent="0">
              <a:lnSpc>
                <a:spcPct val="100000"/>
              </a:lnSpc>
              <a:spcBef>
                <a:spcPts val="0"/>
              </a:spcBef>
              <a:spcAft>
                <a:spcPts val="0"/>
              </a:spcAft>
              <a:buNone/>
              <a:tabLst>
                <a:tab pos="457200" algn="l"/>
              </a:tabLst>
            </a:pPr>
            <a:r>
              <a:rPr lang="en-US" sz="1400" u="sng" kern="100" noProof="0" dirty="0">
                <a:effectLst/>
                <a:latin typeface="Aptos" panose="020B0004020202020204" pitchFamily="34" charset="0"/>
                <a:ea typeface="Calibri" panose="020F0502020204030204" pitchFamily="34" charset="0"/>
                <a:cs typeface="Times New Roman" panose="02020603050405020304" pitchFamily="18" charset="0"/>
              </a:rPr>
              <a:t>Plans to evaluate your goals:</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Ensure timelines are adhere to, during our weekly meetings</a:t>
            </a:r>
          </a:p>
          <a:p>
            <a:pPr marL="742950" marR="0" lvl="1" indent="-285750">
              <a:lnSpc>
                <a:spcPct val="100000"/>
              </a:lnSpc>
              <a:spcBef>
                <a:spcPts val="0"/>
              </a:spcBef>
              <a:spcAft>
                <a:spcPts val="0"/>
              </a:spcAft>
              <a:buFont typeface="Arial" panose="020B0604020202020204" pitchFamily="34" charset="0"/>
              <a:buChar char="•"/>
              <a:tabLst>
                <a:tab pos="914400" algn="l"/>
              </a:tabLst>
            </a:pPr>
            <a:r>
              <a:rPr lang="en-US" sz="1400" kern="100" noProof="0" dirty="0">
                <a:effectLst/>
                <a:latin typeface="Aptos" panose="020B0004020202020204" pitchFamily="34" charset="0"/>
                <a:ea typeface="Calibri" panose="020F0502020204030204" pitchFamily="34" charset="0"/>
                <a:cs typeface="Times New Roman" panose="02020603050405020304" pitchFamily="18" charset="0"/>
              </a:rPr>
              <a:t>Team focus and collaboration</a:t>
            </a:r>
          </a:p>
          <a:p>
            <a:endParaRPr lang="en-US" sz="1200" noProof="0" dirty="0"/>
          </a:p>
        </p:txBody>
      </p:sp>
    </p:spTree>
    <p:extLst>
      <p:ext uri="{BB962C8B-B14F-4D97-AF65-F5344CB8AC3E}">
        <p14:creationId xmlns:p14="http://schemas.microsoft.com/office/powerpoint/2010/main" val="3987892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CDCB6-CB6E-039D-ED23-F5FB897EB85E}"/>
              </a:ext>
            </a:extLst>
          </p:cNvPr>
          <p:cNvSpPr>
            <a:spLocks noGrp="1"/>
          </p:cNvSpPr>
          <p:nvPr>
            <p:ph type="title"/>
          </p:nvPr>
        </p:nvSpPr>
        <p:spPr>
          <a:xfrm>
            <a:off x="3204315" y="92080"/>
            <a:ext cx="9692640" cy="819228"/>
          </a:xfrm>
        </p:spPr>
        <p:txBody>
          <a:bodyPr/>
          <a:lstStyle/>
          <a:p>
            <a:r>
              <a:rPr lang="en-US" noProof="0" dirty="0"/>
              <a:t>2. ANALYSE COST OF LABOUR</a:t>
            </a:r>
          </a:p>
        </p:txBody>
      </p:sp>
      <p:sp>
        <p:nvSpPr>
          <p:cNvPr id="3" name="Content Placeholder 2">
            <a:extLst>
              <a:ext uri="{FF2B5EF4-FFF2-40B4-BE49-F238E27FC236}">
                <a16:creationId xmlns:a16="http://schemas.microsoft.com/office/drawing/2014/main" id="{1731818F-40CB-88E0-85FC-2CE4E97383BF}"/>
              </a:ext>
            </a:extLst>
          </p:cNvPr>
          <p:cNvSpPr>
            <a:spLocks noGrp="1"/>
          </p:cNvSpPr>
          <p:nvPr>
            <p:ph idx="1"/>
          </p:nvPr>
        </p:nvSpPr>
        <p:spPr>
          <a:xfrm>
            <a:off x="374252" y="1240971"/>
            <a:ext cx="5178489" cy="5348780"/>
          </a:xfrm>
        </p:spPr>
        <p:txBody>
          <a:bodyPr>
            <a:normAutofit lnSpcReduction="10000"/>
          </a:bodyPr>
          <a:lstStyle/>
          <a:p>
            <a:pPr marL="0" indent="0">
              <a:lnSpc>
                <a:spcPct val="100000"/>
              </a:lnSpc>
              <a:spcBef>
                <a:spcPts val="0"/>
              </a:spcBef>
              <a:spcAft>
                <a:spcPts val="0"/>
              </a:spcAft>
              <a:buNone/>
            </a:pPr>
            <a:r>
              <a:rPr lang="en-US" sz="1400" u="sng" noProof="0" dirty="0">
                <a:latin typeface="Aptos" panose="020B0004020202020204" pitchFamily="34" charset="0"/>
              </a:rPr>
              <a:t>Current practices</a:t>
            </a:r>
            <a:r>
              <a:rPr lang="en-US" sz="1400" noProof="0" dirty="0">
                <a:latin typeface="Aptos" panose="020B0004020202020204" pitchFamily="34" charset="0"/>
              </a:rPr>
              <a:t>: We have 5 licensed technicians and 3 apprentices. Our shop consists of two Master Lead Technician who take care of all internal recons and PDI. Our advisors are order takers, not sellers. </a:t>
            </a:r>
          </a:p>
          <a:p>
            <a:pPr marL="0" indent="0">
              <a:lnSpc>
                <a:spcPct val="100000"/>
              </a:lnSpc>
              <a:spcBef>
                <a:spcPts val="0"/>
              </a:spcBef>
              <a:spcAft>
                <a:spcPts val="0"/>
              </a:spcAft>
              <a:buNone/>
            </a:pPr>
            <a:endParaRPr lang="en-US" sz="1400" u="sng" noProof="0" dirty="0">
              <a:latin typeface="Aptos" panose="020B0004020202020204" pitchFamily="34" charset="0"/>
            </a:endParaRPr>
          </a:p>
          <a:p>
            <a:pPr marL="0" indent="0">
              <a:lnSpc>
                <a:spcPct val="100000"/>
              </a:lnSpc>
              <a:spcBef>
                <a:spcPts val="0"/>
              </a:spcBef>
              <a:spcAft>
                <a:spcPts val="0"/>
              </a:spcAft>
              <a:buNone/>
            </a:pPr>
            <a:r>
              <a:rPr lang="en-US" sz="1400" u="sng" noProof="0" dirty="0">
                <a:latin typeface="Aptos" panose="020B0004020202020204" pitchFamily="34" charset="0"/>
              </a:rPr>
              <a:t>Goal for improvement</a:t>
            </a:r>
            <a:r>
              <a:rPr lang="en-US" sz="1400" noProof="0" dirty="0">
                <a:latin typeface="Aptos" panose="020B0004020202020204" pitchFamily="34" charset="0"/>
              </a:rPr>
              <a:t>: </a:t>
            </a:r>
          </a:p>
          <a:p>
            <a:pPr>
              <a:lnSpc>
                <a:spcPct val="100000"/>
              </a:lnSpc>
              <a:spcBef>
                <a:spcPts val="0"/>
              </a:spcBef>
              <a:spcAft>
                <a:spcPts val="0"/>
              </a:spcAft>
            </a:pPr>
            <a:r>
              <a:rPr lang="en-US" sz="1400" noProof="0" dirty="0">
                <a:latin typeface="Aptos" panose="020B0004020202020204" pitchFamily="34" charset="0"/>
              </a:rPr>
              <a:t>We’d like to dispatch the internal work through the technicians to reduce our cost of labor on easier jobs. Using our skilled master technicians on harder, time-consuming jobs. </a:t>
            </a:r>
          </a:p>
          <a:p>
            <a:pPr>
              <a:lnSpc>
                <a:spcPct val="100000"/>
              </a:lnSpc>
              <a:spcBef>
                <a:spcPts val="0"/>
              </a:spcBef>
              <a:spcAft>
                <a:spcPts val="0"/>
              </a:spcAft>
            </a:pPr>
            <a:r>
              <a:rPr lang="en-US" sz="1400" noProof="0" dirty="0">
                <a:latin typeface="Aptos" panose="020B0004020202020204" pitchFamily="34" charset="0"/>
              </a:rPr>
              <a:t>Speak with team about variable tech rates</a:t>
            </a:r>
          </a:p>
          <a:p>
            <a:pPr>
              <a:lnSpc>
                <a:spcPct val="100000"/>
              </a:lnSpc>
              <a:spcBef>
                <a:spcPts val="0"/>
              </a:spcBef>
              <a:spcAft>
                <a:spcPts val="0"/>
              </a:spcAft>
            </a:pPr>
            <a:r>
              <a:rPr lang="en-US" sz="1400" noProof="0" dirty="0">
                <a:latin typeface="Aptos" panose="020B0004020202020204" pitchFamily="34" charset="0"/>
              </a:rPr>
              <a:t>Work to increase our ideal work mix of 60% CP. Provide training to Service Advisors to recommend maintenance items vs competitive options.</a:t>
            </a:r>
          </a:p>
          <a:p>
            <a:pPr marL="0" indent="0">
              <a:lnSpc>
                <a:spcPct val="100000"/>
              </a:lnSpc>
              <a:spcBef>
                <a:spcPts val="0"/>
              </a:spcBef>
              <a:spcAft>
                <a:spcPts val="0"/>
              </a:spcAft>
              <a:buNone/>
            </a:pPr>
            <a:endParaRPr lang="en-US" sz="1400" u="sng" noProof="0" dirty="0">
              <a:latin typeface="Aptos" panose="020B0004020202020204" pitchFamily="34" charset="0"/>
            </a:endParaRPr>
          </a:p>
          <a:p>
            <a:pPr marL="0" indent="0">
              <a:lnSpc>
                <a:spcPct val="100000"/>
              </a:lnSpc>
              <a:spcBef>
                <a:spcPts val="0"/>
              </a:spcBef>
              <a:spcAft>
                <a:spcPts val="0"/>
              </a:spcAft>
              <a:buNone/>
            </a:pPr>
            <a:r>
              <a:rPr lang="en-US" sz="1400" u="sng" noProof="0" dirty="0">
                <a:latin typeface="Aptos" panose="020B0004020202020204" pitchFamily="34" charset="0"/>
              </a:rPr>
              <a:t>Plans to achieve our goal</a:t>
            </a:r>
            <a:r>
              <a:rPr lang="en-US" sz="1400" noProof="0" dirty="0">
                <a:latin typeface="Aptos" panose="020B0004020202020204" pitchFamily="34" charset="0"/>
              </a:rPr>
              <a:t>: </a:t>
            </a:r>
          </a:p>
          <a:p>
            <a:pPr>
              <a:lnSpc>
                <a:spcPct val="100000"/>
              </a:lnSpc>
              <a:spcBef>
                <a:spcPts val="0"/>
              </a:spcBef>
              <a:spcAft>
                <a:spcPts val="0"/>
              </a:spcAft>
            </a:pPr>
            <a:r>
              <a:rPr lang="en-US" sz="1400" noProof="0" dirty="0">
                <a:latin typeface="Aptos" panose="020B0004020202020204" pitchFamily="34" charset="0"/>
              </a:rPr>
              <a:t>Increase our ideal work mix at 60% CP (followed by 60% of comp/maintenance + 40% repair) and 40% warr and internal. </a:t>
            </a:r>
          </a:p>
          <a:p>
            <a:pPr>
              <a:lnSpc>
                <a:spcPct val="100000"/>
              </a:lnSpc>
              <a:spcBef>
                <a:spcPts val="0"/>
              </a:spcBef>
              <a:spcAft>
                <a:spcPts val="0"/>
              </a:spcAft>
            </a:pPr>
            <a:r>
              <a:rPr lang="en-US" sz="1400" noProof="0" dirty="0">
                <a:latin typeface="Aptos" panose="020B0004020202020204" pitchFamily="34" charset="0"/>
              </a:rPr>
              <a:t>Work with the Master Technicians on proper dispatching. Move internals to other technicians to lower cost of labor. </a:t>
            </a:r>
          </a:p>
          <a:p>
            <a:pPr marL="0" indent="0">
              <a:lnSpc>
                <a:spcPct val="100000"/>
              </a:lnSpc>
              <a:spcBef>
                <a:spcPts val="0"/>
              </a:spcBef>
              <a:spcAft>
                <a:spcPts val="0"/>
              </a:spcAft>
              <a:buNone/>
            </a:pPr>
            <a:endParaRPr lang="en-US" sz="1400" u="sng" noProof="0" dirty="0">
              <a:latin typeface="Aptos" panose="020B0004020202020204" pitchFamily="34" charset="0"/>
            </a:endParaRPr>
          </a:p>
          <a:p>
            <a:pPr marL="0" indent="0">
              <a:lnSpc>
                <a:spcPct val="100000"/>
              </a:lnSpc>
              <a:spcBef>
                <a:spcPts val="0"/>
              </a:spcBef>
              <a:spcAft>
                <a:spcPts val="0"/>
              </a:spcAft>
              <a:buNone/>
            </a:pPr>
            <a:r>
              <a:rPr lang="en-US" sz="1400" u="sng" noProof="0" dirty="0">
                <a:latin typeface="Aptos" panose="020B0004020202020204" pitchFamily="34" charset="0"/>
              </a:rPr>
              <a:t>Plans to evaluate your changes</a:t>
            </a:r>
            <a:r>
              <a:rPr lang="en-US" sz="1400" noProof="0" dirty="0">
                <a:latin typeface="Aptos" panose="020B0004020202020204" pitchFamily="34" charset="0"/>
              </a:rPr>
              <a:t>: </a:t>
            </a:r>
          </a:p>
          <a:p>
            <a:pPr>
              <a:lnSpc>
                <a:spcPct val="100000"/>
              </a:lnSpc>
              <a:spcBef>
                <a:spcPts val="0"/>
              </a:spcBef>
              <a:spcAft>
                <a:spcPts val="0"/>
              </a:spcAft>
            </a:pPr>
            <a:r>
              <a:rPr lang="en-US" sz="1400" noProof="0" dirty="0">
                <a:latin typeface="Aptos" panose="020B0004020202020204" pitchFamily="34" charset="0"/>
              </a:rPr>
              <a:t>We will do daily RO audits, from previous day. </a:t>
            </a:r>
          </a:p>
          <a:p>
            <a:pPr>
              <a:lnSpc>
                <a:spcPct val="100000"/>
              </a:lnSpc>
              <a:spcBef>
                <a:spcPts val="0"/>
              </a:spcBef>
              <a:spcAft>
                <a:spcPts val="0"/>
              </a:spcAft>
            </a:pPr>
            <a:r>
              <a:rPr lang="en-US" sz="1400" noProof="0" dirty="0">
                <a:latin typeface="Aptos" panose="020B0004020202020204" pitchFamily="34" charset="0"/>
              </a:rPr>
              <a:t>Meet with Master Technicians to ensure work is being dispatched properly. </a:t>
            </a:r>
          </a:p>
          <a:p>
            <a:pPr>
              <a:lnSpc>
                <a:spcPct val="100000"/>
              </a:lnSpc>
              <a:spcBef>
                <a:spcPts val="0"/>
              </a:spcBef>
              <a:spcAft>
                <a:spcPts val="0"/>
              </a:spcAft>
            </a:pPr>
            <a:r>
              <a:rPr lang="en-US" sz="1400" noProof="0" dirty="0">
                <a:latin typeface="Aptos" panose="020B0004020202020204" pitchFamily="34" charset="0"/>
              </a:rPr>
              <a:t>Add this calculation to our Capstone workbook for monitoring.</a:t>
            </a:r>
          </a:p>
          <a:p>
            <a:pPr marL="0" indent="0">
              <a:buNone/>
            </a:pPr>
            <a:endParaRPr lang="en-US" noProof="0" dirty="0"/>
          </a:p>
        </p:txBody>
      </p:sp>
      <p:pic>
        <p:nvPicPr>
          <p:cNvPr id="5" name="Picture 4">
            <a:extLst>
              <a:ext uri="{FF2B5EF4-FFF2-40B4-BE49-F238E27FC236}">
                <a16:creationId xmlns:a16="http://schemas.microsoft.com/office/drawing/2014/main" id="{E7B31396-E09B-90C9-C1F2-0ED172C03979}"/>
              </a:ext>
            </a:extLst>
          </p:cNvPr>
          <p:cNvPicPr>
            <a:picLocks noChangeAspect="1"/>
          </p:cNvPicPr>
          <p:nvPr/>
        </p:nvPicPr>
        <p:blipFill>
          <a:blip r:embed="rId2"/>
          <a:stretch>
            <a:fillRect/>
          </a:stretch>
        </p:blipFill>
        <p:spPr>
          <a:xfrm>
            <a:off x="5797073" y="1828800"/>
            <a:ext cx="6239417" cy="2806659"/>
          </a:xfrm>
          <a:prstGeom prst="rect">
            <a:avLst/>
          </a:prstGeom>
        </p:spPr>
      </p:pic>
    </p:spTree>
    <p:extLst>
      <p:ext uri="{BB962C8B-B14F-4D97-AF65-F5344CB8AC3E}">
        <p14:creationId xmlns:p14="http://schemas.microsoft.com/office/powerpoint/2010/main" val="1168758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61681-D35F-7AF8-65F2-F9C3910EF593}"/>
              </a:ext>
            </a:extLst>
          </p:cNvPr>
          <p:cNvSpPr>
            <a:spLocks noGrp="1"/>
          </p:cNvSpPr>
          <p:nvPr>
            <p:ph type="title"/>
          </p:nvPr>
        </p:nvSpPr>
        <p:spPr>
          <a:xfrm>
            <a:off x="142612" y="0"/>
            <a:ext cx="11752976" cy="942923"/>
          </a:xfrm>
        </p:spPr>
        <p:txBody>
          <a:bodyPr/>
          <a:lstStyle/>
          <a:p>
            <a:r>
              <a:rPr lang="en-US" noProof="0" dirty="0"/>
              <a:t>3. CHANGES IN EXPENSE STRUCTURE</a:t>
            </a:r>
          </a:p>
        </p:txBody>
      </p:sp>
      <p:pic>
        <p:nvPicPr>
          <p:cNvPr id="5" name="Content Placeholder 4">
            <a:extLst>
              <a:ext uri="{FF2B5EF4-FFF2-40B4-BE49-F238E27FC236}">
                <a16:creationId xmlns:a16="http://schemas.microsoft.com/office/drawing/2014/main" id="{EF7D7841-2904-967D-18B4-612B68A667F7}"/>
              </a:ext>
            </a:extLst>
          </p:cNvPr>
          <p:cNvPicPr>
            <a:picLocks noGrp="1" noChangeAspect="1"/>
          </p:cNvPicPr>
          <p:nvPr>
            <p:ph idx="1"/>
          </p:nvPr>
        </p:nvPicPr>
        <p:blipFill>
          <a:blip r:embed="rId2"/>
          <a:stretch>
            <a:fillRect/>
          </a:stretch>
        </p:blipFill>
        <p:spPr>
          <a:xfrm>
            <a:off x="203007" y="2003009"/>
            <a:ext cx="4876774" cy="2612895"/>
          </a:xfrm>
        </p:spPr>
      </p:pic>
      <p:sp>
        <p:nvSpPr>
          <p:cNvPr id="7" name="TextBox 6">
            <a:extLst>
              <a:ext uri="{FF2B5EF4-FFF2-40B4-BE49-F238E27FC236}">
                <a16:creationId xmlns:a16="http://schemas.microsoft.com/office/drawing/2014/main" id="{DF0AB999-0E1D-BF85-C2A2-9708E552E89E}"/>
              </a:ext>
            </a:extLst>
          </p:cNvPr>
          <p:cNvSpPr txBox="1"/>
          <p:nvPr/>
        </p:nvSpPr>
        <p:spPr>
          <a:xfrm>
            <a:off x="5259897" y="1119092"/>
            <a:ext cx="5805182" cy="5447645"/>
          </a:xfrm>
          <a:prstGeom prst="rect">
            <a:avLst/>
          </a:prstGeom>
          <a:noFill/>
        </p:spPr>
        <p:txBody>
          <a:bodyPr wrap="square" rtlCol="0">
            <a:spAutoFit/>
          </a:bodyPr>
          <a:lstStyle/>
          <a:p>
            <a:r>
              <a:rPr lang="en-US" sz="1200" u="sng" noProof="0" dirty="0">
                <a:latin typeface="Aptos" panose="020B0004020202020204" pitchFamily="34" charset="0"/>
              </a:rPr>
              <a:t>Current practices: </a:t>
            </a:r>
          </a:p>
          <a:p>
            <a:pPr marL="285750" indent="-285750">
              <a:buFont typeface="Arial" panose="020B0604020202020204" pitchFamily="34" charset="0"/>
              <a:buChar char="•"/>
            </a:pPr>
            <a:r>
              <a:rPr lang="en-US" sz="1200" noProof="0" dirty="0">
                <a:latin typeface="Aptos" panose="020B0004020202020204" pitchFamily="34" charset="0"/>
              </a:rPr>
              <a:t>Our personnel expense currently at 48.89% and within guide of 45-50%. </a:t>
            </a:r>
          </a:p>
          <a:p>
            <a:pPr marL="285750" indent="-285750">
              <a:buFont typeface="Arial" panose="020B0604020202020204" pitchFamily="34" charset="0"/>
              <a:buChar char="•"/>
            </a:pPr>
            <a:r>
              <a:rPr lang="en-US" sz="1200" noProof="0" dirty="0">
                <a:latin typeface="Aptos" panose="020B0004020202020204" pitchFamily="34" charset="0"/>
              </a:rPr>
              <a:t>Our selling and semi-fixed expenses can be reduced to ensure we increase our net profitability. </a:t>
            </a:r>
          </a:p>
          <a:p>
            <a:endParaRPr lang="en-US" sz="1200" noProof="0" dirty="0">
              <a:latin typeface="Aptos" panose="020B0004020202020204" pitchFamily="34" charset="0"/>
            </a:endParaRPr>
          </a:p>
          <a:p>
            <a:r>
              <a:rPr lang="en-US" sz="1200" u="sng" noProof="0" dirty="0">
                <a:latin typeface="Aptos" panose="020B0004020202020204" pitchFamily="34" charset="0"/>
              </a:rPr>
              <a:t>Goal for improvement:</a:t>
            </a:r>
            <a:r>
              <a:rPr lang="en-US" sz="1200" noProof="0" dirty="0">
                <a:latin typeface="Aptos" panose="020B0004020202020204" pitchFamily="34" charset="0"/>
              </a:rPr>
              <a:t> </a:t>
            </a:r>
          </a:p>
          <a:p>
            <a:pPr marL="285750" indent="-285750">
              <a:buFont typeface="Arial" panose="020B0604020202020204" pitchFamily="34" charset="0"/>
              <a:buChar char="•"/>
            </a:pPr>
            <a:r>
              <a:rPr lang="en-US" sz="1200" noProof="0" dirty="0">
                <a:latin typeface="Aptos" panose="020B0004020202020204" pitchFamily="34" charset="0"/>
              </a:rPr>
              <a:t>Increase gross profit</a:t>
            </a:r>
          </a:p>
          <a:p>
            <a:pPr marL="285750" indent="-285750">
              <a:buFont typeface="Arial" panose="020B0604020202020204" pitchFamily="34" charset="0"/>
              <a:buChar char="•"/>
            </a:pPr>
            <a:r>
              <a:rPr lang="en-US" sz="1200" noProof="0" dirty="0">
                <a:latin typeface="Aptos" panose="020B0004020202020204" pitchFamily="34" charset="0"/>
              </a:rPr>
              <a:t>Reduce our selling expense by 3% and semi-fixed by 9%. </a:t>
            </a:r>
          </a:p>
          <a:p>
            <a:pPr marL="285750" indent="-285750">
              <a:buFont typeface="Arial" panose="020B0604020202020204" pitchFamily="34" charset="0"/>
              <a:buChar char="•"/>
            </a:pPr>
            <a:r>
              <a:rPr lang="en-US" sz="1200" noProof="0" dirty="0">
                <a:latin typeface="Aptos" panose="020B0004020202020204" pitchFamily="34" charset="0"/>
              </a:rPr>
              <a:t>Use 3m of data as a baseline. </a:t>
            </a:r>
          </a:p>
          <a:p>
            <a:pPr marL="285750" indent="-285750">
              <a:buFont typeface="Arial" panose="020B0604020202020204" pitchFamily="34" charset="0"/>
              <a:buChar char="•"/>
            </a:pPr>
            <a:r>
              <a:rPr lang="en-US" sz="1200" noProof="0" dirty="0">
                <a:latin typeface="Aptos" panose="020B0004020202020204" pitchFamily="34" charset="0"/>
              </a:rPr>
              <a:t>Increase our tech proficiency and facility utilization to increase gross profit.</a:t>
            </a:r>
          </a:p>
          <a:p>
            <a:endParaRPr lang="en-US" sz="1200" noProof="0" dirty="0">
              <a:latin typeface="Aptos" panose="020B0004020202020204" pitchFamily="34" charset="0"/>
            </a:endParaRPr>
          </a:p>
          <a:p>
            <a:r>
              <a:rPr lang="en-US" sz="1200" u="sng" noProof="0" dirty="0">
                <a:latin typeface="Aptos" panose="020B0004020202020204" pitchFamily="34" charset="0"/>
              </a:rPr>
              <a:t>Plans to achieve our goal: </a:t>
            </a:r>
          </a:p>
          <a:p>
            <a:pPr marL="285750" indent="-285750">
              <a:buFont typeface="Arial" panose="020B0604020202020204" pitchFamily="34" charset="0"/>
              <a:buChar char="•"/>
            </a:pPr>
            <a:r>
              <a:rPr lang="en-US" sz="1200" noProof="0" dirty="0">
                <a:latin typeface="Aptos" panose="020B0004020202020204" pitchFamily="34" charset="0"/>
              </a:rPr>
              <a:t>Monitor our discounting and promotional items.</a:t>
            </a:r>
          </a:p>
          <a:p>
            <a:pPr marL="285750" indent="-285750">
              <a:buFont typeface="Arial" panose="020B0604020202020204" pitchFamily="34" charset="0"/>
              <a:buChar char="•"/>
            </a:pPr>
            <a:r>
              <a:rPr lang="en-US" sz="1200" noProof="0" dirty="0">
                <a:latin typeface="Aptos" panose="020B0004020202020204" pitchFamily="34" charset="0"/>
              </a:rPr>
              <a:t>Audit our uniform company to ensure we are not paying for previous employees, and ensure we are not on auto-renewal. Looking at competitive companies for the best value/price. </a:t>
            </a:r>
          </a:p>
          <a:p>
            <a:pPr marL="285750" indent="-285750">
              <a:buFont typeface="Arial" panose="020B0604020202020204" pitchFamily="34" charset="0"/>
              <a:buChar char="•"/>
            </a:pPr>
            <a:r>
              <a:rPr lang="en-US" sz="1200" noProof="0" dirty="0">
                <a:latin typeface="Aptos" panose="020B0004020202020204" pitchFamily="34" charset="0"/>
              </a:rPr>
              <a:t>Daily review (with explanation) of all policy items</a:t>
            </a:r>
          </a:p>
          <a:p>
            <a:pPr marL="285750" indent="-285750">
              <a:buFont typeface="Arial" panose="020B0604020202020204" pitchFamily="34" charset="0"/>
              <a:buChar char="•"/>
            </a:pPr>
            <a:r>
              <a:rPr lang="en-US" sz="1200" noProof="0" dirty="0">
                <a:latin typeface="Aptos" panose="020B0004020202020204" pitchFamily="34" charset="0"/>
              </a:rPr>
              <a:t>Review our shop supplies, and proper cost on work orders. Review supplies needed by each tech/detailer individually to ensure we are not wasting any products.</a:t>
            </a:r>
          </a:p>
          <a:p>
            <a:pPr marL="285750" indent="-285750">
              <a:buFont typeface="Arial" panose="020B0604020202020204" pitchFamily="34" charset="0"/>
              <a:buChar char="•"/>
            </a:pPr>
            <a:r>
              <a:rPr lang="en-US" sz="1200" noProof="0" dirty="0">
                <a:latin typeface="Aptos" panose="020B0004020202020204" pitchFamily="34" charset="0"/>
              </a:rPr>
              <a:t>Daily calculation of tech proficiency, ensure work is dispatched properly</a:t>
            </a:r>
          </a:p>
          <a:p>
            <a:endParaRPr lang="en-US" sz="1200" noProof="0" dirty="0">
              <a:latin typeface="Aptos" panose="020B0004020202020204" pitchFamily="34" charset="0"/>
            </a:endParaRPr>
          </a:p>
          <a:p>
            <a:r>
              <a:rPr lang="en-US" sz="1200" u="sng" noProof="0" dirty="0">
                <a:latin typeface="Aptos" panose="020B0004020202020204" pitchFamily="34" charset="0"/>
              </a:rPr>
              <a:t>Plans to evaluate your changes: </a:t>
            </a:r>
          </a:p>
          <a:p>
            <a:pPr marL="285750" indent="-285750">
              <a:buFont typeface="Arial" panose="020B0604020202020204" pitchFamily="34" charset="0"/>
              <a:buChar char="•"/>
            </a:pPr>
            <a:r>
              <a:rPr lang="en-US" sz="1200" noProof="0" dirty="0">
                <a:latin typeface="Aptos" panose="020B0004020202020204" pitchFamily="34" charset="0"/>
              </a:rPr>
              <a:t>Daily RO audit, noting reduction in discounts, and impact on sales.</a:t>
            </a:r>
          </a:p>
          <a:p>
            <a:pPr marL="285750" indent="-285750">
              <a:buFont typeface="Arial" panose="020B0604020202020204" pitchFamily="34" charset="0"/>
              <a:buChar char="•"/>
            </a:pPr>
            <a:r>
              <a:rPr lang="en-US" sz="1200" noProof="0" dirty="0">
                <a:latin typeface="Aptos" panose="020B0004020202020204" pitchFamily="34" charset="0"/>
              </a:rPr>
              <a:t>Evaluate whether daily reviews have reduced errors or unnecessary spending on the Policy account.</a:t>
            </a:r>
          </a:p>
          <a:p>
            <a:pPr marL="285750" indent="-285750">
              <a:buFont typeface="Arial" panose="020B0604020202020204" pitchFamily="34" charset="0"/>
              <a:buChar char="•"/>
            </a:pPr>
            <a:r>
              <a:rPr lang="en-US" sz="1200" noProof="0" dirty="0">
                <a:latin typeface="Aptos" panose="020B0004020202020204" pitchFamily="34" charset="0"/>
              </a:rPr>
              <a:t>Gather feedback from personnel on new practices, especially around shop supply distribution, to identify inefficiencies or resistance.</a:t>
            </a:r>
          </a:p>
          <a:p>
            <a:pPr marL="285750" indent="-285750">
              <a:buFont typeface="Arial" panose="020B0604020202020204" pitchFamily="34" charset="0"/>
              <a:buChar char="•"/>
            </a:pPr>
            <a:r>
              <a:rPr lang="en-US" sz="1200" noProof="0" dirty="0">
                <a:latin typeface="Aptos" panose="020B0004020202020204" pitchFamily="34" charset="0"/>
              </a:rPr>
              <a:t>Adjust strategies, refine processes. </a:t>
            </a:r>
          </a:p>
        </p:txBody>
      </p:sp>
    </p:spTree>
    <p:extLst>
      <p:ext uri="{BB962C8B-B14F-4D97-AF65-F5344CB8AC3E}">
        <p14:creationId xmlns:p14="http://schemas.microsoft.com/office/powerpoint/2010/main" val="2542052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5497F-9E87-A599-CB65-402FF7BB2DC5}"/>
              </a:ext>
            </a:extLst>
          </p:cNvPr>
          <p:cNvSpPr>
            <a:spLocks noGrp="1"/>
          </p:cNvSpPr>
          <p:nvPr>
            <p:ph type="title"/>
          </p:nvPr>
        </p:nvSpPr>
        <p:spPr>
          <a:xfrm>
            <a:off x="6467632" y="137445"/>
            <a:ext cx="9692640" cy="783532"/>
          </a:xfrm>
        </p:spPr>
        <p:txBody>
          <a:bodyPr/>
          <a:lstStyle/>
          <a:p>
            <a:r>
              <a:rPr lang="en-US" noProof="0" dirty="0"/>
              <a:t>4. PRODUCTIVITY</a:t>
            </a:r>
          </a:p>
        </p:txBody>
      </p:sp>
      <p:pic>
        <p:nvPicPr>
          <p:cNvPr id="5" name="Content Placeholder 4">
            <a:extLst>
              <a:ext uri="{FF2B5EF4-FFF2-40B4-BE49-F238E27FC236}">
                <a16:creationId xmlns:a16="http://schemas.microsoft.com/office/drawing/2014/main" id="{7BA6C791-5148-090E-3ACA-76C96C81D34F}"/>
              </a:ext>
            </a:extLst>
          </p:cNvPr>
          <p:cNvPicPr>
            <a:picLocks noGrp="1" noChangeAspect="1"/>
          </p:cNvPicPr>
          <p:nvPr>
            <p:ph idx="1"/>
          </p:nvPr>
        </p:nvPicPr>
        <p:blipFill>
          <a:blip r:embed="rId2"/>
          <a:stretch>
            <a:fillRect/>
          </a:stretch>
        </p:blipFill>
        <p:spPr>
          <a:xfrm>
            <a:off x="6290164" y="1069629"/>
            <a:ext cx="5541109" cy="3891970"/>
          </a:xfrm>
        </p:spPr>
      </p:pic>
      <p:sp>
        <p:nvSpPr>
          <p:cNvPr id="3" name="TextBox 2">
            <a:extLst>
              <a:ext uri="{FF2B5EF4-FFF2-40B4-BE49-F238E27FC236}">
                <a16:creationId xmlns:a16="http://schemas.microsoft.com/office/drawing/2014/main" id="{8B5DF491-882E-14BA-9C8A-2CF8B8FD1812}"/>
              </a:ext>
            </a:extLst>
          </p:cNvPr>
          <p:cNvSpPr txBox="1"/>
          <p:nvPr/>
        </p:nvSpPr>
        <p:spPr>
          <a:xfrm>
            <a:off x="318599" y="161114"/>
            <a:ext cx="5376127" cy="7109639"/>
          </a:xfrm>
          <a:prstGeom prst="rect">
            <a:avLst/>
          </a:prstGeom>
          <a:noFill/>
        </p:spPr>
        <p:txBody>
          <a:bodyPr wrap="square" rtlCol="0">
            <a:spAutoFit/>
          </a:bodyPr>
          <a:lstStyle/>
          <a:p>
            <a:r>
              <a:rPr lang="en-US" sz="1200" u="sng" noProof="0" dirty="0">
                <a:latin typeface="Aptos" panose="020B0004020202020204" pitchFamily="34" charset="0"/>
              </a:rPr>
              <a:t>Current Practices: </a:t>
            </a:r>
            <a:r>
              <a:rPr lang="en-US" sz="1200" noProof="0" dirty="0">
                <a:latin typeface="Aptos" panose="020B0004020202020204" pitchFamily="34" charset="0"/>
              </a:rPr>
              <a:t>Our shop consists of 2 Master Technicians that have our highest proficiency (180% &amp; 212% for Nov 2024) and 3 licensed technicians at 76%, 134%, 95%. And understand our apprentices bringing our averages down with 75% &amp; 31%. </a:t>
            </a:r>
          </a:p>
          <a:p>
            <a:r>
              <a:rPr lang="en-US" sz="1200" noProof="0" dirty="0">
                <a:latin typeface="Aptos" panose="020B0004020202020204" pitchFamily="34" charset="0"/>
              </a:rPr>
              <a:t>	October results were 96.79% for total shop proficiency.</a:t>
            </a:r>
          </a:p>
          <a:p>
            <a:endParaRPr lang="en-US" sz="1200" noProof="0" dirty="0">
              <a:latin typeface="Aptos" panose="020B0004020202020204" pitchFamily="34" charset="0"/>
            </a:endParaRPr>
          </a:p>
          <a:p>
            <a:r>
              <a:rPr lang="en-US" sz="1200" u="sng" noProof="0" dirty="0">
                <a:latin typeface="Aptos" panose="020B0004020202020204" pitchFamily="34" charset="0"/>
              </a:rPr>
              <a:t>Goal for improvement: </a:t>
            </a:r>
          </a:p>
          <a:p>
            <a:pPr marL="171450" indent="-171450">
              <a:buFont typeface="Arial" panose="020B0604020202020204" pitchFamily="34" charset="0"/>
              <a:buChar char="•"/>
            </a:pPr>
            <a:r>
              <a:rPr lang="en-US" sz="1200" noProof="0" dirty="0">
                <a:latin typeface="Aptos" panose="020B0004020202020204" pitchFamily="34" charset="0"/>
              </a:rPr>
              <a:t>Currently calculating individual tech proficiency daily, and sharing with the team.  (see grid below)</a:t>
            </a:r>
          </a:p>
          <a:p>
            <a:pPr marL="171450" indent="-171450">
              <a:buFont typeface="Arial" panose="020B0604020202020204" pitchFamily="34" charset="0"/>
              <a:buChar char="•"/>
            </a:pPr>
            <a:r>
              <a:rPr lang="en-US" sz="1200" noProof="0" dirty="0">
                <a:latin typeface="Aptos" panose="020B0004020202020204" pitchFamily="34" charset="0"/>
              </a:rPr>
              <a:t>Provide Service Advisor training on selling recommended jobs</a:t>
            </a:r>
          </a:p>
          <a:p>
            <a:pPr marL="171450" indent="-171450">
              <a:buFont typeface="Arial" panose="020B0604020202020204" pitchFamily="34" charset="0"/>
              <a:buChar char="•"/>
            </a:pPr>
            <a:r>
              <a:rPr lang="en-US" sz="1200" noProof="0" dirty="0">
                <a:latin typeface="Aptos" panose="020B0004020202020204" pitchFamily="34" charset="0"/>
              </a:rPr>
              <a:t>Decreasing our total 1 line Ros (10-15% target)</a:t>
            </a:r>
          </a:p>
          <a:p>
            <a:pPr marL="171450" indent="-171450">
              <a:buFont typeface="Arial" panose="020B0604020202020204" pitchFamily="34" charset="0"/>
              <a:buChar char="•"/>
            </a:pPr>
            <a:r>
              <a:rPr lang="en-US" sz="1200" noProof="0" dirty="0">
                <a:latin typeface="Aptos" panose="020B0004020202020204" pitchFamily="34" charset="0"/>
              </a:rPr>
              <a:t>Minimize breaks, techs coming in late/leaving early</a:t>
            </a:r>
          </a:p>
          <a:p>
            <a:pPr marL="171450" indent="-171450">
              <a:buFont typeface="Arial" panose="020B0604020202020204" pitchFamily="34" charset="0"/>
              <a:buChar char="•"/>
            </a:pPr>
            <a:r>
              <a:rPr lang="en-US" sz="1200" noProof="0" dirty="0">
                <a:latin typeface="Aptos" panose="020B0004020202020204" pitchFamily="34" charset="0"/>
              </a:rPr>
              <a:t>Focus on unsold hours, lost hours and leadership in the shop</a:t>
            </a:r>
          </a:p>
          <a:p>
            <a:pPr marL="171450" indent="-171450">
              <a:buFont typeface="Arial" panose="020B0604020202020204" pitchFamily="34" charset="0"/>
              <a:buChar char="•"/>
            </a:pPr>
            <a:r>
              <a:rPr lang="en-US" sz="1200" noProof="0" dirty="0">
                <a:latin typeface="Aptos" panose="020B0004020202020204" pitchFamily="34" charset="0"/>
              </a:rPr>
              <a:t>Decrease lag time in Parts</a:t>
            </a:r>
          </a:p>
          <a:p>
            <a:endParaRPr lang="en-US" sz="1200" noProof="0" dirty="0">
              <a:latin typeface="Aptos" panose="020B0004020202020204" pitchFamily="34" charset="0"/>
            </a:endParaRPr>
          </a:p>
          <a:p>
            <a:r>
              <a:rPr lang="en-US" sz="1200" u="sng" noProof="0" dirty="0">
                <a:latin typeface="Aptos" panose="020B0004020202020204" pitchFamily="34" charset="0"/>
              </a:rPr>
              <a:t>Plan to achieve our goals:</a:t>
            </a:r>
          </a:p>
          <a:p>
            <a:pPr marL="171450" indent="-171450">
              <a:buFont typeface="Arial" panose="020B0604020202020204" pitchFamily="34" charset="0"/>
              <a:buChar char="•"/>
            </a:pPr>
            <a:r>
              <a:rPr lang="en-US" sz="1200" noProof="0" dirty="0">
                <a:latin typeface="Aptos" panose="020B0004020202020204" pitchFamily="34" charset="0"/>
              </a:rPr>
              <a:t>Measure and track hours, daily (see grid)</a:t>
            </a:r>
          </a:p>
          <a:p>
            <a:pPr marL="171450" indent="-171450">
              <a:buFont typeface="Arial" panose="020B0604020202020204" pitchFamily="34" charset="0"/>
              <a:buChar char="•"/>
            </a:pPr>
            <a:r>
              <a:rPr lang="en-US" sz="1200" noProof="0" dirty="0">
                <a:latin typeface="Aptos" panose="020B0004020202020204" pitchFamily="34" charset="0"/>
              </a:rPr>
              <a:t>Sell more hours – more training for advisors</a:t>
            </a:r>
          </a:p>
          <a:p>
            <a:pPr marL="171450" indent="-171450">
              <a:buFont typeface="Arial" panose="020B0604020202020204" pitchFamily="34" charset="0"/>
              <a:buChar char="•"/>
            </a:pPr>
            <a:r>
              <a:rPr lang="en-US" sz="1200" noProof="0" dirty="0">
                <a:latin typeface="Aptos" panose="020B0004020202020204" pitchFamily="34" charset="0"/>
              </a:rPr>
              <a:t>Improve our processes</a:t>
            </a:r>
          </a:p>
          <a:p>
            <a:pPr marL="171450" indent="-171450">
              <a:buFont typeface="Arial" panose="020B0604020202020204" pitchFamily="34" charset="0"/>
              <a:buChar char="•"/>
            </a:pPr>
            <a:r>
              <a:rPr lang="en-US" sz="1200" noProof="0" dirty="0">
                <a:latin typeface="Aptos" panose="020B0004020202020204" pitchFamily="34" charset="0"/>
              </a:rPr>
              <a:t>Improve facilities and equipment</a:t>
            </a:r>
          </a:p>
          <a:p>
            <a:pPr marL="171450" indent="-171450">
              <a:buFont typeface="Arial" panose="020B0604020202020204" pitchFamily="34" charset="0"/>
              <a:buChar char="•"/>
            </a:pPr>
            <a:r>
              <a:rPr lang="en-US" sz="1200" noProof="0" dirty="0">
                <a:latin typeface="Aptos" panose="020B0004020202020204" pitchFamily="34" charset="0"/>
              </a:rPr>
              <a:t>FETCH – provide parts to techs</a:t>
            </a:r>
          </a:p>
          <a:p>
            <a:pPr marL="171450" indent="-171450">
              <a:buFont typeface="Arial" panose="020B0604020202020204" pitchFamily="34" charset="0"/>
              <a:buChar char="•"/>
            </a:pPr>
            <a:endParaRPr lang="en-US" sz="1200" noProof="0" dirty="0">
              <a:latin typeface="Aptos" panose="020B0004020202020204" pitchFamily="34" charset="0"/>
            </a:endParaRPr>
          </a:p>
          <a:p>
            <a:r>
              <a:rPr lang="en-US" sz="1200" u="sng" noProof="0" dirty="0">
                <a:latin typeface="Aptos" panose="020B0004020202020204" pitchFamily="34" charset="0"/>
              </a:rPr>
              <a:t>Plans to evaluate our goals: </a:t>
            </a:r>
          </a:p>
          <a:p>
            <a:pPr marL="171450" indent="-171450">
              <a:buFont typeface="Arial" panose="020B0604020202020204" pitchFamily="34" charset="0"/>
              <a:buChar char="•"/>
            </a:pPr>
            <a:r>
              <a:rPr lang="en-US" sz="1200" noProof="0" dirty="0">
                <a:latin typeface="Aptos" panose="020B0004020202020204" pitchFamily="34" charset="0"/>
              </a:rPr>
              <a:t>Audit tech hours, billable hours, hours worked vs hours sold. </a:t>
            </a:r>
          </a:p>
          <a:p>
            <a:pPr marL="171450" indent="-171450">
              <a:buFont typeface="Arial" panose="020B0604020202020204" pitchFamily="34" charset="0"/>
              <a:buChar char="•"/>
            </a:pPr>
            <a:r>
              <a:rPr lang="en-US" sz="1200" noProof="0" dirty="0">
                <a:latin typeface="Aptos" panose="020B0004020202020204" pitchFamily="34" charset="0"/>
              </a:rPr>
              <a:t>Review data daily and identify trends.</a:t>
            </a:r>
          </a:p>
          <a:p>
            <a:pPr marL="171450" indent="-171450">
              <a:buFont typeface="Arial" panose="020B0604020202020204" pitchFamily="34" charset="0"/>
              <a:buChar char="•"/>
            </a:pPr>
            <a:r>
              <a:rPr lang="en-US" sz="1200" noProof="0" dirty="0">
                <a:latin typeface="Aptos" panose="020B0004020202020204" pitchFamily="34" charset="0"/>
              </a:rPr>
              <a:t>Set incremental increases over next few months</a:t>
            </a:r>
          </a:p>
          <a:p>
            <a:pPr marL="171450" indent="-171450">
              <a:buFont typeface="Arial" panose="020B0604020202020204" pitchFamily="34" charset="0"/>
              <a:buChar char="•"/>
            </a:pPr>
            <a:r>
              <a:rPr lang="en-US" sz="1200" noProof="0" dirty="0">
                <a:latin typeface="Aptos" panose="020B0004020202020204" pitchFamily="34" charset="0"/>
              </a:rPr>
              <a:t>Reviews hours per RO, per advisor. Review upsell success rate in CDK Service. </a:t>
            </a:r>
          </a:p>
          <a:p>
            <a:pPr marL="171450" indent="-171450">
              <a:buFont typeface="Arial" panose="020B0604020202020204" pitchFamily="34" charset="0"/>
              <a:buChar char="•"/>
            </a:pPr>
            <a:r>
              <a:rPr lang="en-US" sz="1200" noProof="0" dirty="0">
                <a:latin typeface="Aptos" panose="020B0004020202020204" pitchFamily="34" charset="0"/>
              </a:rPr>
              <a:t>Evaluate the tech and advisor communication and feedback on workflow efficiency. </a:t>
            </a:r>
          </a:p>
          <a:p>
            <a:pPr marL="171450" indent="-171450">
              <a:buFont typeface="Arial" panose="020B0604020202020204" pitchFamily="34" charset="0"/>
              <a:buChar char="•"/>
            </a:pPr>
            <a:r>
              <a:rPr lang="en-US" sz="1200" noProof="0" dirty="0">
                <a:latin typeface="Aptos" panose="020B0004020202020204" pitchFamily="34" charset="0"/>
              </a:rPr>
              <a:t>Review downtime due to equipment issues (record incidents and review maintenance logs).</a:t>
            </a:r>
          </a:p>
          <a:p>
            <a:pPr marL="171450" indent="-171450">
              <a:buFont typeface="Arial" panose="020B0604020202020204" pitchFamily="34" charset="0"/>
              <a:buChar char="•"/>
            </a:pPr>
            <a:r>
              <a:rPr lang="en-US" sz="1200" noProof="0" dirty="0">
                <a:latin typeface="Aptos" panose="020B0004020202020204" pitchFamily="34" charset="0"/>
              </a:rPr>
              <a:t>Average time techs spend waiting for parts, review estimate time in CDK Service.</a:t>
            </a:r>
          </a:p>
          <a:p>
            <a:pPr marL="171450" indent="-171450">
              <a:buFont typeface="Arial" panose="020B0604020202020204" pitchFamily="34" charset="0"/>
              <a:buChar char="•"/>
            </a:pPr>
            <a:r>
              <a:rPr lang="en-US" sz="1200" noProof="0" dirty="0">
                <a:latin typeface="Aptos" panose="020B0004020202020204" pitchFamily="34" charset="0"/>
              </a:rPr>
              <a:t>Feedback from techs on the FETCH system</a:t>
            </a:r>
          </a:p>
          <a:p>
            <a:pPr marL="171450" indent="-171450">
              <a:buFont typeface="Arial" panose="020B0604020202020204" pitchFamily="34" charset="0"/>
              <a:buChar char="•"/>
            </a:pPr>
            <a:endParaRPr lang="en-US" sz="1200" noProof="0" dirty="0">
              <a:latin typeface="Aptos" panose="020B0004020202020204" pitchFamily="34" charset="0"/>
            </a:endParaRPr>
          </a:p>
          <a:p>
            <a:endParaRPr lang="en-US" sz="1200" u="sng" noProof="0" dirty="0">
              <a:latin typeface="Aptos" panose="020B0004020202020204" pitchFamily="34" charset="0"/>
            </a:endParaRPr>
          </a:p>
          <a:p>
            <a:endParaRPr lang="en-US" sz="1200" noProof="0" dirty="0">
              <a:latin typeface="Aptos" panose="020B0004020202020204" pitchFamily="34" charset="0"/>
            </a:endParaRPr>
          </a:p>
        </p:txBody>
      </p:sp>
      <p:pic>
        <p:nvPicPr>
          <p:cNvPr id="6" name="Picture 5">
            <a:extLst>
              <a:ext uri="{FF2B5EF4-FFF2-40B4-BE49-F238E27FC236}">
                <a16:creationId xmlns:a16="http://schemas.microsoft.com/office/drawing/2014/main" id="{AF5E8125-0543-424D-D861-367B1EE1E716}"/>
              </a:ext>
            </a:extLst>
          </p:cNvPr>
          <p:cNvPicPr>
            <a:picLocks noChangeAspect="1"/>
          </p:cNvPicPr>
          <p:nvPr/>
        </p:nvPicPr>
        <p:blipFill>
          <a:blip r:embed="rId3"/>
          <a:stretch>
            <a:fillRect/>
          </a:stretch>
        </p:blipFill>
        <p:spPr>
          <a:xfrm>
            <a:off x="5624666" y="5173856"/>
            <a:ext cx="6436742" cy="1229029"/>
          </a:xfrm>
          <a:prstGeom prst="rect">
            <a:avLst/>
          </a:prstGeom>
        </p:spPr>
      </p:pic>
      <p:cxnSp>
        <p:nvCxnSpPr>
          <p:cNvPr id="8" name="Straight Arrow Connector 7">
            <a:extLst>
              <a:ext uri="{FF2B5EF4-FFF2-40B4-BE49-F238E27FC236}">
                <a16:creationId xmlns:a16="http://schemas.microsoft.com/office/drawing/2014/main" id="{62587756-E699-BBC4-2ABC-0C880A509C30}"/>
              </a:ext>
            </a:extLst>
          </p:cNvPr>
          <p:cNvCxnSpPr>
            <a:cxnSpLocks/>
          </p:cNvCxnSpPr>
          <p:nvPr/>
        </p:nvCxnSpPr>
        <p:spPr>
          <a:xfrm>
            <a:off x="4836920" y="1726250"/>
            <a:ext cx="1064917" cy="323534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424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A9FF0-F114-AF81-8854-AD68896E364C}"/>
              </a:ext>
            </a:extLst>
          </p:cNvPr>
          <p:cNvSpPr>
            <a:spLocks noGrp="1"/>
          </p:cNvSpPr>
          <p:nvPr>
            <p:ph type="title"/>
          </p:nvPr>
        </p:nvSpPr>
        <p:spPr>
          <a:xfrm>
            <a:off x="221046" y="390959"/>
            <a:ext cx="9692640" cy="741587"/>
          </a:xfrm>
        </p:spPr>
        <p:txBody>
          <a:bodyPr/>
          <a:lstStyle/>
          <a:p>
            <a:r>
              <a:rPr lang="en-US" noProof="0" dirty="0"/>
              <a:t>5. FACILITY</a:t>
            </a:r>
          </a:p>
        </p:txBody>
      </p:sp>
      <p:pic>
        <p:nvPicPr>
          <p:cNvPr id="5" name="Content Placeholder 4">
            <a:extLst>
              <a:ext uri="{FF2B5EF4-FFF2-40B4-BE49-F238E27FC236}">
                <a16:creationId xmlns:a16="http://schemas.microsoft.com/office/drawing/2014/main" id="{D9CBF2A6-105E-C125-696A-A99674F8BE40}"/>
              </a:ext>
            </a:extLst>
          </p:cNvPr>
          <p:cNvPicPr>
            <a:picLocks noGrp="1" noChangeAspect="1"/>
          </p:cNvPicPr>
          <p:nvPr>
            <p:ph idx="1"/>
          </p:nvPr>
        </p:nvPicPr>
        <p:blipFill>
          <a:blip r:embed="rId2"/>
          <a:stretch>
            <a:fillRect/>
          </a:stretch>
        </p:blipFill>
        <p:spPr>
          <a:xfrm>
            <a:off x="221046" y="1420564"/>
            <a:ext cx="4913016" cy="4404168"/>
          </a:xfrm>
        </p:spPr>
      </p:pic>
      <p:sp>
        <p:nvSpPr>
          <p:cNvPr id="3" name="TextBox 2">
            <a:extLst>
              <a:ext uri="{FF2B5EF4-FFF2-40B4-BE49-F238E27FC236}">
                <a16:creationId xmlns:a16="http://schemas.microsoft.com/office/drawing/2014/main" id="{E1BF1C5A-4CD2-922B-CEF0-6EC06BF17611}"/>
              </a:ext>
            </a:extLst>
          </p:cNvPr>
          <p:cNvSpPr txBox="1"/>
          <p:nvPr/>
        </p:nvSpPr>
        <p:spPr>
          <a:xfrm>
            <a:off x="5402510" y="428178"/>
            <a:ext cx="6467912" cy="6001643"/>
          </a:xfrm>
          <a:prstGeom prst="rect">
            <a:avLst/>
          </a:prstGeom>
          <a:noFill/>
        </p:spPr>
        <p:txBody>
          <a:bodyPr wrap="square" rtlCol="0">
            <a:spAutoFit/>
          </a:bodyPr>
          <a:lstStyle/>
          <a:p>
            <a:r>
              <a:rPr lang="en-US" sz="1200" u="sng" noProof="0" dirty="0">
                <a:latin typeface="Aptos" panose="020B0004020202020204" pitchFamily="34" charset="0"/>
              </a:rPr>
              <a:t>Current Practices: </a:t>
            </a:r>
            <a:r>
              <a:rPr lang="en-US" sz="1200" noProof="0" dirty="0">
                <a:latin typeface="Aptos" panose="020B0004020202020204" pitchFamily="34" charset="0"/>
              </a:rPr>
              <a:t>Store is open 9.5 hours but most techs only here for 8 hours. Closed on weekends.</a:t>
            </a:r>
          </a:p>
          <a:p>
            <a:endParaRPr lang="en-US" sz="1200" noProof="0" dirty="0">
              <a:latin typeface="Aptos" panose="020B0004020202020204" pitchFamily="34" charset="0"/>
            </a:endParaRPr>
          </a:p>
          <a:p>
            <a:r>
              <a:rPr lang="en-US" sz="1200" u="sng" noProof="0" dirty="0">
                <a:latin typeface="Aptos" panose="020B0004020202020204" pitchFamily="34" charset="0"/>
              </a:rPr>
              <a:t>Goal for improvement: </a:t>
            </a:r>
          </a:p>
          <a:p>
            <a:pPr marL="171450" indent="-171450">
              <a:buFont typeface="Arial" panose="020B0604020202020204" pitchFamily="34" charset="0"/>
              <a:buChar char="•"/>
            </a:pPr>
            <a:r>
              <a:rPr lang="en-US" sz="1200" noProof="0" dirty="0">
                <a:latin typeface="Aptos" panose="020B0004020202020204" pitchFamily="34" charset="0"/>
              </a:rPr>
              <a:t>Maximize technician proficiency</a:t>
            </a:r>
          </a:p>
          <a:p>
            <a:pPr marL="171450" indent="-171450">
              <a:buFont typeface="Arial" panose="020B0604020202020204" pitchFamily="34" charset="0"/>
              <a:buChar char="•"/>
            </a:pPr>
            <a:r>
              <a:rPr lang="en-US" sz="1200" noProof="0" dirty="0">
                <a:latin typeface="Aptos" panose="020B0004020202020204" pitchFamily="34" charset="0"/>
              </a:rPr>
              <a:t>Extend operating hours</a:t>
            </a:r>
          </a:p>
          <a:p>
            <a:pPr marL="171450" indent="-171450">
              <a:buFont typeface="Arial" panose="020B0604020202020204" pitchFamily="34" charset="0"/>
              <a:buChar char="•"/>
            </a:pPr>
            <a:r>
              <a:rPr lang="en-US" sz="1200" noProof="0" dirty="0">
                <a:latin typeface="Aptos" panose="020B0004020202020204" pitchFamily="34" charset="0"/>
              </a:rPr>
              <a:t>Improve appointment booking</a:t>
            </a:r>
          </a:p>
          <a:p>
            <a:pPr marL="171450" indent="-171450">
              <a:buFont typeface="Arial" panose="020B0604020202020204" pitchFamily="34" charset="0"/>
              <a:buChar char="•"/>
            </a:pPr>
            <a:r>
              <a:rPr lang="en-US" sz="1200" noProof="0" dirty="0">
                <a:latin typeface="Aptos" panose="020B0004020202020204" pitchFamily="34" charset="0"/>
              </a:rPr>
              <a:t>Optimize facility layout and tools</a:t>
            </a:r>
          </a:p>
          <a:p>
            <a:pPr marL="171450" indent="-171450">
              <a:buFont typeface="Arial" panose="020B0604020202020204" pitchFamily="34" charset="0"/>
              <a:buChar char="•"/>
            </a:pPr>
            <a:r>
              <a:rPr lang="en-US" sz="1200" noProof="0" dirty="0">
                <a:latin typeface="Aptos" panose="020B0004020202020204" pitchFamily="34" charset="0"/>
              </a:rPr>
              <a:t>Retention (tire storage)</a:t>
            </a:r>
          </a:p>
          <a:p>
            <a:pPr marL="171450" indent="-171450">
              <a:buFont typeface="Arial" panose="020B0604020202020204" pitchFamily="34" charset="0"/>
              <a:buChar char="•"/>
            </a:pPr>
            <a:endParaRPr lang="en-US" sz="1200" noProof="0" dirty="0">
              <a:latin typeface="Aptos" panose="020B0004020202020204" pitchFamily="34" charset="0"/>
            </a:endParaRPr>
          </a:p>
          <a:p>
            <a:r>
              <a:rPr lang="en-US" sz="1200" u="sng" noProof="0" dirty="0">
                <a:latin typeface="Aptos" panose="020B0004020202020204" pitchFamily="34" charset="0"/>
              </a:rPr>
              <a:t>Plans for our goals:</a:t>
            </a:r>
          </a:p>
          <a:p>
            <a:pPr marL="171450" indent="-171450">
              <a:buFont typeface="Arial" panose="020B0604020202020204" pitchFamily="34" charset="0"/>
              <a:buChar char="•"/>
            </a:pPr>
            <a:r>
              <a:rPr lang="en-US" sz="1200" noProof="0" dirty="0">
                <a:latin typeface="Aptos" panose="020B0004020202020204" pitchFamily="34" charset="0"/>
              </a:rPr>
              <a:t>Use proper dispatching</a:t>
            </a:r>
          </a:p>
          <a:p>
            <a:pPr marL="171450" indent="-171450">
              <a:buFont typeface="Arial" panose="020B0604020202020204" pitchFamily="34" charset="0"/>
              <a:buChar char="•"/>
            </a:pPr>
            <a:r>
              <a:rPr lang="en-US" sz="1200" noProof="0" dirty="0">
                <a:latin typeface="Aptos" panose="020B0004020202020204" pitchFamily="34" charset="0"/>
              </a:rPr>
              <a:t>Remove bottlenecks with parts (FETCH)</a:t>
            </a:r>
          </a:p>
          <a:p>
            <a:pPr marL="171450" indent="-171450">
              <a:buFont typeface="Arial" panose="020B0604020202020204" pitchFamily="34" charset="0"/>
              <a:buChar char="•"/>
            </a:pPr>
            <a:r>
              <a:rPr lang="en-US" sz="1200" noProof="0" dirty="0">
                <a:latin typeface="Aptos" panose="020B0004020202020204" pitchFamily="34" charset="0"/>
              </a:rPr>
              <a:t>Stay open later at night. Once we have enough staffing, open on Sat and Sun. Work flexible schedule.</a:t>
            </a:r>
          </a:p>
          <a:p>
            <a:pPr marL="171450" indent="-171450">
              <a:buFont typeface="Arial" panose="020B0604020202020204" pitchFamily="34" charset="0"/>
              <a:buChar char="•"/>
            </a:pPr>
            <a:r>
              <a:rPr lang="en-US" sz="1200" noProof="0" dirty="0">
                <a:latin typeface="Aptos" panose="020B0004020202020204" pitchFamily="34" charset="0"/>
              </a:rPr>
              <a:t>Fix our online scheduling tool. More training for the appointment coordinator. Reduce gaps in schedule while also respecting the hourly cap.</a:t>
            </a:r>
          </a:p>
          <a:p>
            <a:pPr marL="171450" indent="-171450">
              <a:buFont typeface="Arial" panose="020B0604020202020204" pitchFamily="34" charset="0"/>
              <a:buChar char="•"/>
            </a:pPr>
            <a:r>
              <a:rPr lang="en-US" sz="1200" noProof="0" dirty="0">
                <a:latin typeface="Aptos" panose="020B0004020202020204" pitchFamily="34" charset="0"/>
              </a:rPr>
              <a:t>Ensure bays are accessible, in working condition. Regular maintenance on tools. </a:t>
            </a:r>
          </a:p>
          <a:p>
            <a:pPr marL="171450" indent="-171450">
              <a:buFont typeface="Arial" panose="020B0604020202020204" pitchFamily="34" charset="0"/>
              <a:buChar char="•"/>
            </a:pPr>
            <a:r>
              <a:rPr lang="en-US" sz="1200" noProof="0" dirty="0">
                <a:latin typeface="Aptos" panose="020B0004020202020204" pitchFamily="34" charset="0"/>
              </a:rPr>
              <a:t>Encourage customer to take advantage of our Tire Storage.</a:t>
            </a:r>
          </a:p>
          <a:p>
            <a:endParaRPr lang="en-US" sz="1200" noProof="0" dirty="0">
              <a:latin typeface="Aptos" panose="020B0004020202020204" pitchFamily="34" charset="0"/>
            </a:endParaRPr>
          </a:p>
          <a:p>
            <a:r>
              <a:rPr lang="en-US" sz="1200" u="sng" noProof="0" dirty="0">
                <a:latin typeface="Aptos" panose="020B0004020202020204" pitchFamily="34" charset="0"/>
              </a:rPr>
              <a:t>Plans to evaluate your changes:</a:t>
            </a:r>
          </a:p>
          <a:p>
            <a:pPr marL="171450" indent="-171450">
              <a:buFont typeface="Arial" panose="020B0604020202020204" pitchFamily="34" charset="0"/>
              <a:buChar char="•"/>
            </a:pPr>
            <a:r>
              <a:rPr lang="en-US" sz="1200" noProof="0" dirty="0">
                <a:latin typeface="Aptos" panose="020B0004020202020204" pitchFamily="34" charset="0"/>
              </a:rPr>
              <a:t>Monitor tech proficiency with our daily spreadsheet</a:t>
            </a:r>
          </a:p>
          <a:p>
            <a:pPr marL="171450" indent="-171450">
              <a:buFont typeface="Arial" panose="020B0604020202020204" pitchFamily="34" charset="0"/>
              <a:buChar char="•"/>
            </a:pPr>
            <a:r>
              <a:rPr lang="en-US" sz="1200" noProof="0" dirty="0">
                <a:latin typeface="Aptos" panose="020B0004020202020204" pitchFamily="34" charset="0"/>
              </a:rPr>
              <a:t>Monitor tech idle time (6min rule – 0.1 wasted)</a:t>
            </a:r>
          </a:p>
          <a:p>
            <a:pPr marL="171450" indent="-171450">
              <a:buFont typeface="Arial" panose="020B0604020202020204" pitchFamily="34" charset="0"/>
              <a:buChar char="•"/>
            </a:pPr>
            <a:r>
              <a:rPr lang="en-US" sz="1200" noProof="0" dirty="0">
                <a:latin typeface="Aptos" panose="020B0004020202020204" pitchFamily="34" charset="0"/>
              </a:rPr>
              <a:t>Evaluate causes of lost time</a:t>
            </a:r>
          </a:p>
          <a:p>
            <a:pPr marL="171450" indent="-171450">
              <a:buFont typeface="Arial" panose="020B0604020202020204" pitchFamily="34" charset="0"/>
              <a:buChar char="•"/>
            </a:pPr>
            <a:r>
              <a:rPr lang="en-US" sz="1200" noProof="0" dirty="0">
                <a:latin typeface="Aptos" panose="020B0004020202020204" pitchFamily="34" charset="0"/>
              </a:rPr>
              <a:t>Look into mobile repair vans</a:t>
            </a:r>
          </a:p>
          <a:p>
            <a:pPr marL="171450" indent="-171450">
              <a:buFont typeface="Arial" panose="020B0604020202020204" pitchFamily="34" charset="0"/>
              <a:buChar char="•"/>
            </a:pPr>
            <a:r>
              <a:rPr lang="en-US" sz="1200" noProof="0" dirty="0">
                <a:latin typeface="Aptos" panose="020B0004020202020204" pitchFamily="34" charset="0"/>
              </a:rPr>
              <a:t>Provide tech with survey for feedback</a:t>
            </a:r>
          </a:p>
          <a:p>
            <a:pPr marL="171450" indent="-171450">
              <a:buFont typeface="Arial" panose="020B0604020202020204" pitchFamily="34" charset="0"/>
              <a:buChar char="•"/>
            </a:pPr>
            <a:r>
              <a:rPr lang="en-US" sz="1200" noProof="0" dirty="0">
                <a:latin typeface="Aptos" panose="020B0004020202020204" pitchFamily="34" charset="0"/>
              </a:rPr>
              <a:t>Calculate fill rate with parts</a:t>
            </a:r>
          </a:p>
          <a:p>
            <a:pPr marL="171450" indent="-171450">
              <a:buFont typeface="Arial" panose="020B0604020202020204" pitchFamily="34" charset="0"/>
              <a:buChar char="•"/>
            </a:pPr>
            <a:r>
              <a:rPr lang="en-US" sz="1200" noProof="0" dirty="0">
                <a:latin typeface="Aptos" panose="020B0004020202020204" pitchFamily="34" charset="0"/>
              </a:rPr>
              <a:t>% of jobs delayed due to parts unavailability</a:t>
            </a:r>
          </a:p>
          <a:p>
            <a:pPr marL="171450" indent="-171450">
              <a:buFont typeface="Arial" panose="020B0604020202020204" pitchFamily="34" charset="0"/>
              <a:buChar char="•"/>
            </a:pPr>
            <a:r>
              <a:rPr lang="en-US" sz="1200" noProof="0" dirty="0">
                <a:latin typeface="Aptos" panose="020B0004020202020204" pitchFamily="34" charset="0"/>
              </a:rPr>
              <a:t>Launch pilot weekend program for 1 month and track progress</a:t>
            </a:r>
          </a:p>
          <a:p>
            <a:pPr marL="171450" indent="-171450">
              <a:buFont typeface="Arial" panose="020B0604020202020204" pitchFamily="34" charset="0"/>
              <a:buChar char="•"/>
            </a:pPr>
            <a:r>
              <a:rPr lang="en-US" sz="1200" noProof="0" dirty="0">
                <a:latin typeface="Aptos" panose="020B0004020202020204" pitchFamily="34" charset="0"/>
              </a:rPr>
              <a:t>Review scheduling patterns monthly and identify gaps and adjust training.</a:t>
            </a:r>
          </a:p>
          <a:p>
            <a:pPr marL="171450" indent="-171450">
              <a:buFont typeface="Arial" panose="020B0604020202020204" pitchFamily="34" charset="0"/>
              <a:buChar char="•"/>
            </a:pPr>
            <a:r>
              <a:rPr lang="en-US" sz="1200" noProof="0" dirty="0">
                <a:latin typeface="Aptos" panose="020B0004020202020204" pitchFamily="34" charset="0"/>
              </a:rPr>
              <a:t>Maintain a service log for bays and tools to monitor maintenance history. </a:t>
            </a:r>
          </a:p>
          <a:p>
            <a:endParaRPr lang="en-US" sz="1200" noProof="0" dirty="0">
              <a:latin typeface="Aptos" panose="020B0004020202020204" pitchFamily="34" charset="0"/>
            </a:endParaRPr>
          </a:p>
        </p:txBody>
      </p:sp>
    </p:spTree>
    <p:extLst>
      <p:ext uri="{BB962C8B-B14F-4D97-AF65-F5344CB8AC3E}">
        <p14:creationId xmlns:p14="http://schemas.microsoft.com/office/powerpoint/2010/main" val="1951773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BFB2C-CEE1-3D8F-E597-A66F98742DAE}"/>
              </a:ext>
            </a:extLst>
          </p:cNvPr>
          <p:cNvSpPr>
            <a:spLocks noGrp="1"/>
          </p:cNvSpPr>
          <p:nvPr>
            <p:ph type="title"/>
          </p:nvPr>
        </p:nvSpPr>
        <p:spPr>
          <a:xfrm>
            <a:off x="100389" y="177388"/>
            <a:ext cx="9692640" cy="735252"/>
          </a:xfrm>
        </p:spPr>
        <p:txBody>
          <a:bodyPr/>
          <a:lstStyle/>
          <a:p>
            <a:r>
              <a:rPr lang="en-US" noProof="0" dirty="0"/>
              <a:t>6. 100 RO ANALYSIS</a:t>
            </a:r>
          </a:p>
        </p:txBody>
      </p:sp>
      <p:sp>
        <p:nvSpPr>
          <p:cNvPr id="3" name="Content Placeholder 2">
            <a:extLst>
              <a:ext uri="{FF2B5EF4-FFF2-40B4-BE49-F238E27FC236}">
                <a16:creationId xmlns:a16="http://schemas.microsoft.com/office/drawing/2014/main" id="{25E55B91-76FE-C1D4-8641-BA57D17E8662}"/>
              </a:ext>
            </a:extLst>
          </p:cNvPr>
          <p:cNvSpPr>
            <a:spLocks noGrp="1"/>
          </p:cNvSpPr>
          <p:nvPr>
            <p:ph idx="1"/>
          </p:nvPr>
        </p:nvSpPr>
        <p:spPr>
          <a:xfrm>
            <a:off x="4731798" y="1581144"/>
            <a:ext cx="6569746" cy="5257341"/>
          </a:xfrm>
        </p:spPr>
        <p:txBody>
          <a:bodyPr>
            <a:normAutofit fontScale="62500" lnSpcReduction="20000"/>
          </a:bodyPr>
          <a:lstStyle/>
          <a:p>
            <a:pPr marL="342900" marR="0" lvl="0" indent="-342900">
              <a:lnSpc>
                <a:spcPct val="107000"/>
              </a:lnSpc>
              <a:spcAft>
                <a:spcPts val="800"/>
              </a:spcAft>
              <a:buFont typeface="Arial" panose="020B0604020202020204" pitchFamily="34" charset="0"/>
              <a:buChar char="•"/>
              <a:tabLst>
                <a:tab pos="457200" algn="l"/>
              </a:tabLst>
            </a:pPr>
            <a:r>
              <a:rPr lang="en-US" sz="1900" kern="100" dirty="0">
                <a:effectLst/>
                <a:latin typeface="Aptos" panose="020B0004020202020204" pitchFamily="34" charset="0"/>
                <a:ea typeface="Calibri" panose="020F0502020204030204" pitchFamily="34" charset="0"/>
                <a:cs typeface="Times New Roman" panose="02020603050405020304" pitchFamily="18" charset="0"/>
              </a:rPr>
              <a:t>Our dealership’s current sales show a good mix of competitive, maintenance and repair work. We have an opportunity to increase our repair % (40% target) of ROs, which would increase our hours per RO, sold hours threshold per advisor, and increase profitability. </a:t>
            </a:r>
          </a:p>
          <a:p>
            <a:pPr marL="342900" marR="0" lvl="0" indent="-342900">
              <a:lnSpc>
                <a:spcPct val="107000"/>
              </a:lnSpc>
              <a:spcAft>
                <a:spcPts val="800"/>
              </a:spcAft>
              <a:buFont typeface="Arial" panose="020B0604020202020204" pitchFamily="34" charset="0"/>
              <a:buChar char="•"/>
              <a:tabLst>
                <a:tab pos="457200" algn="l"/>
              </a:tabLst>
            </a:pPr>
            <a:r>
              <a:rPr lang="en-US" sz="1900" kern="100" dirty="0">
                <a:effectLst/>
                <a:latin typeface="Aptos" panose="020B0004020202020204" pitchFamily="34" charset="0"/>
                <a:ea typeface="Calibri" panose="020F0502020204030204" pitchFamily="34" charset="0"/>
                <a:cs typeface="Times New Roman" panose="02020603050405020304" pitchFamily="18" charset="0"/>
              </a:rPr>
              <a:t>We have a newer dealership with a new database but this calculation is actually showing us that we are servicing customer vehicles that did not buy new from us, at 44% set as older vehicles.</a:t>
            </a:r>
          </a:p>
          <a:p>
            <a:pPr marL="342900" marR="0" lvl="0" indent="-342900">
              <a:lnSpc>
                <a:spcPct val="107000"/>
              </a:lnSpc>
              <a:spcAft>
                <a:spcPts val="800"/>
              </a:spcAft>
              <a:buFont typeface="Arial" panose="020B0604020202020204" pitchFamily="34" charset="0"/>
              <a:buChar char="•"/>
              <a:tabLst>
                <a:tab pos="457200" algn="l"/>
              </a:tabLst>
            </a:pPr>
            <a:r>
              <a:rPr lang="en-US" sz="1900" kern="100" dirty="0">
                <a:effectLst/>
                <a:latin typeface="Aptos" panose="020B0004020202020204" pitchFamily="34" charset="0"/>
                <a:ea typeface="Calibri" panose="020F0502020204030204" pitchFamily="34" charset="0"/>
                <a:cs typeface="Times New Roman" panose="02020603050405020304" pitchFamily="18" charset="0"/>
              </a:rPr>
              <a:t>Our service advisors will receive some training with regards to selling tactics, objection handling and how to create urgency with the recommended work from the technicians. We also need to merge the advisors and the technicians with clearer communication. </a:t>
            </a:r>
          </a:p>
          <a:p>
            <a:pPr marL="342900" marR="0" lvl="0" indent="-342900">
              <a:lnSpc>
                <a:spcPct val="107000"/>
              </a:lnSpc>
              <a:spcAft>
                <a:spcPts val="800"/>
              </a:spcAft>
              <a:buFont typeface="Arial" panose="020B0604020202020204" pitchFamily="34" charset="0"/>
              <a:buChar char="•"/>
              <a:tabLst>
                <a:tab pos="457200" algn="l"/>
              </a:tabLst>
            </a:pPr>
            <a:r>
              <a:rPr lang="en-US" sz="1900" kern="100" dirty="0">
                <a:effectLst/>
                <a:latin typeface="Aptos" panose="020B0004020202020204" pitchFamily="34" charset="0"/>
                <a:ea typeface="Calibri" panose="020F0502020204030204" pitchFamily="34" charset="0"/>
                <a:cs typeface="Times New Roman" panose="02020603050405020304" pitchFamily="18" charset="0"/>
              </a:rPr>
              <a:t>Our master technicians are doing to many low paying jobs. We need to focus their attention more on harder jobs, where we can utilize all their learned skills and knowledge. Move the internal reconditioning, PDI, oil changes and tire swaps for C/D or apprentice technicians. Lowering our cost of labor will increase our profitability. </a:t>
            </a:r>
          </a:p>
          <a:p>
            <a:pPr marL="342900" marR="0" lvl="0" indent="-342900">
              <a:lnSpc>
                <a:spcPct val="107000"/>
              </a:lnSpc>
              <a:spcAft>
                <a:spcPts val="800"/>
              </a:spcAft>
              <a:buFont typeface="Arial" panose="020B0604020202020204" pitchFamily="34" charset="0"/>
              <a:buChar char="•"/>
              <a:tabLst>
                <a:tab pos="457200" algn="l"/>
              </a:tabLst>
            </a:pPr>
            <a:r>
              <a:rPr lang="en-US" sz="1900" kern="100" dirty="0">
                <a:effectLst/>
                <a:latin typeface="Aptos" panose="020B0004020202020204" pitchFamily="34" charset="0"/>
                <a:ea typeface="Calibri" panose="020F0502020204030204" pitchFamily="34" charset="0"/>
                <a:cs typeface="Times New Roman" panose="02020603050405020304" pitchFamily="18" charset="0"/>
              </a:rPr>
              <a:t>We need to reduce to % of 1-line ROs (10-15% target), from 59%. We will be adding this calculation to Service Advisor monthly 1on1 KPIs and ensure we provide ample training on how to sell, recommend, and on closing. Ensure we review all recommended services, open campaigns, and do walk arounds with the customer at check in. This is one of the easiest ways to capture all the issues with the customer vehicle. </a:t>
            </a:r>
          </a:p>
          <a:p>
            <a:pPr marL="342900" marR="0" lvl="0" indent="-342900">
              <a:lnSpc>
                <a:spcPct val="107000"/>
              </a:lnSpc>
              <a:spcAft>
                <a:spcPts val="800"/>
              </a:spcAft>
              <a:buFont typeface="Arial" panose="020B0604020202020204" pitchFamily="34" charset="0"/>
              <a:buChar char="•"/>
              <a:tabLst>
                <a:tab pos="457200" algn="l"/>
              </a:tabLst>
            </a:pPr>
            <a:r>
              <a:rPr lang="en-US" sz="1900" kern="100" dirty="0">
                <a:effectLst/>
                <a:latin typeface="Aptos" panose="020B0004020202020204" pitchFamily="34" charset="0"/>
                <a:ea typeface="Calibri" panose="020F0502020204030204" pitchFamily="34" charset="0"/>
                <a:cs typeface="Times New Roman" panose="02020603050405020304" pitchFamily="18" charset="0"/>
              </a:rPr>
              <a:t>All the above strategies will also increase our hours per RO (target of 2.2), at 1.44 currently. </a:t>
            </a:r>
            <a:endParaRPr lang="en-US" noProof="0" dirty="0"/>
          </a:p>
        </p:txBody>
      </p:sp>
      <p:pic>
        <p:nvPicPr>
          <p:cNvPr id="6" name="Picture 5">
            <a:extLst>
              <a:ext uri="{FF2B5EF4-FFF2-40B4-BE49-F238E27FC236}">
                <a16:creationId xmlns:a16="http://schemas.microsoft.com/office/drawing/2014/main" id="{F502C570-3998-06AC-6699-B8B21BB1AC36}"/>
              </a:ext>
            </a:extLst>
          </p:cNvPr>
          <p:cNvPicPr>
            <a:picLocks noChangeAspect="1"/>
          </p:cNvPicPr>
          <p:nvPr/>
        </p:nvPicPr>
        <p:blipFill>
          <a:blip r:embed="rId2"/>
          <a:stretch>
            <a:fillRect/>
          </a:stretch>
        </p:blipFill>
        <p:spPr>
          <a:xfrm>
            <a:off x="100389" y="1049940"/>
            <a:ext cx="4631409" cy="3702848"/>
          </a:xfrm>
          <a:prstGeom prst="rect">
            <a:avLst/>
          </a:prstGeom>
        </p:spPr>
      </p:pic>
      <p:pic>
        <p:nvPicPr>
          <p:cNvPr id="8" name="Picture 7">
            <a:extLst>
              <a:ext uri="{FF2B5EF4-FFF2-40B4-BE49-F238E27FC236}">
                <a16:creationId xmlns:a16="http://schemas.microsoft.com/office/drawing/2014/main" id="{E13C8DBD-8433-12AE-E856-3DF5B6916FD8}"/>
              </a:ext>
            </a:extLst>
          </p:cNvPr>
          <p:cNvPicPr>
            <a:picLocks noChangeAspect="1"/>
          </p:cNvPicPr>
          <p:nvPr/>
        </p:nvPicPr>
        <p:blipFill>
          <a:blip r:embed="rId3"/>
          <a:stretch>
            <a:fillRect/>
          </a:stretch>
        </p:blipFill>
        <p:spPr>
          <a:xfrm>
            <a:off x="596190" y="4752788"/>
            <a:ext cx="3639807" cy="1585077"/>
          </a:xfrm>
          <a:prstGeom prst="rect">
            <a:avLst/>
          </a:prstGeom>
        </p:spPr>
      </p:pic>
    </p:spTree>
    <p:extLst>
      <p:ext uri="{BB962C8B-B14F-4D97-AF65-F5344CB8AC3E}">
        <p14:creationId xmlns:p14="http://schemas.microsoft.com/office/powerpoint/2010/main" val="296641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C5992-7270-39DF-E607-5EC0AA3C58E5}"/>
              </a:ext>
            </a:extLst>
          </p:cNvPr>
          <p:cNvSpPr>
            <a:spLocks noGrp="1"/>
          </p:cNvSpPr>
          <p:nvPr>
            <p:ph type="title"/>
          </p:nvPr>
        </p:nvSpPr>
        <p:spPr>
          <a:xfrm>
            <a:off x="79024" y="80534"/>
            <a:ext cx="9692640" cy="699642"/>
          </a:xfrm>
        </p:spPr>
        <p:txBody>
          <a:bodyPr/>
          <a:lstStyle/>
          <a:p>
            <a:r>
              <a:rPr lang="en-US" noProof="0" dirty="0"/>
              <a:t>SWOT ANALYSIS - strengths</a:t>
            </a:r>
          </a:p>
        </p:txBody>
      </p:sp>
      <p:sp>
        <p:nvSpPr>
          <p:cNvPr id="3" name="Content Placeholder 2">
            <a:extLst>
              <a:ext uri="{FF2B5EF4-FFF2-40B4-BE49-F238E27FC236}">
                <a16:creationId xmlns:a16="http://schemas.microsoft.com/office/drawing/2014/main" id="{0876D9C5-756D-29AD-1234-1B7D07D76833}"/>
              </a:ext>
            </a:extLst>
          </p:cNvPr>
          <p:cNvSpPr>
            <a:spLocks noGrp="1"/>
          </p:cNvSpPr>
          <p:nvPr>
            <p:ph idx="1"/>
          </p:nvPr>
        </p:nvSpPr>
        <p:spPr>
          <a:xfrm>
            <a:off x="79024" y="896783"/>
            <a:ext cx="10113600" cy="5961217"/>
          </a:xfrm>
        </p:spPr>
        <p:txBody>
          <a:bodyPr>
            <a:normAutofit fontScale="32500" lnSpcReduction="20000"/>
          </a:bodyPr>
          <a:lstStyle/>
          <a:p>
            <a:pPr>
              <a:lnSpc>
                <a:spcPct val="120000"/>
              </a:lnSpc>
              <a:spcBef>
                <a:spcPts val="0"/>
              </a:spcBef>
              <a:spcAft>
                <a:spcPts val="0"/>
              </a:spcAft>
            </a:pPr>
            <a:r>
              <a:rPr lang="en-US" sz="3400" b="1" noProof="0" dirty="0">
                <a:latin typeface="Aptos" panose="020B0004020202020204" pitchFamily="34" charset="0"/>
              </a:rPr>
              <a:t>1. Experienced Team</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The service department is powered by highly skilled technicians and advisors who bring years of expertise to every repair and maintenance task.</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2. Good Team Dynamic &amp; Engaged Leadership</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Collaboration and strong communication within the service team enable smooth operations.</a:t>
            </a:r>
          </a:p>
          <a:p>
            <a:pPr>
              <a:lnSpc>
                <a:spcPct val="120000"/>
              </a:lnSpc>
              <a:spcBef>
                <a:spcPts val="0"/>
              </a:spcBef>
              <a:spcAft>
                <a:spcPts val="0"/>
              </a:spcAft>
              <a:buFont typeface="Arial" panose="020B0604020202020204" pitchFamily="34" charset="0"/>
              <a:buChar char="•"/>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3. Developed Processes</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Well-established workflow.</a:t>
            </a:r>
          </a:p>
          <a:p>
            <a:pPr>
              <a:lnSpc>
                <a:spcPct val="120000"/>
              </a:lnSpc>
              <a:spcBef>
                <a:spcPts val="0"/>
              </a:spcBef>
              <a:spcAft>
                <a:spcPts val="0"/>
              </a:spcAft>
              <a:buFont typeface="Arial" panose="020B0604020202020204" pitchFamily="34" charset="0"/>
              <a:buChar char="•"/>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4. Staff Morale / Culture</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5. Relationships Built with Customers</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The service team prioritizes building trust through personalized care and open communication, creating long-term relationships with loyal customers.</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6. Customer-Facing Lead Technicians</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Lead technicians actively engaging with customers enhance transparency and build confidence by explaining issues and solutions in an understandable way.</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7. Location</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Conveniently situated for easy access; with no direct competition. We are a destination store.</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8. Beautiful Facility</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A clean, modern, and well-maintained facility.</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9. Friendly and Honest Staff</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Staff interactions are rooted in friendliness and integrity, ensuring customers feel valued and informed about their vehicle's care.</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10. Over 50 Years of Combined Master Technician Experience</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The service department boasts unmatched expertise, with a team of master technicians who excel at handling complex and specialized repairs.</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11. High Expectations</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The team maintains a standard of excellence in every service, constantly striving to exceed customer expectations.</a:t>
            </a:r>
          </a:p>
          <a:p>
            <a:pPr>
              <a:lnSpc>
                <a:spcPct val="120000"/>
              </a:lnSpc>
              <a:spcBef>
                <a:spcPts val="0"/>
              </a:spcBef>
              <a:spcAft>
                <a:spcPts val="0"/>
              </a:spcAft>
            </a:pPr>
            <a:endParaRPr lang="en-US" sz="3400" b="1" noProof="0" dirty="0">
              <a:latin typeface="Aptos" panose="020B0004020202020204" pitchFamily="34" charset="0"/>
            </a:endParaRPr>
          </a:p>
          <a:p>
            <a:pPr>
              <a:lnSpc>
                <a:spcPct val="120000"/>
              </a:lnSpc>
              <a:spcBef>
                <a:spcPts val="0"/>
              </a:spcBef>
              <a:spcAft>
                <a:spcPts val="0"/>
              </a:spcAft>
            </a:pPr>
            <a:r>
              <a:rPr lang="en-US" sz="3400" b="1" noProof="0" dirty="0">
                <a:latin typeface="Aptos" panose="020B0004020202020204" pitchFamily="34" charset="0"/>
              </a:rPr>
              <a:t>12. Loyal Customer Base</a:t>
            </a:r>
          </a:p>
          <a:p>
            <a:pPr>
              <a:lnSpc>
                <a:spcPct val="120000"/>
              </a:lnSpc>
              <a:spcBef>
                <a:spcPts val="0"/>
              </a:spcBef>
              <a:spcAft>
                <a:spcPts val="0"/>
              </a:spcAft>
              <a:buFont typeface="Arial" panose="020B0604020202020204" pitchFamily="34" charset="0"/>
              <a:buChar char="•"/>
            </a:pPr>
            <a:r>
              <a:rPr lang="en-US" sz="3400" noProof="0" dirty="0">
                <a:latin typeface="Aptos" panose="020B0004020202020204" pitchFamily="34" charset="0"/>
              </a:rPr>
              <a:t>A strong foundation of loyal customers reflects the consistent quality and reliability of the service department.</a:t>
            </a:r>
          </a:p>
          <a:p>
            <a:pPr>
              <a:lnSpc>
                <a:spcPct val="120000"/>
              </a:lnSpc>
              <a:spcBef>
                <a:spcPts val="0"/>
              </a:spcBef>
              <a:spcAft>
                <a:spcPts val="0"/>
              </a:spcAft>
            </a:pPr>
            <a:endParaRPr lang="en-US" sz="3200" b="1" noProof="0" dirty="0">
              <a:latin typeface="Aptos" panose="020B0004020202020204" pitchFamily="34" charset="0"/>
            </a:endParaRPr>
          </a:p>
          <a:p>
            <a:endParaRPr lang="en-US" noProof="0" dirty="0"/>
          </a:p>
        </p:txBody>
      </p:sp>
    </p:spTree>
    <p:extLst>
      <p:ext uri="{BB962C8B-B14F-4D97-AF65-F5344CB8AC3E}">
        <p14:creationId xmlns:p14="http://schemas.microsoft.com/office/powerpoint/2010/main" val="4249084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4A8FEE-F7F8-3ED4-269D-52AFF07DCC2D}"/>
              </a:ext>
            </a:extLst>
          </p:cNvPr>
          <p:cNvSpPr>
            <a:spLocks noGrp="1"/>
          </p:cNvSpPr>
          <p:nvPr>
            <p:ph idx="1"/>
          </p:nvPr>
        </p:nvSpPr>
        <p:spPr>
          <a:xfrm>
            <a:off x="154525" y="872454"/>
            <a:ext cx="8595360" cy="5905011"/>
          </a:xfrm>
        </p:spPr>
        <p:txBody>
          <a:bodyPr>
            <a:normAutofit fontScale="55000" lnSpcReduction="20000"/>
          </a:bodyPr>
          <a:lstStyle/>
          <a:p>
            <a:pPr>
              <a:lnSpc>
                <a:spcPct val="120000"/>
              </a:lnSpc>
              <a:spcBef>
                <a:spcPts val="0"/>
              </a:spcBef>
              <a:spcAft>
                <a:spcPts val="0"/>
              </a:spcAft>
            </a:pPr>
            <a:r>
              <a:rPr lang="en-US" sz="1900" b="1" noProof="0" dirty="0">
                <a:latin typeface="Aptos" panose="020B0004020202020204" pitchFamily="34" charset="0"/>
              </a:rPr>
              <a:t>1. Structure</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The lack of a fully defined organizational structure creates inefficiencies, making it harder to delegate tasks effectively and ensure smooth operations.</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2. Effort</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Inconsistent effort among the team. </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3. Maturity</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Limited professional maturity in some areas.</a:t>
            </a:r>
          </a:p>
          <a:p>
            <a:pPr>
              <a:lnSpc>
                <a:spcPct val="120000"/>
              </a:lnSpc>
              <a:spcBef>
                <a:spcPts val="0"/>
              </a:spcBef>
              <a:spcAft>
                <a:spcPts val="0"/>
              </a:spcAft>
            </a:pPr>
            <a:endParaRPr lang="en-US" sz="1900" b="1"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4. Lack of Staff</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Understaffing stretches resources thin, leading to longer wait times, missed customer needs, and difficulty staying on top of demands.</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5. Hard to Stay on Top of Things</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Overwhelmed staff and leadership struggle to manage daily priorities, resulting in delays or overlooked customer needs and internal tasks.</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6. Only One Customer-Facing Technician</a:t>
            </a:r>
          </a:p>
          <a:p>
            <a:pPr>
              <a:lnSpc>
                <a:spcPct val="120000"/>
              </a:lnSpc>
              <a:spcBef>
                <a:spcPts val="0"/>
              </a:spcBef>
              <a:spcAft>
                <a:spcPts val="0"/>
              </a:spcAft>
            </a:pPr>
            <a:endParaRPr lang="en-US" sz="1900" b="1"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7. Too Many Waiters</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A high number of customers waiting for their vehicles creates bottlenecks in the service process, adding pressure on technicians and lowering the overall customer experience.</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8. Scared to Charge Customers (We Are the Best, Not the Cheapest)</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Hesitation to charge for the full value of services undervalues the department's expertise and reduces profitability, despite providing premium-quality service.</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10. Not Following Up with Customers</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Failure to follow up during and after service visits misses critical opportunities to ensure customer satisfaction, address concerns, and encourage repeat business.</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pPr>
            <a:r>
              <a:rPr lang="en-US" sz="1900" b="1" noProof="0" dirty="0">
                <a:latin typeface="Aptos" panose="020B0004020202020204" pitchFamily="34" charset="0"/>
              </a:rPr>
              <a:t>11. Won’t Pick Up the Phone</a:t>
            </a: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Poor responsiveness to phone calls frustrates customers, delays appointment scheduling, and risks losing business to competitors who are more accessible.</a:t>
            </a:r>
          </a:p>
          <a:p>
            <a:pPr>
              <a:lnSpc>
                <a:spcPct val="120000"/>
              </a:lnSpc>
              <a:spcBef>
                <a:spcPts val="0"/>
              </a:spcBef>
              <a:spcAft>
                <a:spcPts val="0"/>
              </a:spcAft>
              <a:buFont typeface="Arial" panose="020B0604020202020204" pitchFamily="34" charset="0"/>
              <a:buChar char="•"/>
            </a:pPr>
            <a:endParaRPr lang="en-US" sz="1900" noProof="0" dirty="0">
              <a:latin typeface="Aptos" panose="020B0004020202020204" pitchFamily="34" charset="0"/>
            </a:endParaRPr>
          </a:p>
          <a:p>
            <a:pPr>
              <a:lnSpc>
                <a:spcPct val="120000"/>
              </a:lnSpc>
              <a:spcBef>
                <a:spcPts val="0"/>
              </a:spcBef>
              <a:spcAft>
                <a:spcPts val="0"/>
              </a:spcAft>
              <a:buFont typeface="Arial" panose="020B0604020202020204" pitchFamily="34" charset="0"/>
              <a:buChar char="•"/>
            </a:pPr>
            <a:r>
              <a:rPr lang="en-US" sz="1900" noProof="0" dirty="0">
                <a:latin typeface="Aptos" panose="020B0004020202020204" pitchFamily="34" charset="0"/>
              </a:rPr>
              <a:t>12. Turn over in Parts</a:t>
            </a:r>
          </a:p>
          <a:p>
            <a:pPr>
              <a:lnSpc>
                <a:spcPct val="120000"/>
              </a:lnSpc>
              <a:spcBef>
                <a:spcPts val="0"/>
              </a:spcBef>
              <a:spcAft>
                <a:spcPts val="0"/>
              </a:spcAft>
            </a:pPr>
            <a:r>
              <a:rPr lang="en-US" sz="1900" noProof="0" dirty="0">
                <a:latin typeface="Aptos" panose="020B0004020202020204" pitchFamily="34" charset="0"/>
              </a:rPr>
              <a:t>Slow process in parts, tech waiting for parts, wrong parts ordered. All new staff in the last 10 months. </a:t>
            </a:r>
          </a:p>
          <a:p>
            <a:endParaRPr lang="en-US" noProof="0" dirty="0"/>
          </a:p>
        </p:txBody>
      </p:sp>
      <p:sp>
        <p:nvSpPr>
          <p:cNvPr id="4" name="Title 1">
            <a:extLst>
              <a:ext uri="{FF2B5EF4-FFF2-40B4-BE49-F238E27FC236}">
                <a16:creationId xmlns:a16="http://schemas.microsoft.com/office/drawing/2014/main" id="{898F36A7-C1BF-6F14-E76E-C7F2B2E71A60}"/>
              </a:ext>
            </a:extLst>
          </p:cNvPr>
          <p:cNvSpPr>
            <a:spLocks noGrp="1"/>
          </p:cNvSpPr>
          <p:nvPr>
            <p:ph type="title"/>
          </p:nvPr>
        </p:nvSpPr>
        <p:spPr>
          <a:xfrm>
            <a:off x="79024" y="80534"/>
            <a:ext cx="9692640" cy="699642"/>
          </a:xfrm>
        </p:spPr>
        <p:txBody>
          <a:bodyPr/>
          <a:lstStyle/>
          <a:p>
            <a:r>
              <a:rPr lang="en-US" noProof="0" dirty="0"/>
              <a:t>SWOT ANALYSIS - weaknesses</a:t>
            </a:r>
          </a:p>
        </p:txBody>
      </p:sp>
    </p:spTree>
    <p:extLst>
      <p:ext uri="{BB962C8B-B14F-4D97-AF65-F5344CB8AC3E}">
        <p14:creationId xmlns:p14="http://schemas.microsoft.com/office/powerpoint/2010/main" val="1632872235"/>
      </p:ext>
    </p:extLst>
  </p:cSld>
  <p:clrMapOvr>
    <a:masterClrMapping/>
  </p:clrMapOvr>
</p:sld>
</file>

<file path=ppt/theme/theme1.xml><?xml version="1.0" encoding="utf-8"?>
<a:theme xmlns:a="http://schemas.openxmlformats.org/drawingml/2006/main" name="View">
  <a:themeElements>
    <a:clrScheme name="View">
      <a:dk1>
        <a:sysClr val="windowText" lastClr="000000"/>
      </a:dk1>
      <a:lt1>
        <a:sysClr val="window" lastClr="FFFFFF"/>
      </a:lt1>
      <a:dk2>
        <a:srgbClr val="564B3C"/>
      </a:dk2>
      <a:lt2>
        <a:srgbClr val="ECEDD1"/>
      </a:lt2>
      <a:accent1>
        <a:srgbClr val="93A299"/>
      </a:accent1>
      <a:accent2>
        <a:srgbClr val="CB4B30"/>
      </a:accent2>
      <a:accent3>
        <a:srgbClr val="B5AE53"/>
      </a:accent3>
      <a:accent4>
        <a:srgbClr val="6F6A7A"/>
      </a:accent4>
      <a:accent5>
        <a:srgbClr val="E8B54D"/>
      </a:accent5>
      <a:accent6>
        <a:srgbClr val="8A7952"/>
      </a:accent6>
      <a:hlink>
        <a:srgbClr val="9F9F0B"/>
      </a:hlink>
      <a:folHlink>
        <a:srgbClr val="B2B2B2"/>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3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3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866257B-E5CE-4C43-9210-F2DE76BE10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TM03457515[[fn=View]]</Template>
  <TotalTime>1006</TotalTime>
  <Words>3529</Words>
  <Application>Microsoft Office PowerPoint</Application>
  <PresentationFormat>Widescreen</PresentationFormat>
  <Paragraphs>323</Paragraphs>
  <Slides>16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Arial</vt:lpstr>
      <vt:lpstr>Calibri</vt:lpstr>
      <vt:lpstr>Century Schoolbook</vt:lpstr>
      <vt:lpstr>Symbol</vt:lpstr>
      <vt:lpstr>Wingdings 2</vt:lpstr>
      <vt:lpstr>View</vt:lpstr>
      <vt:lpstr>NADA 454-06  Jennifer Chandler</vt:lpstr>
      <vt:lpstr>1. MARKETING</vt:lpstr>
      <vt:lpstr>2. ANALYSE COST OF LABOUR</vt:lpstr>
      <vt:lpstr>3. CHANGES IN EXPENSE STRUCTURE</vt:lpstr>
      <vt:lpstr>4. PRODUCTIVITY</vt:lpstr>
      <vt:lpstr>5. FACILITY</vt:lpstr>
      <vt:lpstr>6. 100 RO ANALYSIS</vt:lpstr>
      <vt:lpstr>SWOT ANALYSIS - strengths</vt:lpstr>
      <vt:lpstr>SWOT ANALYSIS - weaknesses</vt:lpstr>
      <vt:lpstr>SWOT ANALYSIS - opportunities</vt:lpstr>
      <vt:lpstr>SWOT ANALYSIS - threats</vt:lpstr>
      <vt:lpstr>OBJECTIVES</vt:lpstr>
      <vt:lpstr>STRATEGIES</vt:lpstr>
      <vt:lpstr>TACTICS</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Jennifer Chandler</dc:creator>
  <cp:lastModifiedBy>Jennifer Chandler</cp:lastModifiedBy>
  <cp:revision>18</cp:revision>
  <dcterms:created xsi:type="dcterms:W3CDTF">2024-11-19T17:48:33Z</dcterms:created>
  <dcterms:modified xsi:type="dcterms:W3CDTF">2024-11-28T19:59:31Z</dcterms:modified>
</cp:coreProperties>
</file>