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5"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71" autoAdjust="0"/>
    <p:restoredTop sz="94660"/>
  </p:normalViewPr>
  <p:slideViewPr>
    <p:cSldViewPr snapToGrid="0">
      <p:cViewPr varScale="1">
        <p:scale>
          <a:sx n="150" d="100"/>
          <a:sy n="150" d="100"/>
        </p:scale>
        <p:origin x="176" y="3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05715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4289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147520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324964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5627744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831295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12/4/24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31525163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3010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75086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75903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12/4/24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778413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12/4/24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503217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12/4/24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144497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12/4/24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91645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12/4/24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4083933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12/4/24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00229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12/4/24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21130248"/>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pPr algn="ctr"/>
            <a:r>
              <a:rPr lang="en-US" dirty="0">
                <a:solidFill>
                  <a:schemeClr val="tx1"/>
                </a:solidFill>
              </a:rPr>
              <a:t>SERVICE DEPARTMENT</a:t>
            </a:r>
            <a:br>
              <a:rPr lang="en-US" dirty="0">
                <a:solidFill>
                  <a:schemeClr val="tx1"/>
                </a:solidFill>
              </a:rPr>
            </a:br>
            <a:r>
              <a:rPr lang="en-US" dirty="0">
                <a:solidFill>
                  <a:schemeClr val="tx1"/>
                </a:solidFill>
              </a:rPr>
              <a:t>ASSIGNMENT</a:t>
            </a:r>
            <a:br>
              <a:rPr lang="en-US" dirty="0">
                <a:solidFill>
                  <a:schemeClr val="tx1"/>
                </a:solidFill>
              </a:rPr>
            </a:br>
            <a:r>
              <a:rPr lang="en-US" dirty="0">
                <a:solidFill>
                  <a:schemeClr val="tx1"/>
                </a:solidFill>
              </a:rPr>
              <a:t>FIVE STAR NISSAN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288406" y="4816146"/>
            <a:ext cx="7766936" cy="1096899"/>
          </a:xfrm>
        </p:spPr>
        <p:txBody>
          <a:bodyPr>
            <a:normAutofit lnSpcReduction="10000"/>
          </a:bodyPr>
          <a:lstStyle/>
          <a:p>
            <a:pPr algn="ctr"/>
            <a:r>
              <a:rPr lang="en-US" sz="3200" dirty="0">
                <a:solidFill>
                  <a:schemeClr val="tx1"/>
                </a:solidFill>
              </a:rPr>
              <a:t>Class 453 </a:t>
            </a:r>
          </a:p>
          <a:p>
            <a:pPr algn="ctr"/>
            <a:r>
              <a:rPr lang="en-US" sz="3200" dirty="0">
                <a:solidFill>
                  <a:schemeClr val="tx1"/>
                </a:solidFill>
              </a:rPr>
              <a:t>Trace Wilson</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pPr algn="ctr"/>
            <a:r>
              <a:rPr lang="en-US" b="1"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Unsold hours represent a large amount of missed opportunities every month. As evident by our higher than normal percentage of one line R.O.’s. </a:t>
            </a:r>
          </a:p>
          <a:p>
            <a:r>
              <a:rPr lang="en-US" dirty="0"/>
              <a:t>Implementing daily review of previous days flag hours will set an accountability standard with technicians. </a:t>
            </a:r>
          </a:p>
          <a:p>
            <a:r>
              <a:rPr lang="en-US" dirty="0"/>
              <a:t>Improving communication regarding benchmarks for menu presentations being completed 100% of the time by advisors during the NPI process. </a:t>
            </a:r>
          </a:p>
          <a:p>
            <a:r>
              <a:rPr lang="en-US" dirty="0"/>
              <a:t>NPI videos not being completed by technicians and advisors are not building value in tech recommendations. </a:t>
            </a:r>
          </a:p>
          <a:p>
            <a:r>
              <a:rPr lang="en-US" dirty="0"/>
              <a:t>Implement training for advisors to put a monitory amount on value added service on each R.O. </a:t>
            </a:r>
          </a:p>
          <a:p>
            <a:r>
              <a:rPr lang="en-US" dirty="0"/>
              <a:t>Cross training service advisors with finance managers on menu presentations using Feature-Advantage-Benefit. </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pPr algn="ctr"/>
            <a:r>
              <a:rPr lang="en-US" b="1"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Come backs are a big threat to the dealership because it impacts customer retention. When customers lose confidence in the quality of their repair, they do not give us a second chance at making a first impression. This leads to loss revenue. </a:t>
            </a:r>
          </a:p>
          <a:p>
            <a:r>
              <a:rPr lang="en-US" dirty="0"/>
              <a:t>Lack of revenue represents another threat because it impacts technicians and advisor compensation. That leads to an increase in turn-over. It cost more money to hire and train new employees. Moreover, this results in additional loss revenue from missed opportunities during the training process. </a:t>
            </a:r>
          </a:p>
          <a:p>
            <a:r>
              <a:rPr lang="en-US" dirty="0"/>
              <a:t>Technician shortage impacts our ability to complete repairs in a timely manner. Longer repair times causes customer survey scores to decline and lower scores impact factory incentives.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pPr algn="ctr"/>
            <a:r>
              <a:rPr lang="en-US" b="1"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Our dealership consistently controls expenses and achieves higher than NADA benchmarks with gross as a percent of sales. However, we have multiple areas that require immediate attention. </a:t>
            </a:r>
          </a:p>
          <a:p>
            <a:r>
              <a:rPr lang="en-US" dirty="0"/>
              <a:t>Single Line R.O.: We will implement menu selling at write up by advisors and provided value add services on R.O. (Tire rotation: $65 value that is free today). Providing more value in services than requesting in payment will reduce Single Line R.O. percentage. </a:t>
            </a:r>
          </a:p>
          <a:p>
            <a:r>
              <a:rPr lang="en-US" dirty="0"/>
              <a:t>Increase Customer Retention: Complete sales to service handoff on all vehicles sold and assist with setting up first service appointment. Implement process for advisors to set customers next appointment during the checkout process. </a:t>
            </a:r>
          </a:p>
          <a:p>
            <a:r>
              <a:rPr lang="en-US" dirty="0"/>
              <a:t>Wasted Technician Time: Implement process to track and motivate technicians to improve proficiency. </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pPr algn="ctr"/>
            <a:r>
              <a:rPr lang="en-US" b="1" dirty="0">
                <a:solidFill>
                  <a:schemeClr val="tx1"/>
                </a:solidFill>
              </a:rPr>
              <a:t>SWOT Analysis-Strategies</a:t>
            </a:r>
            <a:br>
              <a:rPr lang="en-US" b="1" dirty="0">
                <a:solidFill>
                  <a:schemeClr val="tx1"/>
                </a:solidFill>
              </a:rPr>
            </a:br>
            <a:endParaRPr lang="en-US" b="1"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Monetary Value: Have each advisor place a monetary value on each R.O. This will provide more value to the customer and reduce the chances of an objection being given because of recommendations. </a:t>
            </a:r>
          </a:p>
          <a:p>
            <a:r>
              <a:rPr lang="en-US" dirty="0"/>
              <a:t>Effective Labor Rate: Improve effective labor rate to within 10% of door rate. This can be accomplished by increasing focus on hour production in each service bay. The service manager needs to manage technicians and not advisors to achieve this objective. </a:t>
            </a:r>
          </a:p>
          <a:p>
            <a:r>
              <a:rPr lang="en-US" dirty="0"/>
              <a:t>Unsold Hours: Unsold hours by advisors is a direct result of training, lack of leadership, and performance measures. We will lead by example with the service manager and advisors by implementing daily training of flag hours, menu presentations of available services, and developing leadership skills. </a:t>
            </a:r>
          </a:p>
          <a:p>
            <a:r>
              <a:rPr lang="en-US" dirty="0"/>
              <a:t>Mobile Service Unit: Adding a mobile service unit will add more hours, increase customer satisfaction, and improve retention.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pPr algn="ctr"/>
            <a:r>
              <a:rPr lang="en-US" b="1"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Maintenance Reminders: Using </a:t>
            </a:r>
            <a:r>
              <a:rPr lang="en-US" dirty="0" err="1"/>
              <a:t>CarFax</a:t>
            </a:r>
            <a:r>
              <a:rPr lang="en-US" dirty="0"/>
              <a:t> for life will send reminders to customers on upcoming maintenance due via SMS or email campaigns. Setting up automatic appointment schedules that will automatically schedule the customer’s next service visit by time or average miles driven. </a:t>
            </a:r>
          </a:p>
          <a:p>
            <a:r>
              <a:rPr lang="en-US" dirty="0"/>
              <a:t>Value Add: Adding monetary value on R.O.’s as a best practice will reduce one line R.O.’s. This process will be a daily discipline and will be monitored during the checkout process by lane or service manager. </a:t>
            </a:r>
          </a:p>
          <a:p>
            <a:r>
              <a:rPr lang="en-US" dirty="0"/>
              <a:t>Technician Training: Implement time management training sessions with technicians to streamline their workflow and improve proficiency. </a:t>
            </a:r>
          </a:p>
          <a:p>
            <a:r>
              <a:rPr lang="en-US" dirty="0"/>
              <a:t>Menu Presentations: Install weekly training sessions for advisors with finance managers on the best practices for menu selling. Provide incentives for every R.O. that has multiple lines of repairs as a result of their effective menu presentation. </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pPr algn="ctr"/>
            <a:r>
              <a:rPr lang="en-US" b="1"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191512288"/>
              </p:ext>
            </p:extLst>
          </p:nvPr>
        </p:nvGraphicFramePr>
        <p:xfrm>
          <a:off x="677334" y="1818624"/>
          <a:ext cx="9132492" cy="504556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Email campaigns to increase daily appointment </a:t>
                      </a:r>
                    </a:p>
                  </a:txBody>
                  <a:tcPr/>
                </a:tc>
                <a:tc>
                  <a:txBody>
                    <a:bodyPr/>
                    <a:lstStyle/>
                    <a:p>
                      <a:r>
                        <a:rPr lang="en-US" dirty="0"/>
                        <a:t>Director of Advertising </a:t>
                      </a:r>
                    </a:p>
                  </a:txBody>
                  <a:tcPr/>
                </a:tc>
                <a:tc>
                  <a:txBody>
                    <a:bodyPr/>
                    <a:lstStyle/>
                    <a:p>
                      <a:r>
                        <a:rPr lang="en-US" dirty="0"/>
                        <a:t>November 1, 2024 / Still ongoing </a:t>
                      </a:r>
                    </a:p>
                  </a:txBody>
                  <a:tcPr/>
                </a:tc>
                <a:extLst>
                  <a:ext uri="{0D108BD9-81ED-4DB2-BD59-A6C34878D82A}">
                    <a16:rowId xmlns:a16="http://schemas.microsoft.com/office/drawing/2014/main" val="2400365483"/>
                  </a:ext>
                </a:extLst>
              </a:tr>
              <a:tr h="565004">
                <a:tc>
                  <a:txBody>
                    <a:bodyPr/>
                    <a:lstStyle/>
                    <a:p>
                      <a:r>
                        <a:rPr lang="en-US" dirty="0"/>
                        <a:t>Menu presentation for advisors </a:t>
                      </a:r>
                    </a:p>
                  </a:txBody>
                  <a:tcPr/>
                </a:tc>
                <a:tc>
                  <a:txBody>
                    <a:bodyPr/>
                    <a:lstStyle/>
                    <a:p>
                      <a:r>
                        <a:rPr lang="en-US" dirty="0"/>
                        <a:t>Service Manager &amp; Finance Manager</a:t>
                      </a:r>
                    </a:p>
                  </a:txBody>
                  <a:tcPr/>
                </a:tc>
                <a:tc>
                  <a:txBody>
                    <a:bodyPr/>
                    <a:lstStyle/>
                    <a:p>
                      <a:r>
                        <a:rPr lang="en-US" dirty="0"/>
                        <a:t>November 1, 2024 / Still ongoing</a:t>
                      </a:r>
                    </a:p>
                  </a:txBody>
                  <a:tcPr/>
                </a:tc>
                <a:extLst>
                  <a:ext uri="{0D108BD9-81ED-4DB2-BD59-A6C34878D82A}">
                    <a16:rowId xmlns:a16="http://schemas.microsoft.com/office/drawing/2014/main" val="107845787"/>
                  </a:ext>
                </a:extLst>
              </a:tr>
              <a:tr h="565004">
                <a:tc>
                  <a:txBody>
                    <a:bodyPr/>
                    <a:lstStyle/>
                    <a:p>
                      <a:r>
                        <a:rPr lang="en-US" dirty="0"/>
                        <a:t>Next service appointment (Automated at checkout)</a:t>
                      </a:r>
                    </a:p>
                  </a:txBody>
                  <a:tcPr/>
                </a:tc>
                <a:tc>
                  <a:txBody>
                    <a:bodyPr/>
                    <a:lstStyle/>
                    <a:p>
                      <a:r>
                        <a:rPr lang="en-US" dirty="0"/>
                        <a:t>Service Advisor and Service Manager</a:t>
                      </a:r>
                    </a:p>
                  </a:txBody>
                  <a:tcPr/>
                </a:tc>
                <a:tc>
                  <a:txBody>
                    <a:bodyPr/>
                    <a:lstStyle/>
                    <a:p>
                      <a:r>
                        <a:rPr lang="en-US" dirty="0"/>
                        <a:t>November 19, 2024</a:t>
                      </a:r>
                    </a:p>
                  </a:txBody>
                  <a:tcPr/>
                </a:tc>
                <a:extLst>
                  <a:ext uri="{0D108BD9-81ED-4DB2-BD59-A6C34878D82A}">
                    <a16:rowId xmlns:a16="http://schemas.microsoft.com/office/drawing/2014/main" val="1530126605"/>
                  </a:ext>
                </a:extLst>
              </a:tr>
              <a:tr h="565004">
                <a:tc>
                  <a:txBody>
                    <a:bodyPr/>
                    <a:lstStyle/>
                    <a:p>
                      <a:r>
                        <a:rPr lang="en-US" dirty="0"/>
                        <a:t>Monitor and analyze tech performance</a:t>
                      </a:r>
                    </a:p>
                  </a:txBody>
                  <a:tcPr/>
                </a:tc>
                <a:tc>
                  <a:txBody>
                    <a:bodyPr/>
                    <a:lstStyle/>
                    <a:p>
                      <a:r>
                        <a:rPr lang="en-US" dirty="0"/>
                        <a:t>Service Manager &amp; Director </a:t>
                      </a:r>
                    </a:p>
                  </a:txBody>
                  <a:tcPr/>
                </a:tc>
                <a:tc>
                  <a:txBody>
                    <a:bodyPr/>
                    <a:lstStyle/>
                    <a:p>
                      <a:r>
                        <a:rPr lang="en-US" dirty="0"/>
                        <a:t>November 1, 2024 / Still ongoing </a:t>
                      </a:r>
                    </a:p>
                  </a:txBody>
                  <a:tcPr/>
                </a:tc>
                <a:extLst>
                  <a:ext uri="{0D108BD9-81ED-4DB2-BD59-A6C34878D82A}">
                    <a16:rowId xmlns:a16="http://schemas.microsoft.com/office/drawing/2014/main" val="1950345431"/>
                  </a:ext>
                </a:extLst>
              </a:tr>
              <a:tr h="565004">
                <a:tc>
                  <a:txBody>
                    <a:bodyPr/>
                    <a:lstStyle/>
                    <a:p>
                      <a:r>
                        <a:rPr lang="en-US" dirty="0"/>
                        <a:t>Hiring more technicians</a:t>
                      </a:r>
                    </a:p>
                  </a:txBody>
                  <a:tcPr/>
                </a:tc>
                <a:tc>
                  <a:txBody>
                    <a:bodyPr/>
                    <a:lstStyle/>
                    <a:p>
                      <a:r>
                        <a:rPr lang="en-US" dirty="0"/>
                        <a:t>Service Manager and Marketing Department</a:t>
                      </a:r>
                    </a:p>
                  </a:txBody>
                  <a:tcPr/>
                </a:tc>
                <a:tc>
                  <a:txBody>
                    <a:bodyPr/>
                    <a:lstStyle/>
                    <a:p>
                      <a:r>
                        <a:rPr lang="en-US" dirty="0"/>
                        <a:t>November 1, 2024 / Still ongoing</a:t>
                      </a:r>
                    </a:p>
                  </a:txBody>
                  <a:tcPr/>
                </a:tc>
                <a:extLst>
                  <a:ext uri="{0D108BD9-81ED-4DB2-BD59-A6C34878D82A}">
                    <a16:rowId xmlns:a16="http://schemas.microsoft.com/office/drawing/2014/main" val="1960891333"/>
                  </a:ext>
                </a:extLst>
              </a:tr>
              <a:tr h="565004">
                <a:tc>
                  <a:txBody>
                    <a:bodyPr/>
                    <a:lstStyle/>
                    <a:p>
                      <a:r>
                        <a:rPr lang="en-US" dirty="0"/>
                        <a:t>Value add on R.O</a:t>
                      </a:r>
                    </a:p>
                  </a:txBody>
                  <a:tcPr/>
                </a:tc>
                <a:tc>
                  <a:txBody>
                    <a:bodyPr/>
                    <a:lstStyle/>
                    <a:p>
                      <a:r>
                        <a:rPr lang="en-US" dirty="0"/>
                        <a:t>Service Manager</a:t>
                      </a:r>
                    </a:p>
                  </a:txBody>
                  <a:tcPr/>
                </a:tc>
                <a:tc>
                  <a:txBody>
                    <a:bodyPr/>
                    <a:lstStyle/>
                    <a:p>
                      <a:r>
                        <a:rPr lang="en-US" dirty="0"/>
                        <a:t>November 1, 2024 / Still </a:t>
                      </a:r>
                    </a:p>
                  </a:txBody>
                  <a:tcPr/>
                </a:tc>
                <a:extLst>
                  <a:ext uri="{0D108BD9-81ED-4DB2-BD59-A6C34878D82A}">
                    <a16:rowId xmlns:a16="http://schemas.microsoft.com/office/drawing/2014/main" val="4137224325"/>
                  </a:ext>
                </a:extLst>
              </a:tr>
              <a:tr h="565004">
                <a:tc>
                  <a:txBody>
                    <a:bodyPr/>
                    <a:lstStyle/>
                    <a:p>
                      <a:r>
                        <a:rPr lang="en-US" dirty="0"/>
                        <a:t>One line R.O </a:t>
                      </a:r>
                    </a:p>
                  </a:txBody>
                  <a:tcPr/>
                </a:tc>
                <a:tc>
                  <a:txBody>
                    <a:bodyPr/>
                    <a:lstStyle/>
                    <a:p>
                      <a:r>
                        <a:rPr lang="en-US" dirty="0"/>
                        <a:t>Service Manager/ General Manager </a:t>
                      </a:r>
                    </a:p>
                  </a:txBody>
                  <a:tcPr/>
                </a:tc>
                <a:tc>
                  <a:txBody>
                    <a:bodyPr/>
                    <a:lstStyle/>
                    <a:p>
                      <a:r>
                        <a:rPr lang="en-US" dirty="0"/>
                        <a:t>November 1, 2024 / Still ongoing</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pPr algn="ctr"/>
            <a:r>
              <a:rPr lang="en-US" b="1"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Our service department has a history of strong performance, which is evidenced by our better than benchmark gross as a percent of sales. This is a result of a process driven leadership team. </a:t>
            </a:r>
          </a:p>
          <a:p>
            <a:r>
              <a:rPr lang="en-US" dirty="0"/>
              <a:t>However, we still have multiple areas that require attention and improvement. These areas include, one-line R.O., training the team regarding best practices on menu presentations, technician time management, minimizing come backs as a result of a technician’s lack of attention to detail, and implementing incentives or penalties to correct behavior. </a:t>
            </a:r>
          </a:p>
          <a:p>
            <a:r>
              <a:rPr lang="en-US" dirty="0"/>
              <a:t>Moreover, once we implement best practices that focus on customer retention, address value added to every R.O, the time to complete work by technician, advisor menu training, we will exceed NADA and factory benchmarks. In closing, consistent and effective communication between advisors, technicians, parts department, and customers will ensure we meet and exceed our objectives.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766390" y="241852"/>
            <a:ext cx="8596668" cy="841513"/>
          </a:xfrm>
        </p:spPr>
        <p:txBody>
          <a:bodyPr>
            <a:normAutofit fontScale="90000"/>
          </a:bodyPr>
          <a:lstStyle/>
          <a:p>
            <a:pPr algn="ctr"/>
            <a:br>
              <a:rPr lang="en-US" sz="1800" b="0" i="0" u="none" strike="noStrike" baseline="0" dirty="0">
                <a:solidFill>
                  <a:srgbClr val="000000"/>
                </a:solidFill>
                <a:latin typeface="Calibri" panose="020F0502020204030204" pitchFamily="34" charset="0"/>
              </a:rPr>
            </a:br>
            <a:r>
              <a:rPr lang="en-US" b="0" i="0" u="none" strike="noStrike" baseline="0" dirty="0">
                <a:solidFill>
                  <a:srgbClr val="000000"/>
                </a:solidFill>
                <a:latin typeface="+mn-lt"/>
              </a:rPr>
              <a:t> </a:t>
            </a:r>
            <a:r>
              <a:rPr lang="en-US" b="1" i="0" u="none" strike="noStrike" baseline="0" dirty="0">
                <a:solidFill>
                  <a:srgbClr val="221E1F"/>
                </a:solidFill>
                <a:latin typeface="+mn-lt"/>
              </a:rPr>
              <a:t>Marketing</a:t>
            </a:r>
            <a:r>
              <a:rPr lang="en-US" b="0" i="0" u="none" strike="noStrike" baseline="0" dirty="0">
                <a:solidFill>
                  <a:srgbClr val="221E1F"/>
                </a:solidFill>
                <a:latin typeface="+mn-lt"/>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478552" y="834887"/>
            <a:ext cx="9172344" cy="6460434"/>
          </a:xfrm>
        </p:spPr>
        <p:txBody>
          <a:bodyPr>
            <a:normAutofit fontScale="5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2900" b="0" i="0" u="none" strike="noStrike" baseline="0" dirty="0">
                <a:solidFill>
                  <a:schemeClr val="tx1"/>
                </a:solidFill>
              </a:rPr>
              <a:t>Current practices: We currently market to customers using factory programs, data mining google ads, email blast, and seasonal specials on our website. </a:t>
            </a:r>
          </a:p>
          <a:p>
            <a:r>
              <a:rPr lang="en-US" sz="2900" b="0" i="0" u="none" strike="noStrike" baseline="0" dirty="0">
                <a:solidFill>
                  <a:schemeClr val="tx1"/>
                </a:solidFill>
              </a:rPr>
              <a:t>Goals for improvement: Increasing daily appointments by 10%. </a:t>
            </a:r>
          </a:p>
          <a:p>
            <a:r>
              <a:rPr lang="en-US" sz="2900" b="0" i="0" u="none" strike="noStrike" baseline="0" dirty="0">
                <a:solidFill>
                  <a:schemeClr val="tx1"/>
                </a:solidFill>
              </a:rPr>
              <a:t>Plans to achieve your goals: </a:t>
            </a:r>
            <a:r>
              <a:rPr lang="en-US" sz="2900" b="0" i="0" dirty="0">
                <a:solidFill>
                  <a:srgbClr val="222222"/>
                </a:solidFill>
                <a:effectLst/>
              </a:rPr>
              <a:t>Purchase holiday mailer consisting of 1,500 postcard mailers. 50% to current customers whose last service visit was 9-14 months ago and 50% conquest (never been to the store for service). These Nissan owners are within 30 miles of the store's zip code</a:t>
            </a:r>
            <a:r>
              <a:rPr lang="en-US" sz="2900" dirty="0">
                <a:solidFill>
                  <a:schemeClr val="tx1"/>
                </a:solidFill>
              </a:rPr>
              <a:t>. </a:t>
            </a:r>
            <a:r>
              <a:rPr lang="en-US" sz="2900" b="0" i="0" dirty="0">
                <a:solidFill>
                  <a:srgbClr val="222222"/>
                </a:solidFill>
                <a:effectLst/>
              </a:rPr>
              <a:t>Through Epsilon (Nissan approved third party marketing vendor) we will complete email and direct mail marketing for the following types of campaigns: (1) Nissan National Buy 3 Tires Get the 4th for $1. Internally, we know that the customers who will receive this offer have already purchased, for example 50,000 mile tires</a:t>
            </a:r>
            <a:r>
              <a:rPr lang="en-US" sz="2900" dirty="0">
                <a:solidFill>
                  <a:srgbClr val="222222"/>
                </a:solidFill>
              </a:rPr>
              <a:t>. Further, </a:t>
            </a:r>
            <a:r>
              <a:rPr lang="en-US" sz="2900" b="0" i="0" dirty="0">
                <a:solidFill>
                  <a:srgbClr val="222222"/>
                </a:solidFill>
                <a:effectLst/>
              </a:rPr>
              <a:t>based on their service visits we know the vehicle's mileage cadence (</a:t>
            </a:r>
            <a:r>
              <a:rPr lang="en-US" sz="2900" dirty="0">
                <a:solidFill>
                  <a:srgbClr val="222222"/>
                </a:solidFill>
              </a:rPr>
              <a:t>i.</a:t>
            </a:r>
            <a:r>
              <a:rPr lang="en-US" sz="2900" b="0" i="0" dirty="0">
                <a:solidFill>
                  <a:srgbClr val="222222"/>
                </a:solidFill>
                <a:effectLst/>
              </a:rPr>
              <a:t>e. January 2024 vehicle had 50,000 miles, July 2024 vehicle had 60,000 miles). In 6 months the vehicle drove 10,000 miles and averages 20,000 miles per year.  Thus</a:t>
            </a:r>
            <a:r>
              <a:rPr lang="en-US" sz="2900" dirty="0">
                <a:solidFill>
                  <a:srgbClr val="222222"/>
                </a:solidFill>
              </a:rPr>
              <a:t>,</a:t>
            </a:r>
            <a:r>
              <a:rPr lang="en-US" sz="2900" b="0" i="0" dirty="0">
                <a:solidFill>
                  <a:srgbClr val="222222"/>
                </a:solidFill>
                <a:effectLst/>
              </a:rPr>
              <a:t> two years after their 50,000 mile tire purchase we</a:t>
            </a:r>
            <a:r>
              <a:rPr lang="en-US" sz="2900" dirty="0">
                <a:solidFill>
                  <a:srgbClr val="222222"/>
                </a:solidFill>
              </a:rPr>
              <a:t> will </a:t>
            </a:r>
            <a:r>
              <a:rPr lang="en-US" sz="2900" b="0" i="0" dirty="0">
                <a:solidFill>
                  <a:srgbClr val="222222"/>
                </a:solidFill>
                <a:effectLst/>
              </a:rPr>
              <a:t>start marketing tires to them. (2) Zero Visit Maintenance/Second Owner Capture</a:t>
            </a:r>
            <a:r>
              <a:rPr lang="en-US" sz="2900" dirty="0">
                <a:solidFill>
                  <a:srgbClr val="222222"/>
                </a:solidFill>
              </a:rPr>
              <a:t>. These potential customers have </a:t>
            </a:r>
            <a:r>
              <a:rPr lang="en-US" sz="2900" b="0" i="0" dirty="0">
                <a:solidFill>
                  <a:srgbClr val="222222"/>
                </a:solidFill>
                <a:effectLst/>
              </a:rPr>
              <a:t>never received serviced at our store</a:t>
            </a:r>
            <a:r>
              <a:rPr lang="en-US" sz="2900" dirty="0">
                <a:solidFill>
                  <a:srgbClr val="222222"/>
                </a:solidFill>
              </a:rPr>
              <a:t> and frequently are the </a:t>
            </a:r>
            <a:r>
              <a:rPr lang="en-US" sz="2900" b="0" i="0" dirty="0">
                <a:solidFill>
                  <a:srgbClr val="222222"/>
                </a:solidFill>
                <a:effectLst/>
              </a:rPr>
              <a:t>second owner of the Nissan vehicle. (3) Out of Warranty. We will market to owners of Nissan vehicles</a:t>
            </a:r>
            <a:r>
              <a:rPr lang="en-US" sz="2900" dirty="0">
                <a:solidFill>
                  <a:srgbClr val="222222"/>
                </a:solidFill>
              </a:rPr>
              <a:t> that recently</a:t>
            </a:r>
            <a:r>
              <a:rPr lang="en-US" sz="2900" b="0" i="0" dirty="0">
                <a:solidFill>
                  <a:srgbClr val="222222"/>
                </a:solidFill>
                <a:effectLst/>
              </a:rPr>
              <a:t>  came out of warranty.</a:t>
            </a:r>
            <a:endParaRPr lang="en-US" sz="2900" b="0" i="0" u="none" strike="noStrike" baseline="0" dirty="0">
              <a:solidFill>
                <a:schemeClr val="tx1"/>
              </a:solidFill>
            </a:endParaRPr>
          </a:p>
          <a:p>
            <a:r>
              <a:rPr lang="en-US" sz="2900" b="0" i="0" u="none" strike="noStrike" baseline="0" dirty="0">
                <a:solidFill>
                  <a:schemeClr val="tx1"/>
                </a:solidFill>
              </a:rPr>
              <a:t>Plans to evaluate your changes: To evaluate the effectiveness of our marketing efforts to increase our daily appointments by 10%, I would implement the following evaluation plan: track key performance indicators, monitor website traffic from areas within marketing target, track source of visit for </a:t>
            </a:r>
            <a:r>
              <a:rPr lang="en-US" sz="2900" dirty="0">
                <a:solidFill>
                  <a:schemeClr val="tx1"/>
                </a:solidFill>
              </a:rPr>
              <a:t>customers visiting s</a:t>
            </a:r>
            <a:r>
              <a:rPr lang="en-US" sz="2900" b="0" i="0" u="none" strike="noStrike" baseline="0" dirty="0">
                <a:solidFill>
                  <a:schemeClr val="tx1"/>
                </a:solidFill>
              </a:rPr>
              <a:t>ervice department. Compare the cost of the mailers against the gross generated from those customers that visited the dealership using the mailer as the source. This will provide an indication of our return on investment (ROI) and the effectiveness of this strategy. Regular reviews will be completed to determined how effective this strategy is and adjustments that will be made according to the results. This will increase appointment traffic to the store.</a:t>
            </a:r>
            <a:endParaRPr lang="en-US" sz="2900" dirty="0">
              <a:solidFill>
                <a:schemeClr val="tx1"/>
              </a:solidFill>
            </a:endParaRPr>
          </a:p>
          <a:p>
            <a:endParaRPr lang="en-US" b="0" i="0" u="none" strike="noStrike" baseline="0" dirty="0">
              <a:solidFill>
                <a:schemeClr val="tx1"/>
              </a:solidFill>
              <a:latin typeface="Calibri" panose="020F0502020204030204" pitchFamily="34" charset="0"/>
            </a:endParaRPr>
          </a:p>
          <a:p>
            <a:endParaRPr lang="en-US"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Autofit/>
          </a:bodyPr>
          <a:lstStyle/>
          <a:p>
            <a:pPr algn="ctr"/>
            <a:r>
              <a:rPr lang="en-US" b="0" i="0" u="none" strike="noStrike" baseline="0" dirty="0">
                <a:solidFill>
                  <a:srgbClr val="000000"/>
                </a:solidFill>
                <a:latin typeface="+mn-lt"/>
              </a:rPr>
              <a:t> </a:t>
            </a:r>
            <a:r>
              <a:rPr lang="en-US" b="1" i="0" u="none" strike="noStrike" baseline="0" dirty="0">
                <a:solidFill>
                  <a:srgbClr val="221E1F"/>
                </a:solidFill>
                <a:latin typeface="+mn-lt"/>
              </a:rPr>
              <a:t>Analyze Cost of Labor </a:t>
            </a:r>
            <a:br>
              <a:rPr lang="en-US" b="0" i="0" u="none" strike="noStrike" baseline="0" dirty="0">
                <a:solidFill>
                  <a:srgbClr val="221E1F"/>
                </a:solidFill>
                <a:latin typeface="+mn-lt"/>
              </a:rPr>
            </a:br>
            <a:br>
              <a:rPr lang="en-US" b="0" i="0" u="none" strike="noStrike" baseline="0" dirty="0">
                <a:solidFill>
                  <a:srgbClr val="221E1F"/>
                </a:solidFill>
                <a:latin typeface="+mn-lt"/>
              </a:rPr>
            </a:br>
            <a:endParaRPr lang="en-US" dirty="0">
              <a:latin typeface="+mn-lt"/>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510646" y="1391478"/>
            <a:ext cx="3624031" cy="5466521"/>
          </a:xfrm>
        </p:spPr>
        <p:txBody>
          <a:bodyPr>
            <a:normAutofit fontScale="70000" lnSpcReduction="20000"/>
          </a:bodyPr>
          <a:lstStyle/>
          <a:p>
            <a:pPr algn="l"/>
            <a:endParaRPr lang="en-US" sz="2100" b="0" i="0" u="none" strike="noStrike" baseline="0" dirty="0">
              <a:solidFill>
                <a:srgbClr val="000000"/>
              </a:solidFill>
            </a:endParaRPr>
          </a:p>
          <a:p>
            <a:r>
              <a:rPr lang="en-US" sz="2300" b="0" i="0" u="none" strike="noStrike" baseline="0" dirty="0">
                <a:solidFill>
                  <a:srgbClr val="221E1F"/>
                </a:solidFill>
              </a:rPr>
              <a:t>Current gross as percent of sales is above NADA standards of 76%. </a:t>
            </a:r>
          </a:p>
          <a:p>
            <a:r>
              <a:rPr lang="en-US" sz="2300" b="0" i="0" u="none" strike="noStrike" baseline="0" dirty="0">
                <a:solidFill>
                  <a:srgbClr val="221E1F"/>
                </a:solidFill>
              </a:rPr>
              <a:t>Goals for improvement will be to implement menu presentations process for all advisors to follow and video presentations during the MPI diagnosis for technicians. </a:t>
            </a:r>
            <a:r>
              <a:rPr lang="en-US" sz="2300" dirty="0">
                <a:solidFill>
                  <a:srgbClr val="221E1F"/>
                </a:solidFill>
              </a:rPr>
              <a:t>Create an incentive for technicians with .2/hour pay adjustment to drive this behavior. Weekly menu training </a:t>
            </a:r>
            <a:r>
              <a:rPr lang="en-US" sz="2300" b="0" i="0" u="none" strike="noStrike" baseline="0" dirty="0">
                <a:solidFill>
                  <a:srgbClr val="221E1F"/>
                </a:solidFill>
              </a:rPr>
              <a:t>following the 300 rule will be completed by </a:t>
            </a:r>
            <a:r>
              <a:rPr lang="en-US" sz="2300" dirty="0">
                <a:solidFill>
                  <a:srgbClr val="221E1F"/>
                </a:solidFill>
              </a:rPr>
              <a:t>F</a:t>
            </a:r>
            <a:r>
              <a:rPr lang="en-US" sz="2300" b="0" i="0" u="none" strike="noStrike" baseline="0" dirty="0">
                <a:solidFill>
                  <a:srgbClr val="221E1F"/>
                </a:solidFill>
              </a:rPr>
              <a:t>inance Manager for advisors. </a:t>
            </a:r>
          </a:p>
          <a:p>
            <a:r>
              <a:rPr lang="en-US" sz="2300" b="0" i="0" u="none" strike="noStrike" baseline="0" dirty="0">
                <a:solidFill>
                  <a:srgbClr val="221E1F"/>
                </a:solidFill>
              </a:rPr>
              <a:t>We will conduct a detailed review of menu and labor times. The goal is to be competitive with our competitors, including independent service centers. </a:t>
            </a:r>
          </a:p>
          <a:p>
            <a:endParaRPr lang="en-US" dirty="0"/>
          </a:p>
        </p:txBody>
      </p:sp>
      <p:graphicFrame>
        <p:nvGraphicFramePr>
          <p:cNvPr id="4" name="Table 3">
            <a:extLst>
              <a:ext uri="{FF2B5EF4-FFF2-40B4-BE49-F238E27FC236}">
                <a16:creationId xmlns:a16="http://schemas.microsoft.com/office/drawing/2014/main" id="{797FF681-BD58-9288-822F-85111DD792C7}"/>
              </a:ext>
            </a:extLst>
          </p:cNvPr>
          <p:cNvGraphicFramePr>
            <a:graphicFrameLocks noGrp="1"/>
          </p:cNvGraphicFramePr>
          <p:nvPr>
            <p:extLst>
              <p:ext uri="{D42A27DB-BD31-4B8C-83A1-F6EECF244321}">
                <p14:modId xmlns:p14="http://schemas.microsoft.com/office/powerpoint/2010/main" val="4182146799"/>
              </p:ext>
            </p:extLst>
          </p:nvPr>
        </p:nvGraphicFramePr>
        <p:xfrm>
          <a:off x="4216401" y="2105023"/>
          <a:ext cx="5974820" cy="3107269"/>
        </p:xfrm>
        <a:graphic>
          <a:graphicData uri="http://schemas.openxmlformats.org/drawingml/2006/table">
            <a:tbl>
              <a:tblPr/>
              <a:tblGrid>
                <a:gridCol w="713237">
                  <a:extLst>
                    <a:ext uri="{9D8B030D-6E8A-4147-A177-3AD203B41FA5}">
                      <a16:colId xmlns:a16="http://schemas.microsoft.com/office/drawing/2014/main" val="2671303212"/>
                    </a:ext>
                  </a:extLst>
                </a:gridCol>
                <a:gridCol w="1321242">
                  <a:extLst>
                    <a:ext uri="{9D8B030D-6E8A-4147-A177-3AD203B41FA5}">
                      <a16:colId xmlns:a16="http://schemas.microsoft.com/office/drawing/2014/main" val="2433724343"/>
                    </a:ext>
                  </a:extLst>
                </a:gridCol>
                <a:gridCol w="1356319">
                  <a:extLst>
                    <a:ext uri="{9D8B030D-6E8A-4147-A177-3AD203B41FA5}">
                      <a16:colId xmlns:a16="http://schemas.microsoft.com/office/drawing/2014/main" val="3910612988"/>
                    </a:ext>
                  </a:extLst>
                </a:gridCol>
                <a:gridCol w="1157548">
                  <a:extLst>
                    <a:ext uri="{9D8B030D-6E8A-4147-A177-3AD203B41FA5}">
                      <a16:colId xmlns:a16="http://schemas.microsoft.com/office/drawing/2014/main" val="2673920845"/>
                    </a:ext>
                  </a:extLst>
                </a:gridCol>
                <a:gridCol w="713237">
                  <a:extLst>
                    <a:ext uri="{9D8B030D-6E8A-4147-A177-3AD203B41FA5}">
                      <a16:colId xmlns:a16="http://schemas.microsoft.com/office/drawing/2014/main" val="2740827788"/>
                    </a:ext>
                  </a:extLst>
                </a:gridCol>
                <a:gridCol w="713237">
                  <a:extLst>
                    <a:ext uri="{9D8B030D-6E8A-4147-A177-3AD203B41FA5}">
                      <a16:colId xmlns:a16="http://schemas.microsoft.com/office/drawing/2014/main" val="2050214841"/>
                    </a:ext>
                  </a:extLst>
                </a:gridCol>
              </a:tblGrid>
              <a:tr h="245017">
                <a:tc>
                  <a:txBody>
                    <a:bodyPr/>
                    <a:lstStyle/>
                    <a:p>
                      <a:pPr rtl="0" fontAlgn="b"/>
                      <a:endParaRPr lang="en-US" sz="1300">
                        <a:effectLst/>
                        <a:highlight>
                          <a:srgbClr val="4472C4"/>
                        </a:highlight>
                      </a:endParaRPr>
                    </a:p>
                  </a:txBody>
                  <a:tcPr marL="20558" marR="20558" marT="0" marB="0" anchor="b">
                    <a:lnL w="9525" cap="flat" cmpd="sng" algn="ctr">
                      <a:solidFill>
                        <a:srgbClr val="004A26"/>
                      </a:solidFill>
                      <a:prstDash val="solid"/>
                      <a:round/>
                      <a:headEnd type="none" w="med" len="med"/>
                      <a:tailEnd type="none" w="med" len="med"/>
                    </a:lnL>
                    <a:lnR w="9525" cap="flat" cmpd="sng" algn="ctr">
                      <a:solidFill>
                        <a:srgbClr val="C04326"/>
                      </a:solidFill>
                      <a:prstDash val="solid"/>
                      <a:round/>
                      <a:headEnd type="none" w="med" len="med"/>
                      <a:tailEnd type="none" w="med" len="med"/>
                    </a:lnR>
                    <a:lnT w="19050" cap="flat" cmpd="sng" algn="ctr">
                      <a:solidFill>
                        <a:srgbClr val="004A26"/>
                      </a:solidFill>
                      <a:prstDash val="solid"/>
                      <a:round/>
                      <a:headEnd type="none" w="med" len="med"/>
                      <a:tailEnd type="none" w="med" len="med"/>
                    </a:lnT>
                    <a:lnB w="9525" cap="flat" cmpd="sng" algn="ctr">
                      <a:solidFill>
                        <a:srgbClr val="E0B026"/>
                      </a:solidFill>
                      <a:prstDash val="solid"/>
                      <a:round/>
                      <a:headEnd type="none" w="med" len="med"/>
                      <a:tailEnd type="none" w="med" len="med"/>
                    </a:lnB>
                    <a:solidFill>
                      <a:srgbClr val="4472C4"/>
                    </a:solidFill>
                  </a:tcPr>
                </a:tc>
                <a:tc>
                  <a:txBody>
                    <a:bodyPr/>
                    <a:lstStyle/>
                    <a:p>
                      <a:pPr algn="ctr" rtl="0" fontAlgn="b"/>
                      <a:r>
                        <a:rPr lang="en-US" sz="700" b="0">
                          <a:solidFill>
                            <a:srgbClr val="FFFFFF"/>
                          </a:solidFill>
                          <a:effectLst/>
                          <a:highlight>
                            <a:srgbClr val="4472C4"/>
                          </a:highlight>
                          <a:latin typeface="Arial" panose="020B0604020202020204" pitchFamily="34" charset="0"/>
                        </a:rPr>
                        <a:t>Category</a:t>
                      </a:r>
                    </a:p>
                  </a:txBody>
                  <a:tcPr marL="20558" marR="20558" marT="0" marB="0" anchor="b">
                    <a:lnL w="9525" cap="flat" cmpd="sng" algn="ctr">
                      <a:solidFill>
                        <a:srgbClr val="C04326"/>
                      </a:solidFill>
                      <a:prstDash val="solid"/>
                      <a:round/>
                      <a:headEnd type="none" w="med" len="med"/>
                      <a:tailEnd type="none" w="med" len="med"/>
                    </a:lnL>
                    <a:lnR w="9525" cap="flat" cmpd="sng" algn="ctr">
                      <a:solidFill>
                        <a:srgbClr val="207326"/>
                      </a:solidFill>
                      <a:prstDash val="solid"/>
                      <a:round/>
                      <a:headEnd type="none" w="med" len="med"/>
                      <a:tailEnd type="none" w="med" len="med"/>
                    </a:lnR>
                    <a:lnT w="19050" cap="flat" cmpd="sng" algn="ctr">
                      <a:solidFill>
                        <a:srgbClr val="C04326"/>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algn="ctr" rtl="0" fontAlgn="b"/>
                      <a:r>
                        <a:rPr lang="en-US" sz="700" b="0">
                          <a:solidFill>
                            <a:srgbClr val="FFFFFF"/>
                          </a:solidFill>
                          <a:effectLst/>
                          <a:highlight>
                            <a:srgbClr val="4472C4"/>
                          </a:highlight>
                          <a:latin typeface="Arial" panose="020B0604020202020204" pitchFamily="34" charset="0"/>
                        </a:rPr>
                        <a:t>Sales</a:t>
                      </a:r>
                    </a:p>
                  </a:txBody>
                  <a:tcPr marL="20558" marR="20558" marT="0" marB="0" anchor="b">
                    <a:lnL w="9525" cap="flat" cmpd="sng" algn="ctr">
                      <a:solidFill>
                        <a:srgbClr val="207326"/>
                      </a:solidFill>
                      <a:prstDash val="solid"/>
                      <a:round/>
                      <a:headEnd type="none" w="med" len="med"/>
                      <a:tailEnd type="none" w="med" len="med"/>
                    </a:lnL>
                    <a:lnR w="9525" cap="flat" cmpd="sng" algn="ctr">
                      <a:solidFill>
                        <a:srgbClr val="404526"/>
                      </a:solidFill>
                      <a:prstDash val="solid"/>
                      <a:round/>
                      <a:headEnd type="none" w="med" len="med"/>
                      <a:tailEnd type="none" w="med" len="med"/>
                    </a:lnR>
                    <a:lnT w="19050" cap="flat" cmpd="sng" algn="ctr">
                      <a:solidFill>
                        <a:srgbClr val="207326"/>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algn="ctr" rtl="0" fontAlgn="b"/>
                      <a:r>
                        <a:rPr lang="en-US" sz="700" b="0">
                          <a:solidFill>
                            <a:srgbClr val="FFFFFF"/>
                          </a:solidFill>
                          <a:effectLst/>
                          <a:highlight>
                            <a:srgbClr val="4472C4"/>
                          </a:highlight>
                          <a:latin typeface="Arial" panose="020B0604020202020204" pitchFamily="34" charset="0"/>
                        </a:rPr>
                        <a:t>Gross</a:t>
                      </a:r>
                    </a:p>
                  </a:txBody>
                  <a:tcPr marL="20558" marR="20558" marT="0" marB="0" anchor="b">
                    <a:lnL w="9525" cap="flat" cmpd="sng" algn="ctr">
                      <a:solidFill>
                        <a:srgbClr val="404526"/>
                      </a:solidFill>
                      <a:prstDash val="solid"/>
                      <a:round/>
                      <a:headEnd type="none" w="med" len="med"/>
                      <a:tailEnd type="none" w="med" len="med"/>
                    </a:lnL>
                    <a:lnR w="9525" cap="flat" cmpd="sng" algn="ctr">
                      <a:solidFill>
                        <a:srgbClr val="805226"/>
                      </a:solidFill>
                      <a:prstDash val="solid"/>
                      <a:round/>
                      <a:headEnd type="none" w="med" len="med"/>
                      <a:tailEnd type="none" w="med" len="med"/>
                    </a:lnR>
                    <a:lnT w="19050" cap="flat" cmpd="sng" algn="ctr">
                      <a:solidFill>
                        <a:srgbClr val="404526"/>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algn="ctr" rtl="0" fontAlgn="b"/>
                      <a:r>
                        <a:rPr lang="en-US" sz="700" b="0">
                          <a:solidFill>
                            <a:srgbClr val="FFFFFF"/>
                          </a:solidFill>
                          <a:effectLst/>
                          <a:highlight>
                            <a:srgbClr val="4472C4"/>
                          </a:highlight>
                          <a:latin typeface="Arial" panose="020B0604020202020204" pitchFamily="34" charset="0"/>
                        </a:rPr>
                        <a:t>Gross as % of Sales</a:t>
                      </a:r>
                    </a:p>
                  </a:txBody>
                  <a:tcPr marL="20558" marR="20558" marT="0" marB="0" anchor="b">
                    <a:lnL w="9525" cap="flat" cmpd="sng" algn="ctr">
                      <a:solidFill>
                        <a:srgbClr val="805226"/>
                      </a:solidFill>
                      <a:prstDash val="solid"/>
                      <a:round/>
                      <a:headEnd type="none" w="med" len="med"/>
                      <a:tailEnd type="none" w="med" len="med"/>
                    </a:lnL>
                    <a:lnR w="9525" cap="flat" cmpd="sng" algn="ctr">
                      <a:solidFill>
                        <a:srgbClr val="E03426"/>
                      </a:solidFill>
                      <a:prstDash val="solid"/>
                      <a:round/>
                      <a:headEnd type="none" w="med" len="med"/>
                      <a:tailEnd type="none" w="med" len="med"/>
                    </a:lnR>
                    <a:lnT w="19050" cap="flat" cmpd="sng" algn="ctr">
                      <a:solidFill>
                        <a:srgbClr val="805226"/>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algn="ctr" rtl="0" fontAlgn="b"/>
                      <a:r>
                        <a:rPr lang="en-US" sz="600" b="0">
                          <a:solidFill>
                            <a:srgbClr val="FFFFFF"/>
                          </a:solidFill>
                          <a:effectLst/>
                          <a:highlight>
                            <a:srgbClr val="4472C4"/>
                          </a:highlight>
                          <a:latin typeface="Arial" panose="020B0604020202020204" pitchFamily="34" charset="0"/>
                        </a:rPr>
                        <a:t>%Sales Contribution</a:t>
                      </a:r>
                    </a:p>
                  </a:txBody>
                  <a:tcPr marL="20558" marR="20558" marT="0" marB="0" anchor="b">
                    <a:lnL w="9525" cap="flat" cmpd="sng" algn="ctr">
                      <a:solidFill>
                        <a:srgbClr val="E03426"/>
                      </a:solidFill>
                      <a:prstDash val="solid"/>
                      <a:round/>
                      <a:headEnd type="none" w="med" len="med"/>
                      <a:tailEnd type="none" w="med" len="med"/>
                    </a:lnL>
                    <a:lnR w="9525" cap="flat" cmpd="sng" algn="ctr">
                      <a:solidFill>
                        <a:srgbClr val="E03426"/>
                      </a:solidFill>
                      <a:prstDash val="solid"/>
                      <a:round/>
                      <a:headEnd type="none" w="med" len="med"/>
                      <a:tailEnd type="none" w="med" len="med"/>
                    </a:lnR>
                    <a:lnT w="19050" cap="flat" cmpd="sng" algn="ctr">
                      <a:solidFill>
                        <a:srgbClr val="E03426"/>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extLst>
                  <a:ext uri="{0D108BD9-81ED-4DB2-BD59-A6C34878D82A}">
                    <a16:rowId xmlns:a16="http://schemas.microsoft.com/office/drawing/2014/main" val="1621559787"/>
                  </a:ext>
                </a:extLst>
              </a:tr>
              <a:tr h="294021">
                <a:tc>
                  <a:txBody>
                    <a:bodyPr/>
                    <a:lstStyle/>
                    <a:p>
                      <a:pPr rtl="0" fontAlgn="b"/>
                      <a:endParaRPr lang="en-US" sz="1300">
                        <a:effectLst/>
                        <a:highlight>
                          <a:srgbClr val="4472C4"/>
                        </a:highlight>
                      </a:endParaRPr>
                    </a:p>
                  </a:txBody>
                  <a:tcPr marL="20558" marR="20558" marT="0" marB="0" anchor="b">
                    <a:lnL w="9525" cap="flat" cmpd="sng" algn="ctr">
                      <a:solidFill>
                        <a:srgbClr val="E0B026"/>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E0B026"/>
                      </a:solidFill>
                      <a:prstDash val="solid"/>
                      <a:round/>
                      <a:headEnd type="none" w="med" len="med"/>
                      <a:tailEnd type="none" w="med" len="med"/>
                    </a:lnT>
                    <a:lnB w="9525" cap="flat" cmpd="sng" algn="ctr">
                      <a:solidFill>
                        <a:srgbClr val="A09626"/>
                      </a:solidFill>
                      <a:prstDash val="solid"/>
                      <a:round/>
                      <a:headEnd type="none" w="med" len="med"/>
                      <a:tailEnd type="none" w="med" len="med"/>
                    </a:lnB>
                    <a:solidFill>
                      <a:srgbClr val="4472C4"/>
                    </a:solidFill>
                  </a:tcPr>
                </a:tc>
                <a:tc>
                  <a:txBody>
                    <a:bodyPr/>
                    <a:lstStyle/>
                    <a:p>
                      <a:pPr rtl="0" fontAlgn="b"/>
                      <a:r>
                        <a:rPr lang="en-US" sz="1300">
                          <a:effectLst/>
                        </a:rPr>
                        <a:t>Customer Car</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300">
                          <a:effectLst/>
                        </a:rPr>
                        <a:t>$ 100,083 </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300" dirty="0">
                          <a:effectLst/>
                        </a:rPr>
                        <a:t>$ 78,316 </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300">
                          <a:effectLst/>
                          <a:highlight>
                            <a:srgbClr val="FFFF00"/>
                          </a:highlight>
                        </a:rPr>
                        <a:t>78.25%</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tc>
                  <a:txBody>
                    <a:bodyPr/>
                    <a:lstStyle/>
                    <a:p>
                      <a:pPr algn="r" rtl="0" fontAlgn="b"/>
                      <a:r>
                        <a:rPr lang="en-US" sz="1300">
                          <a:effectLst/>
                          <a:highlight>
                            <a:srgbClr val="FFFF00"/>
                          </a:highlight>
                        </a:rPr>
                        <a:t>58.01%</a:t>
                      </a:r>
                    </a:p>
                  </a:txBody>
                  <a:tcPr marL="20558" marR="20558" marT="0" marB="0" anchor="b">
                    <a:lnL w="9525" cap="flat" cmpd="sng" algn="ctr">
                      <a:solidFill>
                        <a:srgbClr val="CCCCCC"/>
                      </a:solidFill>
                      <a:prstDash val="solid"/>
                      <a:round/>
                      <a:headEnd type="none" w="med" len="med"/>
                      <a:tailEnd type="none" w="med" len="med"/>
                    </a:lnL>
                    <a:lnR w="28575" cap="flat" cmpd="dbl"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extLst>
                  <a:ext uri="{0D108BD9-81ED-4DB2-BD59-A6C34878D82A}">
                    <a16:rowId xmlns:a16="http://schemas.microsoft.com/office/drawing/2014/main" val="4269498061"/>
                  </a:ext>
                </a:extLst>
              </a:tr>
              <a:tr h="219031">
                <a:tc>
                  <a:txBody>
                    <a:bodyPr/>
                    <a:lstStyle/>
                    <a:p>
                      <a:pPr rtl="0" fontAlgn="b"/>
                      <a:endParaRPr lang="en-US" sz="1300">
                        <a:effectLst/>
                        <a:highlight>
                          <a:srgbClr val="4472C4"/>
                        </a:highlight>
                      </a:endParaRPr>
                    </a:p>
                  </a:txBody>
                  <a:tcPr marL="20558" marR="20558" marT="0" marB="0" anchor="b">
                    <a:lnL w="9525" cap="flat" cmpd="sng" algn="ctr">
                      <a:solidFill>
                        <a:srgbClr val="A09626"/>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A09626"/>
                      </a:solidFill>
                      <a:prstDash val="solid"/>
                      <a:round/>
                      <a:headEnd type="none" w="med" len="med"/>
                      <a:tailEnd type="none" w="med" len="med"/>
                    </a:lnT>
                    <a:lnB w="9525" cap="flat" cmpd="sng" algn="ctr">
                      <a:solidFill>
                        <a:srgbClr val="807327"/>
                      </a:solidFill>
                      <a:prstDash val="solid"/>
                      <a:round/>
                      <a:headEnd type="none" w="med" len="med"/>
                      <a:tailEnd type="none" w="med" len="med"/>
                    </a:lnB>
                    <a:solidFill>
                      <a:srgbClr val="4472C4"/>
                    </a:solidFill>
                  </a:tcPr>
                </a:tc>
                <a:tc>
                  <a:txBody>
                    <a:bodyPr/>
                    <a:lstStyle/>
                    <a:p>
                      <a:pPr rtl="0" fontAlgn="b"/>
                      <a:r>
                        <a:rPr lang="en-US" sz="1300">
                          <a:effectLst/>
                        </a:rPr>
                        <a:t>Customer </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300">
                        <a:effectLst/>
                      </a:endParaRP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300">
                        <a:effectLst/>
                      </a:endParaRP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300">
                          <a:effectLst/>
                          <a:highlight>
                            <a:srgbClr val="FFFF00"/>
                          </a:highlight>
                        </a:rPr>
                        <a:t>0%</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tc>
                  <a:txBody>
                    <a:bodyPr/>
                    <a:lstStyle/>
                    <a:p>
                      <a:pPr algn="r" rtl="0" fontAlgn="b"/>
                      <a:r>
                        <a:rPr lang="en-US" sz="1300">
                          <a:effectLst/>
                          <a:highlight>
                            <a:srgbClr val="FFFF00"/>
                          </a:highlight>
                        </a:rPr>
                        <a:t>0%</a:t>
                      </a:r>
                    </a:p>
                  </a:txBody>
                  <a:tcPr marL="20558" marR="20558" marT="0" marB="0" anchor="b">
                    <a:lnL w="9525" cap="flat" cmpd="sng" algn="ctr">
                      <a:solidFill>
                        <a:srgbClr val="CCCCCC"/>
                      </a:solidFill>
                      <a:prstDash val="solid"/>
                      <a:round/>
                      <a:headEnd type="none" w="med" len="med"/>
                      <a:tailEnd type="none" w="med" len="med"/>
                    </a:lnL>
                    <a:lnR w="28575" cap="flat" cmpd="dbl"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extLst>
                  <a:ext uri="{0D108BD9-81ED-4DB2-BD59-A6C34878D82A}">
                    <a16:rowId xmlns:a16="http://schemas.microsoft.com/office/drawing/2014/main" val="1418049740"/>
                  </a:ext>
                </a:extLst>
              </a:tr>
              <a:tr h="294021">
                <a:tc>
                  <a:txBody>
                    <a:bodyPr/>
                    <a:lstStyle/>
                    <a:p>
                      <a:pPr rtl="0" fontAlgn="b"/>
                      <a:endParaRPr lang="en-US" sz="1300">
                        <a:effectLst/>
                        <a:highlight>
                          <a:srgbClr val="4472C4"/>
                        </a:highlight>
                      </a:endParaRPr>
                    </a:p>
                  </a:txBody>
                  <a:tcPr marL="20558" marR="20558" marT="0" marB="0" anchor="b">
                    <a:lnL w="9525" cap="flat" cmpd="sng" algn="ctr">
                      <a:solidFill>
                        <a:srgbClr val="807327"/>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807327"/>
                      </a:solidFill>
                      <a:prstDash val="solid"/>
                      <a:round/>
                      <a:headEnd type="none" w="med" len="med"/>
                      <a:tailEnd type="none" w="med" len="med"/>
                    </a:lnT>
                    <a:lnB w="9525" cap="flat" cmpd="sng" algn="ctr">
                      <a:solidFill>
                        <a:srgbClr val="60F327"/>
                      </a:solidFill>
                      <a:prstDash val="solid"/>
                      <a:round/>
                      <a:headEnd type="none" w="med" len="med"/>
                      <a:tailEnd type="none" w="med" len="med"/>
                    </a:lnB>
                    <a:solidFill>
                      <a:srgbClr val="4472C4"/>
                    </a:solidFill>
                  </a:tcPr>
                </a:tc>
                <a:tc>
                  <a:txBody>
                    <a:bodyPr/>
                    <a:lstStyle/>
                    <a:p>
                      <a:pPr rtl="0" fontAlgn="b"/>
                      <a:r>
                        <a:rPr lang="en-US" sz="1300">
                          <a:effectLst/>
                        </a:rPr>
                        <a:t>Customer Maint</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300">
                          <a:effectLst/>
                        </a:rPr>
                        <a:t>$ 2,797 </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300" dirty="0">
                          <a:effectLst/>
                        </a:rPr>
                        <a:t>$ 2,018 </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300">
                          <a:effectLst/>
                          <a:highlight>
                            <a:srgbClr val="FFFF00"/>
                          </a:highlight>
                        </a:rPr>
                        <a:t>72.15%</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tc>
                  <a:txBody>
                    <a:bodyPr/>
                    <a:lstStyle/>
                    <a:p>
                      <a:pPr algn="r" rtl="0" fontAlgn="b"/>
                      <a:r>
                        <a:rPr lang="en-US" sz="1300">
                          <a:effectLst/>
                          <a:highlight>
                            <a:srgbClr val="FFFF00"/>
                          </a:highlight>
                        </a:rPr>
                        <a:t>1.62%</a:t>
                      </a:r>
                    </a:p>
                  </a:txBody>
                  <a:tcPr marL="20558" marR="20558" marT="0" marB="0" anchor="b">
                    <a:lnL w="9525" cap="flat" cmpd="sng" algn="ctr">
                      <a:solidFill>
                        <a:srgbClr val="CCCCCC"/>
                      </a:solidFill>
                      <a:prstDash val="solid"/>
                      <a:round/>
                      <a:headEnd type="none" w="med" len="med"/>
                      <a:tailEnd type="none" w="med" len="med"/>
                    </a:lnL>
                    <a:lnR w="28575" cap="flat" cmpd="dbl"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extLst>
                  <a:ext uri="{0D108BD9-81ED-4DB2-BD59-A6C34878D82A}">
                    <a16:rowId xmlns:a16="http://schemas.microsoft.com/office/drawing/2014/main" val="1232161311"/>
                  </a:ext>
                </a:extLst>
              </a:tr>
              <a:tr h="294021">
                <a:tc>
                  <a:txBody>
                    <a:bodyPr/>
                    <a:lstStyle/>
                    <a:p>
                      <a:pPr rtl="0" fontAlgn="b"/>
                      <a:endParaRPr lang="en-US" sz="1300">
                        <a:effectLst/>
                        <a:highlight>
                          <a:srgbClr val="4472C4"/>
                        </a:highlight>
                      </a:endParaRPr>
                    </a:p>
                  </a:txBody>
                  <a:tcPr marL="20558" marR="20558" marT="0" marB="0" anchor="b">
                    <a:lnL w="9525" cap="flat" cmpd="sng" algn="ctr">
                      <a:solidFill>
                        <a:srgbClr val="60F327"/>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60F327"/>
                      </a:solidFill>
                      <a:prstDash val="solid"/>
                      <a:round/>
                      <a:headEnd type="none" w="med" len="med"/>
                      <a:tailEnd type="none" w="med" len="med"/>
                    </a:lnT>
                    <a:lnB w="9525" cap="flat" cmpd="sng" algn="ctr">
                      <a:solidFill>
                        <a:srgbClr val="C09F27"/>
                      </a:solidFill>
                      <a:prstDash val="solid"/>
                      <a:round/>
                      <a:headEnd type="none" w="med" len="med"/>
                      <a:tailEnd type="none" w="med" len="med"/>
                    </a:lnB>
                    <a:solidFill>
                      <a:srgbClr val="4472C4"/>
                    </a:solidFill>
                  </a:tcPr>
                </a:tc>
                <a:tc>
                  <a:txBody>
                    <a:bodyPr/>
                    <a:lstStyle/>
                    <a:p>
                      <a:pPr rtl="0" fontAlgn="b"/>
                      <a:r>
                        <a:rPr lang="en-US" sz="1300">
                          <a:effectLst/>
                        </a:rPr>
                        <a:t>Warranty</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300">
                          <a:effectLst/>
                        </a:rPr>
                        <a:t>$ 24,477 </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300">
                          <a:effectLst/>
                        </a:rPr>
                        <a:t>$ 19,082 </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300">
                          <a:effectLst/>
                          <a:highlight>
                            <a:srgbClr val="FFFF00"/>
                          </a:highlight>
                        </a:rPr>
                        <a:t>77.96%</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tc>
                  <a:txBody>
                    <a:bodyPr/>
                    <a:lstStyle/>
                    <a:p>
                      <a:pPr algn="r" rtl="0" fontAlgn="b"/>
                      <a:r>
                        <a:rPr lang="en-US" sz="1300">
                          <a:effectLst/>
                          <a:highlight>
                            <a:srgbClr val="FFFF00"/>
                          </a:highlight>
                        </a:rPr>
                        <a:t>14.19%</a:t>
                      </a:r>
                    </a:p>
                  </a:txBody>
                  <a:tcPr marL="20558" marR="20558" marT="0" marB="0" anchor="b">
                    <a:lnL w="9525" cap="flat" cmpd="sng" algn="ctr">
                      <a:solidFill>
                        <a:srgbClr val="CCCCCC"/>
                      </a:solidFill>
                      <a:prstDash val="solid"/>
                      <a:round/>
                      <a:headEnd type="none" w="med" len="med"/>
                      <a:tailEnd type="none" w="med" len="med"/>
                    </a:lnL>
                    <a:lnR w="28575" cap="flat" cmpd="dbl"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extLst>
                  <a:ext uri="{0D108BD9-81ED-4DB2-BD59-A6C34878D82A}">
                    <a16:rowId xmlns:a16="http://schemas.microsoft.com/office/drawing/2014/main" val="4074381339"/>
                  </a:ext>
                </a:extLst>
              </a:tr>
              <a:tr h="294021">
                <a:tc>
                  <a:txBody>
                    <a:bodyPr/>
                    <a:lstStyle/>
                    <a:p>
                      <a:pPr rtl="0" fontAlgn="b"/>
                      <a:endParaRPr lang="en-US" sz="1300">
                        <a:effectLst/>
                        <a:highlight>
                          <a:srgbClr val="4472C4"/>
                        </a:highlight>
                      </a:endParaRPr>
                    </a:p>
                  </a:txBody>
                  <a:tcPr marL="20558" marR="20558" marT="0" marB="0" anchor="b">
                    <a:lnL w="9525" cap="flat" cmpd="sng" algn="ctr">
                      <a:solidFill>
                        <a:srgbClr val="C09F27"/>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09F27"/>
                      </a:solidFill>
                      <a:prstDash val="solid"/>
                      <a:round/>
                      <a:headEnd type="none" w="med" len="med"/>
                      <a:tailEnd type="none" w="med" len="med"/>
                    </a:lnT>
                    <a:lnB w="9525" cap="flat" cmpd="sng" algn="ctr">
                      <a:solidFill>
                        <a:srgbClr val="00D420"/>
                      </a:solidFill>
                      <a:prstDash val="solid"/>
                      <a:round/>
                      <a:headEnd type="none" w="med" len="med"/>
                      <a:tailEnd type="none" w="med" len="med"/>
                    </a:lnB>
                    <a:solidFill>
                      <a:srgbClr val="4472C4"/>
                    </a:solidFill>
                  </a:tcPr>
                </a:tc>
                <a:tc>
                  <a:txBody>
                    <a:bodyPr/>
                    <a:lstStyle/>
                    <a:p>
                      <a:pPr rtl="0" fontAlgn="b"/>
                      <a:r>
                        <a:rPr lang="en-US" sz="1300">
                          <a:effectLst/>
                        </a:rPr>
                        <a:t>Warranty Other</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300">
                        <a:effectLst/>
                      </a:endParaRP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300">
                        <a:effectLst/>
                      </a:endParaRP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300">
                          <a:effectLst/>
                          <a:highlight>
                            <a:srgbClr val="FFFF00"/>
                          </a:highlight>
                        </a:rPr>
                        <a:t>0%</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tc>
                  <a:txBody>
                    <a:bodyPr/>
                    <a:lstStyle/>
                    <a:p>
                      <a:pPr algn="r" rtl="0" fontAlgn="b"/>
                      <a:r>
                        <a:rPr lang="en-US" sz="1300">
                          <a:effectLst/>
                          <a:highlight>
                            <a:srgbClr val="FFFF00"/>
                          </a:highlight>
                        </a:rPr>
                        <a:t>0%</a:t>
                      </a:r>
                    </a:p>
                  </a:txBody>
                  <a:tcPr marL="20558" marR="20558" marT="0" marB="0" anchor="b">
                    <a:lnL w="9525" cap="flat" cmpd="sng" algn="ctr">
                      <a:solidFill>
                        <a:srgbClr val="CCCCCC"/>
                      </a:solidFill>
                      <a:prstDash val="solid"/>
                      <a:round/>
                      <a:headEnd type="none" w="med" len="med"/>
                      <a:tailEnd type="none" w="med" len="med"/>
                    </a:lnL>
                    <a:lnR w="28575" cap="flat" cmpd="dbl"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extLst>
                  <a:ext uri="{0D108BD9-81ED-4DB2-BD59-A6C34878D82A}">
                    <a16:rowId xmlns:a16="http://schemas.microsoft.com/office/drawing/2014/main" val="1519186582"/>
                  </a:ext>
                </a:extLst>
              </a:tr>
              <a:tr h="294021">
                <a:tc>
                  <a:txBody>
                    <a:bodyPr/>
                    <a:lstStyle/>
                    <a:p>
                      <a:pPr rtl="0" fontAlgn="b"/>
                      <a:endParaRPr lang="en-US" sz="1300">
                        <a:effectLst/>
                        <a:highlight>
                          <a:srgbClr val="4472C4"/>
                        </a:highlight>
                      </a:endParaRPr>
                    </a:p>
                  </a:txBody>
                  <a:tcPr marL="20558" marR="20558" marT="0" marB="0" anchor="b">
                    <a:lnL w="9525" cap="flat" cmpd="sng" algn="ctr">
                      <a:solidFill>
                        <a:srgbClr val="00D42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00D420"/>
                      </a:solidFill>
                      <a:prstDash val="solid"/>
                      <a:round/>
                      <a:headEnd type="none" w="med" len="med"/>
                      <a:tailEnd type="none" w="med" len="med"/>
                    </a:lnT>
                    <a:lnB w="9525" cap="flat" cmpd="sng" algn="ctr">
                      <a:solidFill>
                        <a:srgbClr val="208F21"/>
                      </a:solidFill>
                      <a:prstDash val="solid"/>
                      <a:round/>
                      <a:headEnd type="none" w="med" len="med"/>
                      <a:tailEnd type="none" w="med" len="med"/>
                    </a:lnB>
                    <a:solidFill>
                      <a:srgbClr val="4472C4"/>
                    </a:solidFill>
                  </a:tcPr>
                </a:tc>
                <a:tc>
                  <a:txBody>
                    <a:bodyPr/>
                    <a:lstStyle/>
                    <a:p>
                      <a:pPr rtl="0" fontAlgn="b"/>
                      <a:r>
                        <a:rPr lang="en-US" sz="1300">
                          <a:effectLst/>
                        </a:rPr>
                        <a:t>Internal</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300">
                          <a:effectLst/>
                        </a:rPr>
                        <a:t>$ 45,180 </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300" dirty="0">
                          <a:effectLst/>
                        </a:rPr>
                        <a:t>$ 38,521 </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300">
                          <a:effectLst/>
                          <a:highlight>
                            <a:srgbClr val="FFFF00"/>
                          </a:highlight>
                        </a:rPr>
                        <a:t>85.26%</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tc>
                  <a:txBody>
                    <a:bodyPr/>
                    <a:lstStyle/>
                    <a:p>
                      <a:pPr algn="r" rtl="0" fontAlgn="b"/>
                      <a:r>
                        <a:rPr lang="en-US" sz="1300">
                          <a:effectLst/>
                          <a:highlight>
                            <a:srgbClr val="FFFF00"/>
                          </a:highlight>
                        </a:rPr>
                        <a:t>26.19%</a:t>
                      </a:r>
                    </a:p>
                  </a:txBody>
                  <a:tcPr marL="20558" marR="20558" marT="0" marB="0" anchor="b">
                    <a:lnL w="9525" cap="flat" cmpd="sng" algn="ctr">
                      <a:solidFill>
                        <a:srgbClr val="CCCCCC"/>
                      </a:solidFill>
                      <a:prstDash val="solid"/>
                      <a:round/>
                      <a:headEnd type="none" w="med" len="med"/>
                      <a:tailEnd type="none" w="med" len="med"/>
                    </a:lnL>
                    <a:lnR w="28575" cap="flat" cmpd="dbl"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extLst>
                  <a:ext uri="{0D108BD9-81ED-4DB2-BD59-A6C34878D82A}">
                    <a16:rowId xmlns:a16="http://schemas.microsoft.com/office/drawing/2014/main" val="3870195291"/>
                  </a:ext>
                </a:extLst>
              </a:tr>
              <a:tr h="441032">
                <a:tc>
                  <a:txBody>
                    <a:bodyPr/>
                    <a:lstStyle/>
                    <a:p>
                      <a:pPr rtl="0" fontAlgn="b"/>
                      <a:endParaRPr lang="en-US" sz="1300">
                        <a:effectLst/>
                        <a:highlight>
                          <a:srgbClr val="4472C4"/>
                        </a:highlight>
                      </a:endParaRPr>
                    </a:p>
                  </a:txBody>
                  <a:tcPr marL="20558" marR="20558" marT="0" marB="0" anchor="b">
                    <a:lnL w="9525" cap="flat" cmpd="sng" algn="ctr">
                      <a:solidFill>
                        <a:srgbClr val="208F21"/>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208F21"/>
                      </a:solidFill>
                      <a:prstDash val="solid"/>
                      <a:round/>
                      <a:headEnd type="none" w="med" len="med"/>
                      <a:tailEnd type="none" w="med" len="med"/>
                    </a:lnT>
                    <a:lnB w="9525" cap="flat" cmpd="sng" algn="ctr">
                      <a:solidFill>
                        <a:srgbClr val="208A23"/>
                      </a:solidFill>
                      <a:prstDash val="solid"/>
                      <a:round/>
                      <a:headEnd type="none" w="med" len="med"/>
                      <a:tailEnd type="none" w="med" len="med"/>
                    </a:lnB>
                    <a:solidFill>
                      <a:srgbClr val="4472C4"/>
                    </a:solidFill>
                  </a:tcPr>
                </a:tc>
                <a:tc>
                  <a:txBody>
                    <a:bodyPr/>
                    <a:lstStyle/>
                    <a:p>
                      <a:pPr rtl="0" fontAlgn="b"/>
                      <a:r>
                        <a:rPr lang="en-US" sz="1300">
                          <a:effectLst/>
                        </a:rPr>
                        <a:t>NVI / Road Ready</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300" dirty="0">
                        <a:effectLst/>
                      </a:endParaRP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300" dirty="0">
                        <a:effectLst/>
                      </a:endParaRP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300">
                          <a:effectLst/>
                          <a:highlight>
                            <a:srgbClr val="FFFF00"/>
                          </a:highlight>
                        </a:rPr>
                        <a:t>0%</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tc>
                  <a:txBody>
                    <a:bodyPr/>
                    <a:lstStyle/>
                    <a:p>
                      <a:pPr algn="r" rtl="0" fontAlgn="b"/>
                      <a:r>
                        <a:rPr lang="en-US" sz="1300">
                          <a:effectLst/>
                          <a:highlight>
                            <a:srgbClr val="FFFF00"/>
                          </a:highlight>
                        </a:rPr>
                        <a:t>0%</a:t>
                      </a:r>
                    </a:p>
                  </a:txBody>
                  <a:tcPr marL="20558" marR="20558" marT="0" marB="0" anchor="b">
                    <a:lnL w="9525" cap="flat" cmpd="sng" algn="ctr">
                      <a:solidFill>
                        <a:srgbClr val="CCCCCC"/>
                      </a:solidFill>
                      <a:prstDash val="solid"/>
                      <a:round/>
                      <a:headEnd type="none" w="med" len="med"/>
                      <a:tailEnd type="none" w="med" len="med"/>
                    </a:lnL>
                    <a:lnR w="28575" cap="flat" cmpd="dbl"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extLst>
                  <a:ext uri="{0D108BD9-81ED-4DB2-BD59-A6C34878D82A}">
                    <a16:rowId xmlns:a16="http://schemas.microsoft.com/office/drawing/2014/main" val="1567102827"/>
                  </a:ext>
                </a:extLst>
              </a:tr>
              <a:tr h="438063">
                <a:tc>
                  <a:txBody>
                    <a:bodyPr/>
                    <a:lstStyle/>
                    <a:p>
                      <a:pPr rtl="0" fontAlgn="b"/>
                      <a:endParaRPr lang="en-US" sz="1300">
                        <a:effectLst/>
                        <a:highlight>
                          <a:srgbClr val="4472C4"/>
                        </a:highlight>
                      </a:endParaRPr>
                    </a:p>
                  </a:txBody>
                  <a:tcPr marL="20558" marR="20558" marT="0" marB="0" anchor="b">
                    <a:lnL w="9525" cap="flat" cmpd="sng" algn="ctr">
                      <a:solidFill>
                        <a:srgbClr val="208A23"/>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208A23"/>
                      </a:solidFill>
                      <a:prstDash val="solid"/>
                      <a:round/>
                      <a:headEnd type="none" w="med" len="med"/>
                      <a:tailEnd type="none" w="med" len="med"/>
                    </a:lnT>
                    <a:lnB w="9525" cap="flat" cmpd="sng" algn="ctr">
                      <a:solidFill>
                        <a:srgbClr val="60983F"/>
                      </a:solidFill>
                      <a:prstDash val="solid"/>
                      <a:round/>
                      <a:headEnd type="none" w="med" len="med"/>
                      <a:tailEnd type="none" w="med" len="med"/>
                    </a:lnB>
                    <a:solidFill>
                      <a:srgbClr val="4472C4"/>
                    </a:solidFill>
                  </a:tcPr>
                </a:tc>
                <a:tc>
                  <a:txBody>
                    <a:bodyPr/>
                    <a:lstStyle/>
                    <a:p>
                      <a:pPr rtl="0" fontAlgn="b"/>
                      <a:r>
                        <a:rPr lang="en-US" sz="1300">
                          <a:effectLst/>
                        </a:rPr>
                        <a:t>Adj. Cost Of Labor</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300">
                        <a:effectLst/>
                        <a:highlight>
                          <a:srgbClr val="4472C4"/>
                        </a:highlight>
                      </a:endParaRP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rtl="0" fontAlgn="b"/>
                      <a:endParaRPr lang="en-US" sz="1300">
                        <a:effectLst/>
                      </a:endParaRP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300">
                          <a:effectLst/>
                          <a:highlight>
                            <a:srgbClr val="FFFF00"/>
                          </a:highlight>
                        </a:rPr>
                        <a:t>0%</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tc>
                  <a:txBody>
                    <a:bodyPr/>
                    <a:lstStyle/>
                    <a:p>
                      <a:pPr algn="r" rtl="0" fontAlgn="b"/>
                      <a:r>
                        <a:rPr lang="en-US" sz="1300">
                          <a:effectLst/>
                          <a:highlight>
                            <a:srgbClr val="FFFF00"/>
                          </a:highlight>
                        </a:rPr>
                        <a:t>0.00%</a:t>
                      </a:r>
                    </a:p>
                  </a:txBody>
                  <a:tcPr marL="20558" marR="20558" marT="0" marB="0" anchor="b">
                    <a:lnL w="9525" cap="flat" cmpd="sng" algn="ctr">
                      <a:solidFill>
                        <a:srgbClr val="CCCCCC"/>
                      </a:solidFill>
                      <a:prstDash val="solid"/>
                      <a:round/>
                      <a:headEnd type="none" w="med" len="med"/>
                      <a:tailEnd type="none" w="med" len="med"/>
                    </a:lnL>
                    <a:lnR w="28575" cap="flat" cmpd="dbl"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extLst>
                  <a:ext uri="{0D108BD9-81ED-4DB2-BD59-A6C34878D82A}">
                    <a16:rowId xmlns:a16="http://schemas.microsoft.com/office/drawing/2014/main" val="3902219874"/>
                  </a:ext>
                </a:extLst>
              </a:tr>
              <a:tr h="294021">
                <a:tc>
                  <a:txBody>
                    <a:bodyPr/>
                    <a:lstStyle/>
                    <a:p>
                      <a:pPr rtl="0" fontAlgn="b"/>
                      <a:endParaRPr lang="en-US" sz="1300">
                        <a:effectLst/>
                        <a:highlight>
                          <a:srgbClr val="4472C4"/>
                        </a:highlight>
                      </a:endParaRPr>
                    </a:p>
                  </a:txBody>
                  <a:tcPr marL="20558" marR="20558" marT="0" marB="0" anchor="b">
                    <a:lnL w="9525" cap="flat" cmpd="sng" algn="ctr">
                      <a:solidFill>
                        <a:srgbClr val="60983F"/>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60983F"/>
                      </a:solidFill>
                      <a:prstDash val="solid"/>
                      <a:round/>
                      <a:headEnd type="none" w="med" len="med"/>
                      <a:tailEnd type="none" w="med" len="med"/>
                    </a:lnT>
                    <a:lnB w="19050" cap="flat" cmpd="sng" algn="ctr">
                      <a:solidFill>
                        <a:srgbClr val="60983F"/>
                      </a:solidFill>
                      <a:prstDash val="solid"/>
                      <a:round/>
                      <a:headEnd type="none" w="med" len="med"/>
                      <a:tailEnd type="none" w="med" len="med"/>
                    </a:lnB>
                    <a:solidFill>
                      <a:srgbClr val="4472C4"/>
                    </a:solidFill>
                  </a:tcPr>
                </a:tc>
                <a:tc>
                  <a:txBody>
                    <a:bodyPr/>
                    <a:lstStyle/>
                    <a:p>
                      <a:pPr algn="r" rtl="0" fontAlgn="b"/>
                      <a:r>
                        <a:rPr lang="en-US" sz="700" b="1">
                          <a:effectLst/>
                          <a:latin typeface="Arial" panose="020B0604020202020204" pitchFamily="34" charset="0"/>
                        </a:rPr>
                        <a:t>Total</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r" rtl="0" fontAlgn="b"/>
                      <a:r>
                        <a:rPr lang="en-US" sz="1300" dirty="0">
                          <a:effectLst/>
                          <a:highlight>
                            <a:srgbClr val="FFFF00"/>
                          </a:highlight>
                        </a:rPr>
                        <a:t>$ 172,537 </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r" rtl="0" fontAlgn="b"/>
                      <a:r>
                        <a:rPr lang="en-US" sz="1300">
                          <a:effectLst/>
                          <a:highlight>
                            <a:srgbClr val="FFFF00"/>
                          </a:highlight>
                        </a:rPr>
                        <a:t>$ 137,937 </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r" rtl="0" fontAlgn="b"/>
                      <a:r>
                        <a:rPr lang="en-US" sz="1300">
                          <a:effectLst/>
                          <a:highlight>
                            <a:srgbClr val="FFFF00"/>
                          </a:highlight>
                        </a:rPr>
                        <a:t>79.95%</a:t>
                      </a:r>
                    </a:p>
                  </a:txBody>
                  <a:tcPr marL="20558" marR="20558"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r" rtl="0" fontAlgn="b"/>
                      <a:r>
                        <a:rPr lang="en-US" sz="1300" dirty="0">
                          <a:effectLst/>
                          <a:highlight>
                            <a:srgbClr val="FFFF00"/>
                          </a:highlight>
                        </a:rPr>
                        <a:t>100.00%</a:t>
                      </a:r>
                    </a:p>
                  </a:txBody>
                  <a:tcPr marL="20558" marR="20558" marT="0" marB="0" anchor="b">
                    <a:lnL w="9525" cap="flat" cmpd="sng" algn="ctr">
                      <a:solidFill>
                        <a:srgbClr val="CCCCCC"/>
                      </a:solidFill>
                      <a:prstDash val="solid"/>
                      <a:round/>
                      <a:headEnd type="none" w="med" len="med"/>
                      <a:tailEnd type="none" w="med" len="med"/>
                    </a:lnL>
                    <a:lnR w="28575" cap="flat" cmpd="dbl"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173937296"/>
                  </a:ext>
                </a:extLst>
              </a:tr>
            </a:tbl>
          </a:graphicData>
        </a:graphic>
      </p:graphicFrame>
      <p:graphicFrame>
        <p:nvGraphicFramePr>
          <p:cNvPr id="7" name="Table 6">
            <a:extLst>
              <a:ext uri="{FF2B5EF4-FFF2-40B4-BE49-F238E27FC236}">
                <a16:creationId xmlns:a16="http://schemas.microsoft.com/office/drawing/2014/main" id="{9B1998F8-D846-695E-3E48-F5FE90A92826}"/>
              </a:ext>
            </a:extLst>
          </p:cNvPr>
          <p:cNvGraphicFramePr>
            <a:graphicFrameLocks noGrp="1"/>
          </p:cNvGraphicFramePr>
          <p:nvPr>
            <p:extLst>
              <p:ext uri="{D42A27DB-BD31-4B8C-83A1-F6EECF244321}">
                <p14:modId xmlns:p14="http://schemas.microsoft.com/office/powerpoint/2010/main" val="23191740"/>
              </p:ext>
            </p:extLst>
          </p:nvPr>
        </p:nvGraphicFramePr>
        <p:xfrm>
          <a:off x="4216402" y="1835150"/>
          <a:ext cx="5974819" cy="190500"/>
        </p:xfrm>
        <a:graphic>
          <a:graphicData uri="http://schemas.openxmlformats.org/drawingml/2006/table">
            <a:tbl>
              <a:tblPr/>
              <a:tblGrid>
                <a:gridCol w="5974819">
                  <a:extLst>
                    <a:ext uri="{9D8B030D-6E8A-4147-A177-3AD203B41FA5}">
                      <a16:colId xmlns:a16="http://schemas.microsoft.com/office/drawing/2014/main" val="2764466304"/>
                    </a:ext>
                  </a:extLst>
                </a:gridCol>
              </a:tblGrid>
              <a:tr h="190500">
                <a:tc>
                  <a:txBody>
                    <a:bodyPr/>
                    <a:lstStyle/>
                    <a:p>
                      <a:pPr algn="ctr" rtl="0" fontAlgn="ctr"/>
                      <a:r>
                        <a:rPr lang="en-US" sz="1000" b="1" dirty="0">
                          <a:effectLst/>
                          <a:latin typeface="Arial" panose="020B0604020202020204" pitchFamily="34" charset="0"/>
                        </a:rPr>
                        <a:t>Service Department Sales And Gross (Labor Only) </a:t>
                      </a:r>
                    </a:p>
                  </a:txBody>
                  <a:tcPr marL="28575" marR="28575"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4106263135"/>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600"/>
            <a:ext cx="8596668" cy="811696"/>
          </a:xfrm>
        </p:spPr>
        <p:txBody>
          <a:bodyPr>
            <a:noAutofit/>
          </a:bodyPr>
          <a:lstStyle/>
          <a:p>
            <a:pPr algn="ctr"/>
            <a:r>
              <a:rPr lang="en-US" b="1" i="0" u="none" strike="noStrike" baseline="0" dirty="0">
                <a:solidFill>
                  <a:srgbClr val="221E1F"/>
                </a:solidFill>
                <a:latin typeface="+mn-lt"/>
              </a:rPr>
              <a:t>Changes in Expense Structure </a:t>
            </a:r>
            <a:br>
              <a:rPr lang="en-US" b="0" i="0" u="none" strike="noStrike" baseline="0" dirty="0">
                <a:solidFill>
                  <a:srgbClr val="221E1F"/>
                </a:solidFill>
                <a:latin typeface="+mn-lt"/>
              </a:rPr>
            </a:br>
            <a:br>
              <a:rPr lang="en-US" b="0" i="0" u="none" strike="noStrike" baseline="0" dirty="0">
                <a:solidFill>
                  <a:srgbClr val="221E1F"/>
                </a:solidFill>
                <a:latin typeface="+mn-lt"/>
              </a:rPr>
            </a:br>
            <a:br>
              <a:rPr lang="en-US" b="0" i="0" u="none" strike="noStrike" baseline="0" dirty="0">
                <a:solidFill>
                  <a:srgbClr val="221E1F"/>
                </a:solidFill>
                <a:latin typeface="+mn-lt"/>
              </a:rPr>
            </a:br>
            <a:endParaRPr lang="en-US" dirty="0">
              <a:latin typeface="+mn-lt"/>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40565"/>
            <a:ext cx="4184035" cy="4850296"/>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900" b="0" i="0" u="none" strike="noStrike" baseline="0" dirty="0">
                <a:solidFill>
                  <a:srgbClr val="221E1F"/>
                </a:solidFill>
              </a:rPr>
              <a:t>Sales expenses are currently 35%. That is below the expected 47% of Gross. Rental expenses are not properly allocated on the financial statement. </a:t>
            </a:r>
          </a:p>
          <a:p>
            <a:r>
              <a:rPr lang="en-US" sz="1900" b="0" i="0" u="none" strike="noStrike" baseline="0" dirty="0">
                <a:solidFill>
                  <a:srgbClr val="221E1F"/>
                </a:solidFill>
              </a:rPr>
              <a:t>Goals For Improvement </a:t>
            </a:r>
          </a:p>
          <a:p>
            <a:r>
              <a:rPr lang="en-US" sz="1900" dirty="0">
                <a:solidFill>
                  <a:srgbClr val="221E1F"/>
                </a:solidFill>
              </a:rPr>
              <a:t>- Schedule DOC reviews with the controller once per month</a:t>
            </a:r>
          </a:p>
          <a:p>
            <a:r>
              <a:rPr lang="en-US" sz="1900" b="0" i="0" u="none" strike="noStrike" baseline="0" dirty="0">
                <a:solidFill>
                  <a:srgbClr val="221E1F"/>
                </a:solidFill>
              </a:rPr>
              <a:t>- Fixed expenses </a:t>
            </a:r>
            <a:r>
              <a:rPr lang="en-US" sz="1900" dirty="0">
                <a:solidFill>
                  <a:srgbClr val="221E1F"/>
                </a:solidFill>
              </a:rPr>
              <a:t>allocated to service should not exceed the 33% threshold for distribution across all departments. </a:t>
            </a:r>
            <a:endParaRPr lang="en-US" sz="1900" b="0" i="0" u="none" strike="noStrike" baseline="0" dirty="0">
              <a:solidFill>
                <a:srgbClr val="221E1F"/>
              </a:solidFill>
            </a:endParaRPr>
          </a:p>
          <a:p>
            <a:r>
              <a:rPr lang="en-US" sz="1900" b="0" i="0" u="none" strike="noStrike" baseline="0" dirty="0">
                <a:solidFill>
                  <a:srgbClr val="221E1F"/>
                </a:solidFill>
              </a:rPr>
              <a:t>We will achieve this goal by reviewing expenses with the controller and service manager weekly. </a:t>
            </a:r>
          </a:p>
          <a:p>
            <a:r>
              <a:rPr lang="en-US" sz="1900" b="0" i="0" u="none" strike="noStrike" baseline="0" dirty="0">
                <a:solidFill>
                  <a:srgbClr val="221E1F"/>
                </a:solidFill>
              </a:rPr>
              <a:t>Evaluate Changes: Conduct daily R.O audit to make sure that advisors are adding rental expense. </a:t>
            </a:r>
          </a:p>
          <a:p>
            <a:endParaRPr lang="en-US" dirty="0"/>
          </a:p>
        </p:txBody>
      </p:sp>
      <p:graphicFrame>
        <p:nvGraphicFramePr>
          <p:cNvPr id="11" name="Table 10">
            <a:extLst>
              <a:ext uri="{FF2B5EF4-FFF2-40B4-BE49-F238E27FC236}">
                <a16:creationId xmlns:a16="http://schemas.microsoft.com/office/drawing/2014/main" id="{86224163-755A-18B6-D9C2-9058C54B8756}"/>
              </a:ext>
            </a:extLst>
          </p:cNvPr>
          <p:cNvGraphicFramePr>
            <a:graphicFrameLocks noGrp="1"/>
          </p:cNvGraphicFramePr>
          <p:nvPr>
            <p:extLst>
              <p:ext uri="{D42A27DB-BD31-4B8C-83A1-F6EECF244321}">
                <p14:modId xmlns:p14="http://schemas.microsoft.com/office/powerpoint/2010/main" val="2504001422"/>
              </p:ext>
            </p:extLst>
          </p:nvPr>
        </p:nvGraphicFramePr>
        <p:xfrm>
          <a:off x="5494789" y="2492175"/>
          <a:ext cx="5002936" cy="3547141"/>
        </p:xfrm>
        <a:graphic>
          <a:graphicData uri="http://schemas.openxmlformats.org/drawingml/2006/table">
            <a:tbl>
              <a:tblPr/>
              <a:tblGrid>
                <a:gridCol w="827044">
                  <a:extLst>
                    <a:ext uri="{9D8B030D-6E8A-4147-A177-3AD203B41FA5}">
                      <a16:colId xmlns:a16="http://schemas.microsoft.com/office/drawing/2014/main" val="613460769"/>
                    </a:ext>
                  </a:extLst>
                </a:gridCol>
                <a:gridCol w="1898133">
                  <a:extLst>
                    <a:ext uri="{9D8B030D-6E8A-4147-A177-3AD203B41FA5}">
                      <a16:colId xmlns:a16="http://schemas.microsoft.com/office/drawing/2014/main" val="2265866911"/>
                    </a:ext>
                  </a:extLst>
                </a:gridCol>
                <a:gridCol w="1450715">
                  <a:extLst>
                    <a:ext uri="{9D8B030D-6E8A-4147-A177-3AD203B41FA5}">
                      <a16:colId xmlns:a16="http://schemas.microsoft.com/office/drawing/2014/main" val="967557367"/>
                    </a:ext>
                  </a:extLst>
                </a:gridCol>
                <a:gridCol w="827044">
                  <a:extLst>
                    <a:ext uri="{9D8B030D-6E8A-4147-A177-3AD203B41FA5}">
                      <a16:colId xmlns:a16="http://schemas.microsoft.com/office/drawing/2014/main" val="2681312170"/>
                    </a:ext>
                  </a:extLst>
                </a:gridCol>
              </a:tblGrid>
              <a:tr h="189571">
                <a:tc>
                  <a:txBody>
                    <a:bodyPr/>
                    <a:lstStyle/>
                    <a:p>
                      <a:pPr rtl="0" fontAlgn="b"/>
                      <a:endParaRPr lang="en-US" sz="1200">
                        <a:effectLst/>
                        <a:highlight>
                          <a:srgbClr val="4472C4"/>
                        </a:highlight>
                      </a:endParaRPr>
                    </a:p>
                  </a:txBody>
                  <a:tcPr marL="19253" marR="19253" marT="0" marB="0" anchor="b">
                    <a:lnL w="19050" cap="flat" cmpd="sng" algn="ctr">
                      <a:solidFill>
                        <a:srgbClr val="40A73F"/>
                      </a:solidFill>
                      <a:prstDash val="solid"/>
                      <a:round/>
                      <a:headEnd type="none" w="med" len="med"/>
                      <a:tailEnd type="none" w="med" len="med"/>
                    </a:lnL>
                    <a:lnR w="9525" cap="flat" cmpd="sng" algn="ctr">
                      <a:solidFill>
                        <a:srgbClr val="60903F"/>
                      </a:solidFill>
                      <a:prstDash val="solid"/>
                      <a:round/>
                      <a:headEnd type="none" w="med" len="med"/>
                      <a:tailEnd type="none" w="med" len="med"/>
                    </a:lnR>
                    <a:lnT w="19050" cap="flat" cmpd="sng" algn="ctr">
                      <a:solidFill>
                        <a:srgbClr val="40A73F"/>
                      </a:solidFill>
                      <a:prstDash val="solid"/>
                      <a:round/>
                      <a:headEnd type="none" w="med" len="med"/>
                      <a:tailEnd type="none" w="med" len="med"/>
                    </a:lnT>
                    <a:lnB w="9525" cap="flat" cmpd="sng" algn="ctr">
                      <a:solidFill>
                        <a:srgbClr val="C0AD3F"/>
                      </a:solidFill>
                      <a:prstDash val="solid"/>
                      <a:round/>
                      <a:headEnd type="none" w="med" len="med"/>
                      <a:tailEnd type="none" w="med" len="med"/>
                    </a:lnB>
                    <a:solidFill>
                      <a:srgbClr val="4472C4"/>
                    </a:solidFill>
                  </a:tcPr>
                </a:tc>
                <a:tc>
                  <a:txBody>
                    <a:bodyPr/>
                    <a:lstStyle/>
                    <a:p>
                      <a:pPr rtl="0" fontAlgn="b"/>
                      <a:r>
                        <a:rPr lang="en-US" sz="600" b="0" dirty="0">
                          <a:solidFill>
                            <a:srgbClr val="FFFFFF"/>
                          </a:solidFill>
                          <a:effectLst/>
                          <a:highlight>
                            <a:srgbClr val="4472C4"/>
                          </a:highlight>
                          <a:latin typeface="Arial" panose="020B0604020202020204" pitchFamily="34" charset="0"/>
                        </a:rPr>
                        <a:t>Expense Category</a:t>
                      </a:r>
                    </a:p>
                  </a:txBody>
                  <a:tcPr marL="19253" marR="19253" marT="0" marB="0" anchor="b">
                    <a:lnL w="9525" cap="flat" cmpd="sng" algn="ctr">
                      <a:solidFill>
                        <a:srgbClr val="60903F"/>
                      </a:solidFill>
                      <a:prstDash val="solid"/>
                      <a:round/>
                      <a:headEnd type="none" w="med" len="med"/>
                      <a:tailEnd type="none" w="med" len="med"/>
                    </a:lnL>
                    <a:lnR w="9525" cap="flat" cmpd="sng" algn="ctr">
                      <a:solidFill>
                        <a:srgbClr val="E0BF3F"/>
                      </a:solidFill>
                      <a:prstDash val="solid"/>
                      <a:round/>
                      <a:headEnd type="none" w="med" len="med"/>
                      <a:tailEnd type="none" w="med" len="med"/>
                    </a:lnR>
                    <a:lnT w="19050" cap="flat" cmpd="sng" algn="ctr">
                      <a:solidFill>
                        <a:srgbClr val="60903F"/>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algn="ctr" rtl="0" fontAlgn="b"/>
                      <a:r>
                        <a:rPr lang="en-US" sz="600" b="0" dirty="0">
                          <a:solidFill>
                            <a:srgbClr val="FFFFFF"/>
                          </a:solidFill>
                          <a:effectLst/>
                          <a:highlight>
                            <a:srgbClr val="4472C4"/>
                          </a:highlight>
                          <a:latin typeface="Arial" panose="020B0604020202020204" pitchFamily="34" charset="0"/>
                        </a:rPr>
                        <a:t>Dollar Amount</a:t>
                      </a:r>
                    </a:p>
                  </a:txBody>
                  <a:tcPr marL="19253" marR="19253" marT="0" marB="0" anchor="b">
                    <a:lnL w="9525" cap="flat" cmpd="sng" algn="ctr">
                      <a:solidFill>
                        <a:srgbClr val="E0BF3F"/>
                      </a:solidFill>
                      <a:prstDash val="solid"/>
                      <a:round/>
                      <a:headEnd type="none" w="med" len="med"/>
                      <a:tailEnd type="none" w="med" len="med"/>
                    </a:lnL>
                    <a:lnR w="9525" cap="flat" cmpd="sng" algn="ctr">
                      <a:solidFill>
                        <a:srgbClr val="20AB3F"/>
                      </a:solidFill>
                      <a:prstDash val="solid"/>
                      <a:round/>
                      <a:headEnd type="none" w="med" len="med"/>
                      <a:tailEnd type="none" w="med" len="med"/>
                    </a:lnR>
                    <a:lnT w="19050" cap="flat" cmpd="sng" algn="ctr">
                      <a:solidFill>
                        <a:srgbClr val="E0BF3F"/>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rtl="0" fontAlgn="b"/>
                      <a:endParaRPr lang="en-US" sz="1200">
                        <a:effectLst/>
                        <a:highlight>
                          <a:srgbClr val="4472C4"/>
                        </a:highlight>
                      </a:endParaRPr>
                    </a:p>
                  </a:txBody>
                  <a:tcPr marL="19253" marR="19253" marT="0" marB="0" anchor="b">
                    <a:lnL w="9525" cap="flat" cmpd="sng" algn="ctr">
                      <a:solidFill>
                        <a:srgbClr val="20AB3F"/>
                      </a:solidFill>
                      <a:prstDash val="solid"/>
                      <a:round/>
                      <a:headEnd type="none" w="med" len="med"/>
                      <a:tailEnd type="none" w="med" len="med"/>
                    </a:lnL>
                    <a:lnR w="19050" cap="flat" cmpd="sng" algn="ctr">
                      <a:solidFill>
                        <a:srgbClr val="20AB3F"/>
                      </a:solidFill>
                      <a:prstDash val="solid"/>
                      <a:round/>
                      <a:headEnd type="none" w="med" len="med"/>
                      <a:tailEnd type="none" w="med" len="med"/>
                    </a:lnR>
                    <a:lnT w="19050" cap="flat" cmpd="sng" algn="ctr">
                      <a:solidFill>
                        <a:srgbClr val="20AB3F"/>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extLst>
                  <a:ext uri="{0D108BD9-81ED-4DB2-BD59-A6C34878D82A}">
                    <a16:rowId xmlns:a16="http://schemas.microsoft.com/office/drawing/2014/main" val="789201201"/>
                  </a:ext>
                </a:extLst>
              </a:tr>
              <a:tr h="335757">
                <a:tc>
                  <a:txBody>
                    <a:bodyPr/>
                    <a:lstStyle/>
                    <a:p>
                      <a:pPr rtl="0" fontAlgn="b"/>
                      <a:endParaRPr lang="en-US" sz="1200">
                        <a:effectLst/>
                        <a:highlight>
                          <a:srgbClr val="4472C4"/>
                        </a:highlight>
                      </a:endParaRPr>
                    </a:p>
                  </a:txBody>
                  <a:tcPr marL="19253" marR="19253" marT="0" marB="0" anchor="b">
                    <a:lnL w="19050" cap="flat" cmpd="sng" algn="ctr">
                      <a:solidFill>
                        <a:srgbClr val="C0AD3F"/>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0AD3F"/>
                      </a:solidFill>
                      <a:prstDash val="solid"/>
                      <a:round/>
                      <a:headEnd type="none" w="med" len="med"/>
                      <a:tailEnd type="none" w="med" len="med"/>
                    </a:lnT>
                    <a:lnB w="9525" cap="flat" cmpd="sng" algn="ctr">
                      <a:solidFill>
                        <a:srgbClr val="808D3F"/>
                      </a:solidFill>
                      <a:prstDash val="solid"/>
                      <a:round/>
                      <a:headEnd type="none" w="med" len="med"/>
                      <a:tailEnd type="none" w="med" len="med"/>
                    </a:lnB>
                    <a:solidFill>
                      <a:srgbClr val="4472C4"/>
                    </a:solidFill>
                  </a:tcPr>
                </a:tc>
                <a:tc>
                  <a:txBody>
                    <a:bodyPr/>
                    <a:lstStyle/>
                    <a:p>
                      <a:pPr rtl="0" fontAlgn="b"/>
                      <a:r>
                        <a:rPr lang="en-US" sz="1200">
                          <a:effectLst/>
                        </a:rPr>
                        <a:t>Department Gross</a:t>
                      </a:r>
                    </a:p>
                  </a:txBody>
                  <a:tcPr marL="19253" marR="19253"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200">
                          <a:effectLst/>
                          <a:highlight>
                            <a:srgbClr val="FFFF00"/>
                          </a:highlight>
                        </a:rPr>
                        <a:t>$ 137,937 </a:t>
                      </a:r>
                    </a:p>
                  </a:txBody>
                  <a:tcPr marL="19253" marR="19253"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tc>
                  <a:txBody>
                    <a:bodyPr/>
                    <a:lstStyle/>
                    <a:p>
                      <a:pPr algn="ctr" rtl="0" fontAlgn="b"/>
                      <a:r>
                        <a:rPr lang="en-US" sz="600" b="0">
                          <a:solidFill>
                            <a:srgbClr val="FFFFFF"/>
                          </a:solidFill>
                          <a:effectLst/>
                          <a:highlight>
                            <a:srgbClr val="4472C4"/>
                          </a:highlight>
                          <a:latin typeface="Arial" panose="020B0604020202020204" pitchFamily="34" charset="0"/>
                        </a:rPr>
                        <a:t>% of Gross</a:t>
                      </a:r>
                    </a:p>
                  </a:txBody>
                  <a:tcPr marL="19253" marR="19253" marT="0" marB="0" anchor="b">
                    <a:lnL w="9525" cap="flat" cmpd="sng" algn="ctr">
                      <a:solidFill>
                        <a:srgbClr val="CCCCCC"/>
                      </a:solidFill>
                      <a:prstDash val="solid"/>
                      <a:round/>
                      <a:headEnd type="none" w="med" len="med"/>
                      <a:tailEnd type="none" w="med" len="med"/>
                    </a:lnL>
                    <a:lnR w="19050"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extLst>
                  <a:ext uri="{0D108BD9-81ED-4DB2-BD59-A6C34878D82A}">
                    <a16:rowId xmlns:a16="http://schemas.microsoft.com/office/drawing/2014/main" val="4035321320"/>
                  </a:ext>
                </a:extLst>
              </a:tr>
              <a:tr h="335757">
                <a:tc>
                  <a:txBody>
                    <a:bodyPr/>
                    <a:lstStyle/>
                    <a:p>
                      <a:pPr rtl="0" fontAlgn="b"/>
                      <a:endParaRPr lang="en-US" sz="1200">
                        <a:effectLst/>
                        <a:highlight>
                          <a:srgbClr val="4472C4"/>
                        </a:highlight>
                      </a:endParaRPr>
                    </a:p>
                  </a:txBody>
                  <a:tcPr marL="19253" marR="19253" marT="0" marB="0" anchor="b">
                    <a:lnL w="19050" cap="flat" cmpd="sng" algn="ctr">
                      <a:solidFill>
                        <a:srgbClr val="808D3F"/>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808D3F"/>
                      </a:solidFill>
                      <a:prstDash val="solid"/>
                      <a:round/>
                      <a:headEnd type="none" w="med" len="med"/>
                      <a:tailEnd type="none" w="med" len="med"/>
                    </a:lnT>
                    <a:lnB w="9525" cap="flat" cmpd="sng" algn="ctr">
                      <a:solidFill>
                        <a:srgbClr val="A0A03F"/>
                      </a:solidFill>
                      <a:prstDash val="solid"/>
                      <a:round/>
                      <a:headEnd type="none" w="med" len="med"/>
                      <a:tailEnd type="none" w="med" len="med"/>
                    </a:lnB>
                    <a:solidFill>
                      <a:srgbClr val="4472C4"/>
                    </a:solidFill>
                  </a:tcPr>
                </a:tc>
                <a:tc>
                  <a:txBody>
                    <a:bodyPr/>
                    <a:lstStyle/>
                    <a:p>
                      <a:pPr rtl="0" fontAlgn="b"/>
                      <a:r>
                        <a:rPr lang="en-US" sz="1200" dirty="0">
                          <a:effectLst/>
                        </a:rPr>
                        <a:t>Variable Expense</a:t>
                      </a:r>
                    </a:p>
                  </a:txBody>
                  <a:tcPr marL="19253" marR="19253"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200">
                          <a:effectLst/>
                        </a:rPr>
                        <a:t>$ - </a:t>
                      </a:r>
                    </a:p>
                  </a:txBody>
                  <a:tcPr marL="19253" marR="19253"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200">
                          <a:effectLst/>
                          <a:highlight>
                            <a:srgbClr val="FFFF00"/>
                          </a:highlight>
                        </a:rPr>
                        <a:t>0.00%</a:t>
                      </a:r>
                    </a:p>
                  </a:txBody>
                  <a:tcPr marL="19253" marR="19253" marT="0" marB="0" anchor="b">
                    <a:lnL w="9525" cap="flat" cmpd="sng" algn="ctr">
                      <a:solidFill>
                        <a:srgbClr val="CCCCCC"/>
                      </a:solidFill>
                      <a:prstDash val="solid"/>
                      <a:round/>
                      <a:headEnd type="none" w="med" len="med"/>
                      <a:tailEnd type="none" w="med" len="med"/>
                    </a:lnL>
                    <a:lnR w="19050"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extLst>
                  <a:ext uri="{0D108BD9-81ED-4DB2-BD59-A6C34878D82A}">
                    <a16:rowId xmlns:a16="http://schemas.microsoft.com/office/drawing/2014/main" val="2434647491"/>
                  </a:ext>
                </a:extLst>
              </a:tr>
              <a:tr h="335757">
                <a:tc>
                  <a:txBody>
                    <a:bodyPr/>
                    <a:lstStyle/>
                    <a:p>
                      <a:pPr rtl="0" fontAlgn="b"/>
                      <a:endParaRPr lang="en-US" sz="1200">
                        <a:effectLst/>
                        <a:highlight>
                          <a:srgbClr val="4472C4"/>
                        </a:highlight>
                      </a:endParaRPr>
                    </a:p>
                  </a:txBody>
                  <a:tcPr marL="19253" marR="19253" marT="0" marB="0" anchor="b">
                    <a:lnL w="19050" cap="flat" cmpd="sng" algn="ctr">
                      <a:solidFill>
                        <a:srgbClr val="A0A03F"/>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A0A03F"/>
                      </a:solidFill>
                      <a:prstDash val="solid"/>
                      <a:round/>
                      <a:headEnd type="none" w="med" len="med"/>
                      <a:tailEnd type="none" w="med" len="med"/>
                    </a:lnT>
                    <a:lnB w="9525" cap="flat" cmpd="sng" algn="ctr">
                      <a:solidFill>
                        <a:srgbClr val="00893F"/>
                      </a:solidFill>
                      <a:prstDash val="solid"/>
                      <a:round/>
                      <a:headEnd type="none" w="med" len="med"/>
                      <a:tailEnd type="none" w="med" len="med"/>
                    </a:lnB>
                    <a:solidFill>
                      <a:srgbClr val="4472C4"/>
                    </a:solidFill>
                  </a:tcPr>
                </a:tc>
                <a:tc>
                  <a:txBody>
                    <a:bodyPr/>
                    <a:lstStyle/>
                    <a:p>
                      <a:pPr rtl="0" fontAlgn="b"/>
                      <a:r>
                        <a:rPr lang="en-US" sz="1200">
                          <a:effectLst/>
                        </a:rPr>
                        <a:t>Selling Expense</a:t>
                      </a:r>
                    </a:p>
                  </a:txBody>
                  <a:tcPr marL="19253" marR="19253"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200">
                          <a:effectLst/>
                        </a:rPr>
                        <a:t>$ 45,184 </a:t>
                      </a:r>
                    </a:p>
                  </a:txBody>
                  <a:tcPr marL="19253" marR="19253"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200" dirty="0">
                          <a:effectLst/>
                          <a:highlight>
                            <a:srgbClr val="FFFF00"/>
                          </a:highlight>
                        </a:rPr>
                        <a:t>32.76%</a:t>
                      </a:r>
                    </a:p>
                  </a:txBody>
                  <a:tcPr marL="19253" marR="19253" marT="0" marB="0" anchor="b">
                    <a:lnL w="9525" cap="flat" cmpd="sng" algn="ctr">
                      <a:solidFill>
                        <a:srgbClr val="CCCCCC"/>
                      </a:solidFill>
                      <a:prstDash val="solid"/>
                      <a:round/>
                      <a:headEnd type="none" w="med" len="med"/>
                      <a:tailEnd type="none" w="med" len="med"/>
                    </a:lnL>
                    <a:lnR w="19050"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extLst>
                  <a:ext uri="{0D108BD9-81ED-4DB2-BD59-A6C34878D82A}">
                    <a16:rowId xmlns:a16="http://schemas.microsoft.com/office/drawing/2014/main" val="764097505"/>
                  </a:ext>
                </a:extLst>
              </a:tr>
              <a:tr h="335757">
                <a:tc>
                  <a:txBody>
                    <a:bodyPr/>
                    <a:lstStyle/>
                    <a:p>
                      <a:pPr rtl="0" fontAlgn="b"/>
                      <a:endParaRPr lang="en-US" sz="1200">
                        <a:effectLst/>
                        <a:highlight>
                          <a:srgbClr val="4472C4"/>
                        </a:highlight>
                      </a:endParaRPr>
                    </a:p>
                  </a:txBody>
                  <a:tcPr marL="19253" marR="19253" marT="0" marB="0" anchor="b">
                    <a:lnL w="19050" cap="flat" cmpd="sng" algn="ctr">
                      <a:solidFill>
                        <a:srgbClr val="00893F"/>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00893F"/>
                      </a:solidFill>
                      <a:prstDash val="solid"/>
                      <a:round/>
                      <a:headEnd type="none" w="med" len="med"/>
                      <a:tailEnd type="none" w="med" len="med"/>
                    </a:lnT>
                    <a:lnB w="9525" cap="flat" cmpd="sng" algn="ctr">
                      <a:solidFill>
                        <a:srgbClr val="00E53C"/>
                      </a:solidFill>
                      <a:prstDash val="solid"/>
                      <a:round/>
                      <a:headEnd type="none" w="med" len="med"/>
                      <a:tailEnd type="none" w="med" len="med"/>
                    </a:lnB>
                    <a:solidFill>
                      <a:srgbClr val="4472C4"/>
                    </a:solidFill>
                  </a:tcPr>
                </a:tc>
                <a:tc>
                  <a:txBody>
                    <a:bodyPr/>
                    <a:lstStyle/>
                    <a:p>
                      <a:pPr rtl="0" fontAlgn="b"/>
                      <a:r>
                        <a:rPr lang="en-US" sz="1200">
                          <a:effectLst/>
                        </a:rPr>
                        <a:t>Personnel Expense</a:t>
                      </a:r>
                    </a:p>
                  </a:txBody>
                  <a:tcPr marL="19253" marR="19253"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200">
                        <a:effectLst/>
                      </a:endParaRPr>
                    </a:p>
                  </a:txBody>
                  <a:tcPr marL="19253" marR="19253"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200">
                          <a:effectLst/>
                          <a:highlight>
                            <a:srgbClr val="FFFF00"/>
                          </a:highlight>
                        </a:rPr>
                        <a:t>0.00%</a:t>
                      </a:r>
                    </a:p>
                  </a:txBody>
                  <a:tcPr marL="19253" marR="19253" marT="0" marB="0" anchor="b">
                    <a:lnL w="9525" cap="flat" cmpd="sng" algn="ctr">
                      <a:solidFill>
                        <a:srgbClr val="CCCCCC"/>
                      </a:solidFill>
                      <a:prstDash val="solid"/>
                      <a:round/>
                      <a:headEnd type="none" w="med" len="med"/>
                      <a:tailEnd type="none" w="med" len="med"/>
                    </a:lnL>
                    <a:lnR w="19050"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extLst>
                  <a:ext uri="{0D108BD9-81ED-4DB2-BD59-A6C34878D82A}">
                    <a16:rowId xmlns:a16="http://schemas.microsoft.com/office/drawing/2014/main" val="3626988636"/>
                  </a:ext>
                </a:extLst>
              </a:tr>
              <a:tr h="335757">
                <a:tc>
                  <a:txBody>
                    <a:bodyPr/>
                    <a:lstStyle/>
                    <a:p>
                      <a:pPr rtl="0" fontAlgn="b"/>
                      <a:endParaRPr lang="en-US" sz="1200">
                        <a:effectLst/>
                        <a:highlight>
                          <a:srgbClr val="4472C4"/>
                        </a:highlight>
                      </a:endParaRPr>
                    </a:p>
                  </a:txBody>
                  <a:tcPr marL="19253" marR="19253" marT="0" marB="0" anchor="b">
                    <a:lnL w="19050" cap="flat" cmpd="sng" algn="ctr">
                      <a:solidFill>
                        <a:srgbClr val="00E53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00E53C"/>
                      </a:solidFill>
                      <a:prstDash val="solid"/>
                      <a:round/>
                      <a:headEnd type="none" w="med" len="med"/>
                      <a:tailEnd type="none" w="med" len="med"/>
                    </a:lnT>
                    <a:lnB w="9525" cap="flat" cmpd="sng" algn="ctr">
                      <a:solidFill>
                        <a:srgbClr val="E0EB3C"/>
                      </a:solidFill>
                      <a:prstDash val="solid"/>
                      <a:round/>
                      <a:headEnd type="none" w="med" len="med"/>
                      <a:tailEnd type="none" w="med" len="med"/>
                    </a:lnB>
                    <a:solidFill>
                      <a:srgbClr val="4472C4"/>
                    </a:solidFill>
                  </a:tcPr>
                </a:tc>
                <a:tc>
                  <a:txBody>
                    <a:bodyPr/>
                    <a:lstStyle/>
                    <a:p>
                      <a:pPr rtl="0" fontAlgn="b"/>
                      <a:r>
                        <a:rPr lang="en-US" sz="1200">
                          <a:effectLst/>
                        </a:rPr>
                        <a:t>Semi-Fixed Expense</a:t>
                      </a:r>
                    </a:p>
                  </a:txBody>
                  <a:tcPr marL="19253" marR="19253"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200">
                        <a:effectLst/>
                      </a:endParaRPr>
                    </a:p>
                  </a:txBody>
                  <a:tcPr marL="19253" marR="19253"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200">
                          <a:effectLst/>
                          <a:highlight>
                            <a:srgbClr val="FFFF00"/>
                          </a:highlight>
                        </a:rPr>
                        <a:t>0.00%</a:t>
                      </a:r>
                    </a:p>
                  </a:txBody>
                  <a:tcPr marL="19253" marR="19253" marT="0" marB="0" anchor="b">
                    <a:lnL w="9525" cap="flat" cmpd="sng" algn="ctr">
                      <a:solidFill>
                        <a:srgbClr val="CCCCCC"/>
                      </a:solidFill>
                      <a:prstDash val="solid"/>
                      <a:round/>
                      <a:headEnd type="none" w="med" len="med"/>
                      <a:tailEnd type="none" w="med" len="med"/>
                    </a:lnL>
                    <a:lnR w="19050"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extLst>
                  <a:ext uri="{0D108BD9-81ED-4DB2-BD59-A6C34878D82A}">
                    <a16:rowId xmlns:a16="http://schemas.microsoft.com/office/drawing/2014/main" val="4014310431"/>
                  </a:ext>
                </a:extLst>
              </a:tr>
              <a:tr h="335757">
                <a:tc>
                  <a:txBody>
                    <a:bodyPr/>
                    <a:lstStyle/>
                    <a:p>
                      <a:pPr rtl="0" fontAlgn="b"/>
                      <a:endParaRPr lang="en-US" sz="1200">
                        <a:effectLst/>
                        <a:highlight>
                          <a:srgbClr val="4472C4"/>
                        </a:highlight>
                      </a:endParaRPr>
                    </a:p>
                  </a:txBody>
                  <a:tcPr marL="19253" marR="19253" marT="0" marB="0" anchor="b">
                    <a:lnL w="19050" cap="flat" cmpd="sng" algn="ctr">
                      <a:solidFill>
                        <a:srgbClr val="E0EB3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E0EB3C"/>
                      </a:solidFill>
                      <a:prstDash val="solid"/>
                      <a:round/>
                      <a:headEnd type="none" w="med" len="med"/>
                      <a:tailEnd type="none" w="med" len="med"/>
                    </a:lnT>
                    <a:lnB w="9525" cap="flat" cmpd="sng" algn="ctr">
                      <a:solidFill>
                        <a:srgbClr val="A0C23C"/>
                      </a:solidFill>
                      <a:prstDash val="solid"/>
                      <a:round/>
                      <a:headEnd type="none" w="med" len="med"/>
                      <a:tailEnd type="none" w="med" len="med"/>
                    </a:lnB>
                    <a:solidFill>
                      <a:srgbClr val="4472C4"/>
                    </a:solidFill>
                  </a:tcPr>
                </a:tc>
                <a:tc>
                  <a:txBody>
                    <a:bodyPr/>
                    <a:lstStyle/>
                    <a:p>
                      <a:pPr rtl="0" fontAlgn="b"/>
                      <a:r>
                        <a:rPr lang="en-US" sz="1200">
                          <a:effectLst/>
                        </a:rPr>
                        <a:t>Fixed Expense</a:t>
                      </a:r>
                    </a:p>
                  </a:txBody>
                  <a:tcPr marL="19253" marR="19253"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200" dirty="0">
                        <a:effectLst/>
                      </a:endParaRPr>
                    </a:p>
                  </a:txBody>
                  <a:tcPr marL="19253" marR="19253"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200">
                          <a:effectLst/>
                          <a:highlight>
                            <a:srgbClr val="FFFF00"/>
                          </a:highlight>
                        </a:rPr>
                        <a:t>0.00%</a:t>
                      </a:r>
                    </a:p>
                  </a:txBody>
                  <a:tcPr marL="19253" marR="19253" marT="0" marB="0" anchor="b">
                    <a:lnL w="9525" cap="flat" cmpd="sng" algn="ctr">
                      <a:solidFill>
                        <a:srgbClr val="CCCCCC"/>
                      </a:solidFill>
                      <a:prstDash val="solid"/>
                      <a:round/>
                      <a:headEnd type="none" w="med" len="med"/>
                      <a:tailEnd type="none" w="med" len="med"/>
                    </a:lnL>
                    <a:lnR w="19050"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extLst>
                  <a:ext uri="{0D108BD9-81ED-4DB2-BD59-A6C34878D82A}">
                    <a16:rowId xmlns:a16="http://schemas.microsoft.com/office/drawing/2014/main" val="3361362978"/>
                  </a:ext>
                </a:extLst>
              </a:tr>
              <a:tr h="335757">
                <a:tc>
                  <a:txBody>
                    <a:bodyPr/>
                    <a:lstStyle/>
                    <a:p>
                      <a:pPr rtl="0" fontAlgn="b"/>
                      <a:endParaRPr lang="en-US" sz="1200">
                        <a:effectLst/>
                        <a:highlight>
                          <a:srgbClr val="4472C4"/>
                        </a:highlight>
                      </a:endParaRPr>
                    </a:p>
                  </a:txBody>
                  <a:tcPr marL="19253" marR="19253" marT="0" marB="0" anchor="b">
                    <a:lnL w="19050" cap="flat" cmpd="sng" algn="ctr">
                      <a:solidFill>
                        <a:srgbClr val="A0C23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A0C23C"/>
                      </a:solidFill>
                      <a:prstDash val="solid"/>
                      <a:round/>
                      <a:headEnd type="none" w="med" len="med"/>
                      <a:tailEnd type="none" w="med" len="med"/>
                    </a:lnT>
                    <a:lnB w="9525" cap="flat" cmpd="sng" algn="ctr">
                      <a:solidFill>
                        <a:srgbClr val="40CC3C"/>
                      </a:solidFill>
                      <a:prstDash val="solid"/>
                      <a:round/>
                      <a:headEnd type="none" w="med" len="med"/>
                      <a:tailEnd type="none" w="med" len="med"/>
                    </a:lnB>
                    <a:solidFill>
                      <a:srgbClr val="4472C4"/>
                    </a:solidFill>
                  </a:tcPr>
                </a:tc>
                <a:tc>
                  <a:txBody>
                    <a:bodyPr/>
                    <a:lstStyle/>
                    <a:p>
                      <a:pPr rtl="0" fontAlgn="b"/>
                      <a:r>
                        <a:rPr lang="en-US" sz="1200">
                          <a:effectLst/>
                        </a:rPr>
                        <a:t>Rental Expense </a:t>
                      </a:r>
                    </a:p>
                  </a:txBody>
                  <a:tcPr marL="19253" marR="19253"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200">
                          <a:effectLst/>
                        </a:rPr>
                        <a:t>$ 3,334 </a:t>
                      </a:r>
                    </a:p>
                  </a:txBody>
                  <a:tcPr marL="19253" marR="19253"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200">
                          <a:effectLst/>
                          <a:highlight>
                            <a:srgbClr val="FFFF00"/>
                          </a:highlight>
                        </a:rPr>
                        <a:t>2.42%</a:t>
                      </a:r>
                    </a:p>
                  </a:txBody>
                  <a:tcPr marL="19253" marR="19253" marT="0" marB="0" anchor="b">
                    <a:lnL w="9525" cap="flat" cmpd="sng" algn="ctr">
                      <a:solidFill>
                        <a:srgbClr val="CCCCCC"/>
                      </a:solidFill>
                      <a:prstDash val="solid"/>
                      <a:round/>
                      <a:headEnd type="none" w="med" len="med"/>
                      <a:tailEnd type="none" w="med" len="med"/>
                    </a:lnL>
                    <a:lnR w="19050"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extLst>
                  <a:ext uri="{0D108BD9-81ED-4DB2-BD59-A6C34878D82A}">
                    <a16:rowId xmlns:a16="http://schemas.microsoft.com/office/drawing/2014/main" val="297171780"/>
                  </a:ext>
                </a:extLst>
              </a:tr>
              <a:tr h="335757">
                <a:tc>
                  <a:txBody>
                    <a:bodyPr/>
                    <a:lstStyle/>
                    <a:p>
                      <a:pPr rtl="0" fontAlgn="b"/>
                      <a:endParaRPr lang="en-US" sz="1200">
                        <a:effectLst/>
                        <a:highlight>
                          <a:srgbClr val="4472C4"/>
                        </a:highlight>
                      </a:endParaRPr>
                    </a:p>
                  </a:txBody>
                  <a:tcPr marL="19253" marR="19253" marT="0" marB="0" anchor="b">
                    <a:lnL w="19050" cap="flat" cmpd="sng" algn="ctr">
                      <a:solidFill>
                        <a:srgbClr val="40CC3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40CC3C"/>
                      </a:solidFill>
                      <a:prstDash val="solid"/>
                      <a:round/>
                      <a:headEnd type="none" w="med" len="med"/>
                      <a:tailEnd type="none" w="med" len="med"/>
                    </a:lnT>
                    <a:lnB w="9525" cap="flat" cmpd="sng" algn="ctr">
                      <a:solidFill>
                        <a:srgbClr val="C0F63C"/>
                      </a:solidFill>
                      <a:prstDash val="solid"/>
                      <a:round/>
                      <a:headEnd type="none" w="med" len="med"/>
                      <a:tailEnd type="none" w="med" len="med"/>
                    </a:lnB>
                    <a:solidFill>
                      <a:srgbClr val="4472C4"/>
                    </a:solidFill>
                  </a:tcPr>
                </a:tc>
                <a:tc>
                  <a:txBody>
                    <a:bodyPr/>
                    <a:lstStyle/>
                    <a:p>
                      <a:pPr rtl="0" fontAlgn="b"/>
                      <a:r>
                        <a:rPr lang="en-US" sz="1200">
                          <a:effectLst/>
                        </a:rPr>
                        <a:t>Dealer's Salary</a:t>
                      </a:r>
                    </a:p>
                  </a:txBody>
                  <a:tcPr marL="19253" marR="19253"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200">
                        <a:effectLst/>
                      </a:endParaRPr>
                    </a:p>
                  </a:txBody>
                  <a:tcPr marL="19253" marR="19253"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200">
                          <a:effectLst/>
                          <a:highlight>
                            <a:srgbClr val="FFFF00"/>
                          </a:highlight>
                        </a:rPr>
                        <a:t>0.00%</a:t>
                      </a:r>
                    </a:p>
                  </a:txBody>
                  <a:tcPr marL="19253" marR="19253" marT="0" marB="0" anchor="b">
                    <a:lnL w="9525" cap="flat" cmpd="sng" algn="ctr">
                      <a:solidFill>
                        <a:srgbClr val="CCCCCC"/>
                      </a:solidFill>
                      <a:prstDash val="solid"/>
                      <a:round/>
                      <a:headEnd type="none" w="med" len="med"/>
                      <a:tailEnd type="none" w="med" len="med"/>
                    </a:lnL>
                    <a:lnR w="19050"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extLst>
                  <a:ext uri="{0D108BD9-81ED-4DB2-BD59-A6C34878D82A}">
                    <a16:rowId xmlns:a16="http://schemas.microsoft.com/office/drawing/2014/main" val="1440541434"/>
                  </a:ext>
                </a:extLst>
              </a:tr>
              <a:tr h="335757">
                <a:tc>
                  <a:txBody>
                    <a:bodyPr/>
                    <a:lstStyle/>
                    <a:p>
                      <a:pPr rtl="0" fontAlgn="b"/>
                      <a:endParaRPr lang="en-US" sz="1200">
                        <a:effectLst/>
                        <a:highlight>
                          <a:srgbClr val="4472C4"/>
                        </a:highlight>
                      </a:endParaRPr>
                    </a:p>
                  </a:txBody>
                  <a:tcPr marL="19253" marR="19253" marT="0" marB="0" anchor="b">
                    <a:lnL w="19050" cap="flat" cmpd="sng" algn="ctr">
                      <a:solidFill>
                        <a:srgbClr val="C0F63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0F63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rtl="0" fontAlgn="b"/>
                      <a:r>
                        <a:rPr lang="en-US" sz="1200">
                          <a:effectLst/>
                        </a:rPr>
                        <a:t>Total Expenses</a:t>
                      </a:r>
                    </a:p>
                  </a:txBody>
                  <a:tcPr marL="19253" marR="19253"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200">
                          <a:effectLst/>
                          <a:highlight>
                            <a:srgbClr val="FFFF00"/>
                          </a:highlight>
                        </a:rPr>
                        <a:t>$ 48,518 </a:t>
                      </a:r>
                    </a:p>
                  </a:txBody>
                  <a:tcPr marL="19253" marR="19253"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tc>
                  <a:txBody>
                    <a:bodyPr/>
                    <a:lstStyle/>
                    <a:p>
                      <a:pPr algn="r" rtl="0" fontAlgn="b"/>
                      <a:r>
                        <a:rPr lang="en-US" sz="1200">
                          <a:effectLst/>
                          <a:highlight>
                            <a:srgbClr val="FFFF00"/>
                          </a:highlight>
                        </a:rPr>
                        <a:t>35.17%</a:t>
                      </a:r>
                    </a:p>
                  </a:txBody>
                  <a:tcPr marL="19253" marR="19253" marT="0" marB="0" anchor="b">
                    <a:lnL w="9525" cap="flat" cmpd="sng" algn="ctr">
                      <a:solidFill>
                        <a:srgbClr val="CCCCCC"/>
                      </a:solidFill>
                      <a:prstDash val="solid"/>
                      <a:round/>
                      <a:headEnd type="none" w="med" len="med"/>
                      <a:tailEnd type="none" w="med" len="med"/>
                    </a:lnL>
                    <a:lnR w="19050"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extLst>
                  <a:ext uri="{0D108BD9-81ED-4DB2-BD59-A6C34878D82A}">
                    <a16:rowId xmlns:a16="http://schemas.microsoft.com/office/drawing/2014/main" val="2622749844"/>
                  </a:ext>
                </a:extLst>
              </a:tr>
              <a:tr h="335757">
                <a:tc>
                  <a:txBody>
                    <a:bodyPr/>
                    <a:lstStyle/>
                    <a:p>
                      <a:pPr rtl="0" fontAlgn="b"/>
                      <a:endParaRPr lang="en-US" sz="1200">
                        <a:effectLst/>
                        <a:highlight>
                          <a:srgbClr val="4472C4"/>
                        </a:highlight>
                      </a:endParaRPr>
                    </a:p>
                  </a:txBody>
                  <a:tcPr marL="19253" marR="19253" marT="0" marB="0" anchor="b">
                    <a:lnL w="19050"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rtl="0" fontAlgn="b"/>
                      <a:r>
                        <a:rPr lang="en-US" sz="1200">
                          <a:effectLst/>
                        </a:rPr>
                        <a:t>Net Profit</a:t>
                      </a:r>
                    </a:p>
                  </a:txBody>
                  <a:tcPr marL="19253" marR="19253"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r" rtl="0" fontAlgn="b"/>
                      <a:r>
                        <a:rPr lang="en-US" sz="1200">
                          <a:effectLst/>
                          <a:highlight>
                            <a:srgbClr val="FFFF00"/>
                          </a:highlight>
                        </a:rPr>
                        <a:t>$ 89,419 </a:t>
                      </a:r>
                    </a:p>
                  </a:txBody>
                  <a:tcPr marL="19253" marR="19253"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r" rtl="0" fontAlgn="b"/>
                      <a:r>
                        <a:rPr lang="en-US" sz="1200" dirty="0">
                          <a:effectLst/>
                          <a:highlight>
                            <a:srgbClr val="FFFF00"/>
                          </a:highlight>
                        </a:rPr>
                        <a:t>64.83%</a:t>
                      </a:r>
                    </a:p>
                  </a:txBody>
                  <a:tcPr marL="19253" marR="19253" marT="0" marB="0" anchor="b">
                    <a:lnL w="9525" cap="flat" cmpd="sng" algn="ctr">
                      <a:solidFill>
                        <a:srgbClr val="CCCCCC"/>
                      </a:solidFill>
                      <a:prstDash val="solid"/>
                      <a:round/>
                      <a:headEnd type="none" w="med" len="med"/>
                      <a:tailEnd type="none" w="med" len="med"/>
                    </a:lnL>
                    <a:lnR w="19050"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98122017"/>
                  </a:ext>
                </a:extLst>
              </a:tr>
            </a:tbl>
          </a:graphicData>
        </a:graphic>
      </p:graphicFrame>
      <p:sp>
        <p:nvSpPr>
          <p:cNvPr id="17" name="TextBox 16">
            <a:extLst>
              <a:ext uri="{FF2B5EF4-FFF2-40B4-BE49-F238E27FC236}">
                <a16:creationId xmlns:a16="http://schemas.microsoft.com/office/drawing/2014/main" id="{E7F9A6BD-E4B2-620E-2D3B-243FDA24A4EF}"/>
              </a:ext>
            </a:extLst>
          </p:cNvPr>
          <p:cNvSpPr txBox="1"/>
          <p:nvPr/>
        </p:nvSpPr>
        <p:spPr>
          <a:xfrm>
            <a:off x="4163540" y="2215176"/>
            <a:ext cx="6100232" cy="276999"/>
          </a:xfrm>
          <a:prstGeom prst="rect">
            <a:avLst/>
          </a:prstGeom>
          <a:noFill/>
        </p:spPr>
        <p:txBody>
          <a:bodyPr wrap="square">
            <a:spAutoFit/>
          </a:bodyPr>
          <a:lstStyle/>
          <a:p>
            <a:pPr algn="ctr"/>
            <a:r>
              <a:rPr lang="en-US" sz="1200" dirty="0">
                <a:latin typeface="Arial" panose="020B0604020202020204" pitchFamily="34" charset="0"/>
                <a:cs typeface="Arial" panose="020B0604020202020204" pitchFamily="34" charset="0"/>
              </a:rPr>
              <a:t>Service Department Profit Centering </a:t>
            </a:r>
          </a:p>
        </p:txBody>
      </p:sp>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2005598" y="946296"/>
            <a:ext cx="4203045" cy="302829"/>
          </a:xfrm>
        </p:spPr>
        <p:txBody>
          <a:bodyPr vert="horz" lIns="91440" tIns="45720" rIns="91440" bIns="45720" rtlCol="0" anchor="ctr">
            <a:normAutofit fontScale="90000"/>
          </a:bodyPr>
          <a:lstStyle/>
          <a:p>
            <a:pPr>
              <a:lnSpc>
                <a:spcPct val="90000"/>
              </a:lnSpc>
            </a:pPr>
            <a:br>
              <a:rPr lang="en-US" b="0" i="0" u="none" strike="noStrike" baseline="0" dirty="0">
                <a:solidFill>
                  <a:schemeClr val="tx1"/>
                </a:solidFill>
              </a:rPr>
            </a:br>
            <a:r>
              <a:rPr lang="en-US" b="1" i="0" u="none" strike="noStrike" baseline="0" dirty="0">
                <a:solidFill>
                  <a:schemeClr val="tx1"/>
                </a:solidFill>
              </a:rPr>
              <a:t>Productivity</a:t>
            </a:r>
            <a:br>
              <a:rPr lang="en-US" b="0" i="0" u="none" strike="noStrike" baseline="0" dirty="0">
                <a:solidFill>
                  <a:schemeClr val="tx1"/>
                </a:solidFill>
              </a:rPr>
            </a:br>
            <a:br>
              <a:rPr lang="en-US" b="0" i="0" u="none" strike="noStrike" baseline="0" dirty="0">
                <a:solidFill>
                  <a:schemeClr val="tx1"/>
                </a:solidFill>
              </a:rPr>
            </a:br>
            <a:br>
              <a:rPr lang="en-US" b="0" i="0" u="none" strike="noStrike" baseline="0"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3754" y="1032641"/>
            <a:ext cx="4762950" cy="5706089"/>
          </a:xfrm>
        </p:spPr>
        <p:txBody>
          <a:bodyPr vert="horz" lIns="91440" tIns="45720" rIns="91440" bIns="45720" rtlCol="0">
            <a:normAutofit fontScale="70000" lnSpcReduction="20000"/>
          </a:bodyPr>
          <a:lstStyle/>
          <a:p>
            <a:endParaRPr lang="en-US" sz="2300" b="0" i="0" u="none" strike="noStrike" baseline="0" dirty="0">
              <a:solidFill>
                <a:schemeClr val="tx1"/>
              </a:solidFill>
            </a:endParaRPr>
          </a:p>
          <a:p>
            <a:r>
              <a:rPr lang="en-US" sz="2300" dirty="0">
                <a:solidFill>
                  <a:schemeClr val="tx1"/>
                </a:solidFill>
              </a:rPr>
              <a:t>Our current productivity indicates that we have a few areas of opportunity. Tech proficiency is currently at 67%. The report indicates that we have a total of seven technicians. However, two are in our apprentice program. They do not flag any hours.  </a:t>
            </a:r>
            <a:endParaRPr lang="en-US" sz="2300" b="0" i="0" u="none" strike="noStrike" baseline="0" dirty="0">
              <a:solidFill>
                <a:schemeClr val="tx1"/>
              </a:solidFill>
            </a:endParaRPr>
          </a:p>
          <a:p>
            <a:r>
              <a:rPr lang="en-US" sz="2300" b="0" i="0" u="none" strike="noStrike" baseline="0" dirty="0">
                <a:solidFill>
                  <a:schemeClr val="tx1"/>
                </a:solidFill>
              </a:rPr>
              <a:t>Our main goal for improvement will be to hire two </a:t>
            </a:r>
            <a:r>
              <a:rPr lang="en-US" sz="2300" dirty="0">
                <a:solidFill>
                  <a:schemeClr val="tx1"/>
                </a:solidFill>
              </a:rPr>
              <a:t>A level </a:t>
            </a:r>
            <a:r>
              <a:rPr lang="en-US" sz="2300" b="0" i="0" u="none" strike="noStrike" baseline="0" dirty="0">
                <a:solidFill>
                  <a:schemeClr val="tx1"/>
                </a:solidFill>
              </a:rPr>
              <a:t>technicians. In addition, we will implement a</a:t>
            </a:r>
            <a:r>
              <a:rPr lang="en-US" sz="2300" dirty="0">
                <a:solidFill>
                  <a:schemeClr val="tx1"/>
                </a:solidFill>
              </a:rPr>
              <a:t> bonus for technicians that are over 100% proficiency of $5 added to their hourly rate. </a:t>
            </a:r>
            <a:endParaRPr lang="en-US" sz="2300" b="0" i="0" u="none" strike="noStrike" baseline="0" dirty="0">
              <a:solidFill>
                <a:schemeClr val="tx1"/>
              </a:solidFill>
            </a:endParaRPr>
          </a:p>
          <a:p>
            <a:r>
              <a:rPr lang="en-US" sz="2300" b="0" i="0" u="none" strike="noStrike" baseline="0" dirty="0">
                <a:solidFill>
                  <a:schemeClr val="tx1"/>
                </a:solidFill>
              </a:rPr>
              <a:t>We will achieve our objective by placing an online ad for experienced technicians and </a:t>
            </a:r>
            <a:r>
              <a:rPr lang="en-US" sz="2300" dirty="0">
                <a:solidFill>
                  <a:schemeClr val="tx1"/>
                </a:solidFill>
              </a:rPr>
              <a:t>providing</a:t>
            </a:r>
            <a:r>
              <a:rPr lang="en-US" sz="2300" b="0" i="0" u="none" strike="noStrike" baseline="0" dirty="0">
                <a:solidFill>
                  <a:schemeClr val="tx1"/>
                </a:solidFill>
              </a:rPr>
              <a:t> a signing bonus. Then, we will schedule a kickoff breakfast with the technicians to announce the incentive bonus base on proficiency. </a:t>
            </a:r>
          </a:p>
          <a:p>
            <a:r>
              <a:rPr lang="en-US" sz="2300" b="0" i="0" u="none" strike="noStrike" baseline="0" dirty="0">
                <a:solidFill>
                  <a:schemeClr val="tx1"/>
                </a:solidFill>
              </a:rPr>
              <a:t>We will evaluate the technician’s productivity by pulling hours flagged at the end of every day and completing mornin</a:t>
            </a:r>
            <a:r>
              <a:rPr lang="en-US" sz="2300" dirty="0">
                <a:solidFill>
                  <a:schemeClr val="tx1"/>
                </a:solidFill>
              </a:rPr>
              <a:t>g reviews celebrating achievements. Daily resume reviews will be conducted from all applicants on Indeed. </a:t>
            </a:r>
            <a:endParaRPr lang="en-US" sz="2300" b="0" i="0" u="none" strike="noStrike" baseline="0" dirty="0">
              <a:solidFill>
                <a:schemeClr val="tx1"/>
              </a:solidFill>
            </a:endParaRPr>
          </a:p>
          <a:p>
            <a:endParaRPr lang="en-US" dirty="0">
              <a:solidFill>
                <a:schemeClr val="bg1"/>
              </a:solidFill>
            </a:endParaRPr>
          </a:p>
        </p:txBody>
      </p:sp>
      <p:graphicFrame>
        <p:nvGraphicFramePr>
          <p:cNvPr id="13" name="Content Placeholder 12">
            <a:extLst>
              <a:ext uri="{FF2B5EF4-FFF2-40B4-BE49-F238E27FC236}">
                <a16:creationId xmlns:a16="http://schemas.microsoft.com/office/drawing/2014/main" id="{9AB27151-BD80-D680-583F-FEA4DB2245EE}"/>
              </a:ext>
            </a:extLst>
          </p:cNvPr>
          <p:cNvGraphicFramePr>
            <a:graphicFrameLocks noGrp="1"/>
          </p:cNvGraphicFramePr>
          <p:nvPr>
            <p:ph sz="half" idx="2"/>
            <p:extLst>
              <p:ext uri="{D42A27DB-BD31-4B8C-83A1-F6EECF244321}">
                <p14:modId xmlns:p14="http://schemas.microsoft.com/office/powerpoint/2010/main" val="1844957614"/>
              </p:ext>
            </p:extLst>
          </p:nvPr>
        </p:nvGraphicFramePr>
        <p:xfrm>
          <a:off x="5648791" y="946296"/>
          <a:ext cx="5666443" cy="4568058"/>
        </p:xfrm>
        <a:graphic>
          <a:graphicData uri="http://schemas.openxmlformats.org/drawingml/2006/table">
            <a:tbl>
              <a:tblPr/>
              <a:tblGrid>
                <a:gridCol w="304283">
                  <a:extLst>
                    <a:ext uri="{9D8B030D-6E8A-4147-A177-3AD203B41FA5}">
                      <a16:colId xmlns:a16="http://schemas.microsoft.com/office/drawing/2014/main" val="2379735789"/>
                    </a:ext>
                  </a:extLst>
                </a:gridCol>
                <a:gridCol w="904432">
                  <a:extLst>
                    <a:ext uri="{9D8B030D-6E8A-4147-A177-3AD203B41FA5}">
                      <a16:colId xmlns:a16="http://schemas.microsoft.com/office/drawing/2014/main" val="1708128403"/>
                    </a:ext>
                  </a:extLst>
                </a:gridCol>
                <a:gridCol w="882514">
                  <a:extLst>
                    <a:ext uri="{9D8B030D-6E8A-4147-A177-3AD203B41FA5}">
                      <a16:colId xmlns:a16="http://schemas.microsoft.com/office/drawing/2014/main" val="2938717117"/>
                    </a:ext>
                  </a:extLst>
                </a:gridCol>
                <a:gridCol w="239837">
                  <a:extLst>
                    <a:ext uri="{9D8B030D-6E8A-4147-A177-3AD203B41FA5}">
                      <a16:colId xmlns:a16="http://schemas.microsoft.com/office/drawing/2014/main" val="2482922187"/>
                    </a:ext>
                  </a:extLst>
                </a:gridCol>
                <a:gridCol w="870817">
                  <a:extLst>
                    <a:ext uri="{9D8B030D-6E8A-4147-A177-3AD203B41FA5}">
                      <a16:colId xmlns:a16="http://schemas.microsoft.com/office/drawing/2014/main" val="3770382521"/>
                    </a:ext>
                  </a:extLst>
                </a:gridCol>
                <a:gridCol w="220178">
                  <a:extLst>
                    <a:ext uri="{9D8B030D-6E8A-4147-A177-3AD203B41FA5}">
                      <a16:colId xmlns:a16="http://schemas.microsoft.com/office/drawing/2014/main" val="329104988"/>
                    </a:ext>
                  </a:extLst>
                </a:gridCol>
                <a:gridCol w="814209">
                  <a:extLst>
                    <a:ext uri="{9D8B030D-6E8A-4147-A177-3AD203B41FA5}">
                      <a16:colId xmlns:a16="http://schemas.microsoft.com/office/drawing/2014/main" val="2123422918"/>
                    </a:ext>
                  </a:extLst>
                </a:gridCol>
                <a:gridCol w="239837">
                  <a:extLst>
                    <a:ext uri="{9D8B030D-6E8A-4147-A177-3AD203B41FA5}">
                      <a16:colId xmlns:a16="http://schemas.microsoft.com/office/drawing/2014/main" val="3083622778"/>
                    </a:ext>
                  </a:extLst>
                </a:gridCol>
                <a:gridCol w="886053">
                  <a:extLst>
                    <a:ext uri="{9D8B030D-6E8A-4147-A177-3AD203B41FA5}">
                      <a16:colId xmlns:a16="http://schemas.microsoft.com/office/drawing/2014/main" val="2588950017"/>
                    </a:ext>
                  </a:extLst>
                </a:gridCol>
                <a:gridCol w="304283">
                  <a:extLst>
                    <a:ext uri="{9D8B030D-6E8A-4147-A177-3AD203B41FA5}">
                      <a16:colId xmlns:a16="http://schemas.microsoft.com/office/drawing/2014/main" val="3176428353"/>
                    </a:ext>
                  </a:extLst>
                </a:gridCol>
              </a:tblGrid>
              <a:tr h="149536">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2857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2857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2857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2857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2857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2857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2857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2857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2857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3556566251"/>
                  </a:ext>
                </a:extLst>
              </a:tr>
              <a:tr h="149536">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gridSpan="7">
                  <a:txBody>
                    <a:bodyPr/>
                    <a:lstStyle/>
                    <a:p>
                      <a:pPr algn="ctr" rtl="0" fontAlgn="b"/>
                      <a:r>
                        <a:rPr lang="en-US" sz="700" b="1" dirty="0">
                          <a:effectLst/>
                          <a:latin typeface="Arial" panose="020B0604020202020204" pitchFamily="34" charset="0"/>
                        </a:rPr>
                        <a:t>NADA ACTUAL SERVICE ANALYSIS </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1485620128"/>
                  </a:ext>
                </a:extLst>
              </a:tr>
              <a:tr h="177143">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r>
                        <a:rPr lang="en-US" sz="1000">
                          <a:effectLst/>
                        </a:rPr>
                        <a:t>Performance</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00170"/>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001770"/>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403070"/>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E01170"/>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205D64"/>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005864"/>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3244307646"/>
                  </a:ext>
                </a:extLst>
              </a:tr>
              <a:tr h="149536">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0017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highlight>
                          <a:srgbClr val="000000"/>
                        </a:highlight>
                      </a:endParaRPr>
                    </a:p>
                  </a:txBody>
                  <a:tcPr marL="10706" marR="10706" marT="0" marB="0" anchor="b">
                    <a:lnL w="9525" cap="flat" cmpd="sng" algn="ctr">
                      <a:solidFill>
                        <a:srgbClr val="C00170"/>
                      </a:solidFill>
                      <a:prstDash val="solid"/>
                      <a:round/>
                      <a:headEnd type="none" w="med" len="med"/>
                      <a:tailEnd type="none" w="med" len="med"/>
                    </a:lnL>
                    <a:lnR w="9525" cap="flat" cmpd="sng" algn="ctr">
                      <a:solidFill>
                        <a:srgbClr val="001770"/>
                      </a:solidFill>
                      <a:prstDash val="solid"/>
                      <a:round/>
                      <a:headEnd type="none" w="med" len="med"/>
                      <a:tailEnd type="none" w="med" len="med"/>
                    </a:lnR>
                    <a:lnT w="9525" cap="flat" cmpd="sng" algn="ctr">
                      <a:solidFill>
                        <a:srgbClr val="C00170"/>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000000"/>
                    </a:solidFill>
                  </a:tcPr>
                </a:tc>
                <a:tc>
                  <a:txBody>
                    <a:bodyPr/>
                    <a:lstStyle/>
                    <a:p>
                      <a:pPr algn="ctr" rtl="0" fontAlgn="b"/>
                      <a:r>
                        <a:rPr lang="en-US" sz="600" b="1" i="1">
                          <a:solidFill>
                            <a:srgbClr val="FFFFFF"/>
                          </a:solidFill>
                          <a:effectLst/>
                          <a:highlight>
                            <a:srgbClr val="000000"/>
                          </a:highlight>
                          <a:latin typeface="Arial" panose="020B0604020202020204" pitchFamily="34" charset="0"/>
                        </a:rPr>
                        <a:t>Labor Sales / Month</a:t>
                      </a:r>
                    </a:p>
                  </a:txBody>
                  <a:tcPr marL="0" marR="0" marT="0" marB="0" anchor="b">
                    <a:lnL w="9525" cap="flat" cmpd="sng" algn="ctr">
                      <a:solidFill>
                        <a:srgbClr val="001770"/>
                      </a:solidFill>
                      <a:prstDash val="solid"/>
                      <a:round/>
                      <a:headEnd type="none" w="med" len="med"/>
                      <a:tailEnd type="none" w="med" len="med"/>
                    </a:lnL>
                    <a:lnR w="9525" cap="flat" cmpd="sng" algn="ctr">
                      <a:solidFill>
                        <a:srgbClr val="403070"/>
                      </a:solidFill>
                      <a:prstDash val="solid"/>
                      <a:round/>
                      <a:headEnd type="none" w="med" len="med"/>
                      <a:tailEnd type="none" w="med" len="med"/>
                    </a:lnR>
                    <a:lnT w="9525" cap="flat" cmpd="sng" algn="ctr">
                      <a:solidFill>
                        <a:srgbClr val="001770"/>
                      </a:solidFill>
                      <a:prstDash val="solid"/>
                      <a:round/>
                      <a:headEnd type="none" w="med" len="med"/>
                      <a:tailEnd type="none" w="med" len="med"/>
                    </a:lnT>
                    <a:lnB w="9525" cap="flat" cmpd="sng" algn="ctr">
                      <a:solidFill>
                        <a:srgbClr val="A04464"/>
                      </a:solidFill>
                      <a:prstDash val="solid"/>
                      <a:round/>
                      <a:headEnd type="none" w="med" len="med"/>
                      <a:tailEnd type="none" w="med" len="med"/>
                    </a:lnB>
                    <a:solidFill>
                      <a:srgbClr val="000000"/>
                    </a:solidFill>
                  </a:tcPr>
                </a:tc>
                <a:tc>
                  <a:txBody>
                    <a:bodyPr/>
                    <a:lstStyle/>
                    <a:p>
                      <a:pPr rtl="0" fontAlgn="b"/>
                      <a:endParaRPr lang="en-US" sz="1000">
                        <a:effectLst/>
                        <a:highlight>
                          <a:srgbClr val="000000"/>
                        </a:highlight>
                      </a:endParaRPr>
                    </a:p>
                  </a:txBody>
                  <a:tcPr marL="10706" marR="10706" marT="0" marB="0" anchor="b">
                    <a:lnL w="9525" cap="flat" cmpd="sng" algn="ctr">
                      <a:solidFill>
                        <a:srgbClr val="403070"/>
                      </a:solidFill>
                      <a:prstDash val="solid"/>
                      <a:round/>
                      <a:headEnd type="none" w="med" len="med"/>
                      <a:tailEnd type="none" w="med" len="med"/>
                    </a:lnL>
                    <a:lnR w="9525" cap="flat" cmpd="sng" algn="ctr">
                      <a:solidFill>
                        <a:srgbClr val="E01170"/>
                      </a:solidFill>
                      <a:prstDash val="solid"/>
                      <a:round/>
                      <a:headEnd type="none" w="med" len="med"/>
                      <a:tailEnd type="none" w="med" len="med"/>
                    </a:lnR>
                    <a:lnT w="9525" cap="flat" cmpd="sng" algn="ctr">
                      <a:solidFill>
                        <a:srgbClr val="403070"/>
                      </a:solidFill>
                      <a:prstDash val="solid"/>
                      <a:round/>
                      <a:headEnd type="none" w="med" len="med"/>
                      <a:tailEnd type="none" w="med" len="med"/>
                    </a:lnT>
                    <a:lnB w="9525" cap="flat" cmpd="sng" algn="ctr">
                      <a:solidFill>
                        <a:srgbClr val="C07C64"/>
                      </a:solidFill>
                      <a:prstDash val="solid"/>
                      <a:round/>
                      <a:headEnd type="none" w="med" len="med"/>
                      <a:tailEnd type="none" w="med" len="med"/>
                    </a:lnB>
                    <a:solidFill>
                      <a:srgbClr val="000000"/>
                    </a:solidFill>
                  </a:tcPr>
                </a:tc>
                <a:tc>
                  <a:txBody>
                    <a:bodyPr/>
                    <a:lstStyle/>
                    <a:p>
                      <a:pPr algn="ctr" rtl="0" fontAlgn="b"/>
                      <a:r>
                        <a:rPr lang="en-US" sz="600" b="1" i="1">
                          <a:solidFill>
                            <a:srgbClr val="FFFFFF"/>
                          </a:solidFill>
                          <a:effectLst/>
                          <a:highlight>
                            <a:srgbClr val="000000"/>
                          </a:highlight>
                          <a:latin typeface="Arial" panose="020B0604020202020204" pitchFamily="34" charset="0"/>
                        </a:rPr>
                        <a:t>Effective Labor Rate</a:t>
                      </a:r>
                    </a:p>
                  </a:txBody>
                  <a:tcPr marL="0" marR="0" marT="0" marB="0" anchor="b">
                    <a:lnL w="9525" cap="flat" cmpd="sng" algn="ctr">
                      <a:solidFill>
                        <a:srgbClr val="E01170"/>
                      </a:solidFill>
                      <a:prstDash val="solid"/>
                      <a:round/>
                      <a:headEnd type="none" w="med" len="med"/>
                      <a:tailEnd type="none" w="med" len="med"/>
                    </a:lnL>
                    <a:lnR w="9525" cap="flat" cmpd="sng" algn="ctr">
                      <a:solidFill>
                        <a:srgbClr val="205D64"/>
                      </a:solidFill>
                      <a:prstDash val="solid"/>
                      <a:round/>
                      <a:headEnd type="none" w="med" len="med"/>
                      <a:tailEnd type="none" w="med" len="med"/>
                    </a:lnR>
                    <a:lnT w="9525" cap="flat" cmpd="sng" algn="ctr">
                      <a:solidFill>
                        <a:srgbClr val="E01170"/>
                      </a:solidFill>
                      <a:prstDash val="solid"/>
                      <a:round/>
                      <a:headEnd type="none" w="med" len="med"/>
                      <a:tailEnd type="none" w="med" len="med"/>
                    </a:lnT>
                    <a:lnB w="9525" cap="flat" cmpd="sng" algn="ctr">
                      <a:solidFill>
                        <a:srgbClr val="807C64"/>
                      </a:solidFill>
                      <a:prstDash val="solid"/>
                      <a:round/>
                      <a:headEnd type="none" w="med" len="med"/>
                      <a:tailEnd type="none" w="med" len="med"/>
                    </a:lnB>
                    <a:solidFill>
                      <a:srgbClr val="000000"/>
                    </a:solidFill>
                  </a:tcPr>
                </a:tc>
                <a:tc>
                  <a:txBody>
                    <a:bodyPr/>
                    <a:lstStyle/>
                    <a:p>
                      <a:pPr rtl="0" fontAlgn="b"/>
                      <a:endParaRPr lang="en-US" sz="1000">
                        <a:effectLst/>
                        <a:highlight>
                          <a:srgbClr val="000000"/>
                        </a:highlight>
                      </a:endParaRPr>
                    </a:p>
                  </a:txBody>
                  <a:tcPr marL="10706" marR="10706" marT="0" marB="0" anchor="b">
                    <a:lnL w="9525" cap="flat" cmpd="sng" algn="ctr">
                      <a:solidFill>
                        <a:srgbClr val="205D64"/>
                      </a:solidFill>
                      <a:prstDash val="solid"/>
                      <a:round/>
                      <a:headEnd type="none" w="med" len="med"/>
                      <a:tailEnd type="none" w="med" len="med"/>
                    </a:lnL>
                    <a:lnR w="9525" cap="flat" cmpd="sng" algn="ctr">
                      <a:solidFill>
                        <a:srgbClr val="005864"/>
                      </a:solidFill>
                      <a:prstDash val="solid"/>
                      <a:round/>
                      <a:headEnd type="none" w="med" len="med"/>
                      <a:tailEnd type="none" w="med" len="med"/>
                    </a:lnR>
                    <a:lnT w="9525" cap="flat" cmpd="sng" algn="ctr">
                      <a:solidFill>
                        <a:srgbClr val="205D64"/>
                      </a:solidFill>
                      <a:prstDash val="solid"/>
                      <a:round/>
                      <a:headEnd type="none" w="med" len="med"/>
                      <a:tailEnd type="none" w="med" len="med"/>
                    </a:lnT>
                    <a:lnB w="9525" cap="flat" cmpd="sng" algn="ctr">
                      <a:solidFill>
                        <a:srgbClr val="E07364"/>
                      </a:solidFill>
                      <a:prstDash val="solid"/>
                      <a:round/>
                      <a:headEnd type="none" w="med" len="med"/>
                      <a:tailEnd type="none" w="med" len="med"/>
                    </a:lnB>
                    <a:solidFill>
                      <a:srgbClr val="000000"/>
                    </a:solidFill>
                  </a:tcPr>
                </a:tc>
                <a:tc>
                  <a:txBody>
                    <a:bodyPr/>
                    <a:lstStyle/>
                    <a:p>
                      <a:pPr algn="ctr" rtl="0" fontAlgn="b"/>
                      <a:r>
                        <a:rPr lang="en-US" sz="600" b="1" i="1">
                          <a:solidFill>
                            <a:srgbClr val="FFFFFF"/>
                          </a:solidFill>
                          <a:effectLst/>
                          <a:highlight>
                            <a:srgbClr val="000000"/>
                          </a:highlight>
                          <a:latin typeface="Arial" panose="020B0604020202020204" pitchFamily="34" charset="0"/>
                        </a:rPr>
                        <a:t>Hours Billed</a:t>
                      </a:r>
                    </a:p>
                  </a:txBody>
                  <a:tcPr marL="10706" marR="10706" marT="0" marB="0" anchor="b">
                    <a:lnL w="9525" cap="flat" cmpd="sng" algn="ctr">
                      <a:solidFill>
                        <a:srgbClr val="005864"/>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005864"/>
                      </a:solidFill>
                      <a:prstDash val="solid"/>
                      <a:round/>
                      <a:headEnd type="none" w="med" len="med"/>
                      <a:tailEnd type="none" w="med" len="med"/>
                    </a:lnT>
                    <a:lnB w="9525" cap="flat" cmpd="sng" algn="ctr">
                      <a:solidFill>
                        <a:srgbClr val="604264"/>
                      </a:solidFill>
                      <a:prstDash val="solid"/>
                      <a:round/>
                      <a:headEnd type="none" w="med" len="med"/>
                      <a:tailEnd type="none" w="med" len="med"/>
                    </a:lnB>
                    <a:solidFill>
                      <a:srgbClr val="000000"/>
                    </a:solidFill>
                  </a:tcPr>
                </a:tc>
                <a:tc>
                  <a:txBody>
                    <a:bodyPr/>
                    <a:lstStyle/>
                    <a:p>
                      <a:pPr rtl="0" fontAlgn="b"/>
                      <a:endParaRPr lang="en-US" sz="1000">
                        <a:effectLst/>
                        <a:highlight>
                          <a:srgbClr val="000000"/>
                        </a:highligh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000000"/>
                    </a:solid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1943845297"/>
                  </a:ext>
                </a:extLst>
              </a:tr>
              <a:tr h="149536">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r>
                        <a:rPr lang="en-US" sz="600" b="0">
                          <a:effectLst/>
                          <a:highlight>
                            <a:srgbClr val="FFFFFF"/>
                          </a:highlight>
                          <a:latin typeface="Arial" panose="020B0604020202020204" pitchFamily="34" charset="0"/>
                        </a:rPr>
                        <a:t>Customer Car*</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A04464"/>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b"/>
                      <a:r>
                        <a:rPr lang="en-US" sz="600" b="0">
                          <a:effectLst/>
                          <a:highlight>
                            <a:srgbClr val="FFFF00"/>
                          </a:highlight>
                          <a:latin typeface="Arial" panose="020B0604020202020204" pitchFamily="34" charset="0"/>
                        </a:rPr>
                        <a:t>$ 100,083 </a:t>
                      </a:r>
                    </a:p>
                  </a:txBody>
                  <a:tcPr marL="10706" marR="10706" marT="0" marB="0" anchor="b">
                    <a:lnL w="9525" cap="flat" cmpd="sng" algn="ctr">
                      <a:solidFill>
                        <a:srgbClr val="A04464"/>
                      </a:solidFill>
                      <a:prstDash val="solid"/>
                      <a:round/>
                      <a:headEnd type="none" w="med" len="med"/>
                      <a:tailEnd type="none" w="med" len="med"/>
                    </a:lnL>
                    <a:lnR w="9525" cap="flat" cmpd="sng" algn="ctr">
                      <a:solidFill>
                        <a:srgbClr val="C07C64"/>
                      </a:solidFill>
                      <a:prstDash val="solid"/>
                      <a:round/>
                      <a:headEnd type="none" w="med" len="med"/>
                      <a:tailEnd type="none" w="med" len="med"/>
                    </a:lnR>
                    <a:lnT w="9525" cap="flat" cmpd="sng" algn="ctr">
                      <a:solidFill>
                        <a:srgbClr val="A04464"/>
                      </a:solidFill>
                      <a:prstDash val="solid"/>
                      <a:round/>
                      <a:headEnd type="none" w="med" len="med"/>
                      <a:tailEnd type="none" w="med" len="med"/>
                    </a:lnT>
                    <a:lnB w="9525" cap="flat" cmpd="sng" algn="ctr">
                      <a:solidFill>
                        <a:srgbClr val="204364"/>
                      </a:solidFill>
                      <a:prstDash val="solid"/>
                      <a:round/>
                      <a:headEnd type="none" w="med" len="med"/>
                      <a:tailEnd type="none" w="med" len="med"/>
                    </a:lnB>
                    <a:solidFill>
                      <a:srgbClr val="FFFF00"/>
                    </a:solidFill>
                  </a:tcPr>
                </a:tc>
                <a:tc>
                  <a:txBody>
                    <a:bodyPr/>
                    <a:lstStyle/>
                    <a:p>
                      <a:pPr algn="ctr" rtl="0" fontAlgn="b"/>
                      <a:r>
                        <a:rPr lang="en-US" sz="700" b="0">
                          <a:effectLst/>
                          <a:latin typeface="Arial" panose="020B0604020202020204" pitchFamily="34" charset="0"/>
                        </a:rPr>
                        <a:t>÷</a:t>
                      </a:r>
                    </a:p>
                  </a:txBody>
                  <a:tcPr marL="10706" marR="10706" marT="0" marB="0" anchor="b">
                    <a:lnL w="9525" cap="flat" cmpd="sng" algn="ctr">
                      <a:solidFill>
                        <a:srgbClr val="C07C64"/>
                      </a:solidFill>
                      <a:prstDash val="solid"/>
                      <a:round/>
                      <a:headEnd type="none" w="med" len="med"/>
                      <a:tailEnd type="none" w="med" len="med"/>
                    </a:lnL>
                    <a:lnR w="9525" cap="flat" cmpd="sng" algn="ctr">
                      <a:solidFill>
                        <a:srgbClr val="807C64"/>
                      </a:solidFill>
                      <a:prstDash val="solid"/>
                      <a:round/>
                      <a:headEnd type="none" w="med" len="med"/>
                      <a:tailEnd type="none" w="med" len="med"/>
                    </a:lnR>
                    <a:lnT w="9525" cap="flat" cmpd="sng" algn="ctr">
                      <a:solidFill>
                        <a:srgbClr val="C07C64"/>
                      </a:solidFill>
                      <a:prstDash val="solid"/>
                      <a:round/>
                      <a:headEnd type="none" w="med" len="med"/>
                      <a:tailEnd type="none" w="med" len="med"/>
                    </a:lnT>
                    <a:lnB w="9525" cap="flat" cmpd="sng" algn="ctr">
                      <a:solidFill>
                        <a:srgbClr val="E04564"/>
                      </a:solidFill>
                      <a:prstDash val="solid"/>
                      <a:round/>
                      <a:headEnd type="none" w="med" len="med"/>
                      <a:tailEnd type="none" w="med" len="med"/>
                    </a:lnB>
                    <a:noFill/>
                  </a:tcPr>
                </a:tc>
                <a:tc>
                  <a:txBody>
                    <a:bodyPr/>
                    <a:lstStyle/>
                    <a:p>
                      <a:pPr algn="r" rtl="0" fontAlgn="b"/>
                      <a:r>
                        <a:rPr lang="en-US" sz="600" b="0">
                          <a:effectLst/>
                          <a:highlight>
                            <a:srgbClr val="FFFFFF"/>
                          </a:highlight>
                          <a:latin typeface="Arial" panose="020B0604020202020204" pitchFamily="34" charset="0"/>
                        </a:rPr>
                        <a:t>189.41 </a:t>
                      </a:r>
                    </a:p>
                  </a:txBody>
                  <a:tcPr marL="10706" marR="10706" marT="0" marB="0" anchor="b">
                    <a:lnL w="9525" cap="flat" cmpd="sng" algn="ctr">
                      <a:solidFill>
                        <a:srgbClr val="807C64"/>
                      </a:solidFill>
                      <a:prstDash val="solid"/>
                      <a:round/>
                      <a:headEnd type="none" w="med" len="med"/>
                      <a:tailEnd type="none" w="med" len="med"/>
                    </a:lnL>
                    <a:lnR w="9525" cap="flat" cmpd="sng" algn="ctr">
                      <a:solidFill>
                        <a:srgbClr val="E07364"/>
                      </a:solidFill>
                      <a:prstDash val="solid"/>
                      <a:round/>
                      <a:headEnd type="none" w="med" len="med"/>
                      <a:tailEnd type="none" w="med" len="med"/>
                    </a:lnR>
                    <a:lnT w="9525" cap="flat" cmpd="sng" algn="ctr">
                      <a:solidFill>
                        <a:srgbClr val="807C64"/>
                      </a:solidFill>
                      <a:prstDash val="solid"/>
                      <a:round/>
                      <a:headEnd type="none" w="med" len="med"/>
                      <a:tailEnd type="none" w="med" len="med"/>
                    </a:lnT>
                    <a:lnB w="9525" cap="flat" cmpd="sng" algn="ctr">
                      <a:solidFill>
                        <a:srgbClr val="204464"/>
                      </a:solidFill>
                      <a:prstDash val="solid"/>
                      <a:round/>
                      <a:headEnd type="none" w="med" len="med"/>
                      <a:tailEnd type="none" w="med" len="med"/>
                    </a:lnB>
                    <a:solidFill>
                      <a:srgbClr val="FFFFFF"/>
                    </a:solidFill>
                  </a:tcPr>
                </a:tc>
                <a:tc>
                  <a:txBody>
                    <a:bodyPr/>
                    <a:lstStyle/>
                    <a:p>
                      <a:pPr algn="ctr" rtl="0" fontAlgn="b"/>
                      <a:r>
                        <a:rPr lang="en-US" sz="600" b="0">
                          <a:solidFill>
                            <a:srgbClr val="FFFFFF"/>
                          </a:solidFill>
                          <a:effectLst/>
                          <a:highlight>
                            <a:srgbClr val="4472C4"/>
                          </a:highlight>
                          <a:latin typeface="Arial" panose="020B0604020202020204" pitchFamily="34" charset="0"/>
                        </a:rPr>
                        <a:t>=</a:t>
                      </a:r>
                    </a:p>
                  </a:txBody>
                  <a:tcPr marL="10706" marR="10706" marT="0" marB="0" anchor="b">
                    <a:lnL w="9525" cap="flat" cmpd="sng" algn="ctr">
                      <a:solidFill>
                        <a:srgbClr val="E07364"/>
                      </a:solidFill>
                      <a:prstDash val="solid"/>
                      <a:round/>
                      <a:headEnd type="none" w="med" len="med"/>
                      <a:tailEnd type="none" w="med" len="med"/>
                    </a:lnL>
                    <a:lnR w="9525" cap="flat" cmpd="sng" algn="ctr">
                      <a:solidFill>
                        <a:srgbClr val="604264"/>
                      </a:solidFill>
                      <a:prstDash val="solid"/>
                      <a:round/>
                      <a:headEnd type="none" w="med" len="med"/>
                      <a:tailEnd type="none" w="med" len="med"/>
                    </a:lnR>
                    <a:lnT w="9525" cap="flat" cmpd="sng" algn="ctr">
                      <a:solidFill>
                        <a:srgbClr val="E07364"/>
                      </a:solidFill>
                      <a:prstDash val="solid"/>
                      <a:round/>
                      <a:headEnd type="none" w="med" len="med"/>
                      <a:tailEnd type="none" w="med" len="med"/>
                    </a:lnT>
                    <a:lnB w="9525" cap="flat" cmpd="sng" algn="ctr">
                      <a:solidFill>
                        <a:srgbClr val="404864"/>
                      </a:solidFill>
                      <a:prstDash val="solid"/>
                      <a:round/>
                      <a:headEnd type="none" w="med" len="med"/>
                      <a:tailEnd type="none" w="med" len="med"/>
                    </a:lnB>
                    <a:solidFill>
                      <a:srgbClr val="4472C4"/>
                    </a:solidFill>
                  </a:tcPr>
                </a:tc>
                <a:tc>
                  <a:txBody>
                    <a:bodyPr/>
                    <a:lstStyle/>
                    <a:p>
                      <a:pPr algn="r" rtl="0" fontAlgn="b"/>
                      <a:r>
                        <a:rPr lang="en-US" sz="600" b="0">
                          <a:effectLst/>
                          <a:highlight>
                            <a:srgbClr val="FFFF00"/>
                          </a:highlight>
                          <a:latin typeface="Arial" panose="020B0604020202020204" pitchFamily="34" charset="0"/>
                        </a:rPr>
                        <a:t>528.4</a:t>
                      </a:r>
                    </a:p>
                  </a:txBody>
                  <a:tcPr marL="10706" marR="10706" marT="0" marB="0" anchor="b">
                    <a:lnL w="9525" cap="flat" cmpd="sng" algn="ctr">
                      <a:solidFill>
                        <a:srgbClr val="604264"/>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604264"/>
                      </a:solidFill>
                      <a:prstDash val="solid"/>
                      <a:round/>
                      <a:headEnd type="none" w="med" len="med"/>
                      <a:tailEnd type="none" w="med" len="med"/>
                    </a:lnT>
                    <a:lnB w="9525" cap="flat" cmpd="sng" algn="ctr">
                      <a:solidFill>
                        <a:srgbClr val="007E64"/>
                      </a:solidFill>
                      <a:prstDash val="solid"/>
                      <a:round/>
                      <a:headEnd type="none" w="med" len="med"/>
                      <a:tailEnd type="none" w="med" len="med"/>
                    </a:lnB>
                    <a:solidFill>
                      <a:srgbClr val="FFFF00"/>
                    </a:solidFill>
                  </a:tcPr>
                </a:tc>
                <a:tc>
                  <a:txBody>
                    <a:bodyPr/>
                    <a:lstStyle/>
                    <a:p>
                      <a:pPr rtl="0" fontAlgn="b"/>
                      <a:endParaRPr lang="en-US" sz="1000">
                        <a:effectLst/>
                        <a:highlight>
                          <a:srgbClr val="4472C4"/>
                        </a:highligh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226092125"/>
                  </a:ext>
                </a:extLst>
              </a:tr>
              <a:tr h="149536">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r>
                        <a:rPr lang="en-US" sz="600" b="0">
                          <a:effectLst/>
                          <a:highlight>
                            <a:srgbClr val="FFFFFF"/>
                          </a:highlight>
                          <a:latin typeface="Arial" panose="020B0604020202020204" pitchFamily="34" charset="0"/>
                        </a:rPr>
                        <a:t>Customer Truck*</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204364"/>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b"/>
                      <a:endParaRPr lang="en-US" sz="600" b="0">
                        <a:effectLst/>
                        <a:highlight>
                          <a:srgbClr val="FFFF00"/>
                        </a:highlight>
                        <a:latin typeface="Arial" panose="020B0604020202020204" pitchFamily="34" charset="0"/>
                      </a:endParaRPr>
                    </a:p>
                  </a:txBody>
                  <a:tcPr marL="10706" marR="10706" marT="0" marB="0" anchor="b">
                    <a:lnL w="9525" cap="flat" cmpd="sng" algn="ctr">
                      <a:solidFill>
                        <a:srgbClr val="204364"/>
                      </a:solidFill>
                      <a:prstDash val="solid"/>
                      <a:round/>
                      <a:headEnd type="none" w="med" len="med"/>
                      <a:tailEnd type="none" w="med" len="med"/>
                    </a:lnL>
                    <a:lnR w="9525" cap="flat" cmpd="sng" algn="ctr">
                      <a:solidFill>
                        <a:srgbClr val="E04564"/>
                      </a:solidFill>
                      <a:prstDash val="solid"/>
                      <a:round/>
                      <a:headEnd type="none" w="med" len="med"/>
                      <a:tailEnd type="none" w="med" len="med"/>
                    </a:lnR>
                    <a:lnT w="9525" cap="flat" cmpd="sng" algn="ctr">
                      <a:solidFill>
                        <a:srgbClr val="204364"/>
                      </a:solidFill>
                      <a:prstDash val="solid"/>
                      <a:round/>
                      <a:headEnd type="none" w="med" len="med"/>
                      <a:tailEnd type="none" w="med" len="med"/>
                    </a:lnT>
                    <a:lnB w="9525" cap="flat" cmpd="sng" algn="ctr">
                      <a:solidFill>
                        <a:srgbClr val="C04F64"/>
                      </a:solidFill>
                      <a:prstDash val="solid"/>
                      <a:round/>
                      <a:headEnd type="none" w="med" len="med"/>
                      <a:tailEnd type="none" w="med" len="med"/>
                    </a:lnB>
                    <a:solidFill>
                      <a:srgbClr val="FFFF00"/>
                    </a:solidFill>
                  </a:tcPr>
                </a:tc>
                <a:tc>
                  <a:txBody>
                    <a:bodyPr/>
                    <a:lstStyle/>
                    <a:p>
                      <a:pPr algn="ctr" rtl="0" fontAlgn="b"/>
                      <a:r>
                        <a:rPr lang="en-US" sz="700" b="0">
                          <a:effectLst/>
                          <a:latin typeface="Arial" panose="020B0604020202020204" pitchFamily="34" charset="0"/>
                        </a:rPr>
                        <a:t>÷</a:t>
                      </a:r>
                    </a:p>
                  </a:txBody>
                  <a:tcPr marL="10706" marR="10706" marT="0" marB="0" anchor="b">
                    <a:lnL w="9525" cap="flat" cmpd="sng" algn="ctr">
                      <a:solidFill>
                        <a:srgbClr val="E04564"/>
                      </a:solidFill>
                      <a:prstDash val="solid"/>
                      <a:round/>
                      <a:headEnd type="none" w="med" len="med"/>
                      <a:tailEnd type="none" w="med" len="med"/>
                    </a:lnL>
                    <a:lnR w="9525" cap="flat" cmpd="sng" algn="ctr">
                      <a:solidFill>
                        <a:srgbClr val="204464"/>
                      </a:solidFill>
                      <a:prstDash val="solid"/>
                      <a:round/>
                      <a:headEnd type="none" w="med" len="med"/>
                      <a:tailEnd type="none" w="med" len="med"/>
                    </a:lnR>
                    <a:lnT w="9525" cap="flat" cmpd="sng" algn="ctr">
                      <a:solidFill>
                        <a:srgbClr val="E04564"/>
                      </a:solidFill>
                      <a:prstDash val="solid"/>
                      <a:round/>
                      <a:headEnd type="none" w="med" len="med"/>
                      <a:tailEnd type="none" w="med" len="med"/>
                    </a:lnT>
                    <a:lnB w="9525" cap="flat" cmpd="sng" algn="ctr">
                      <a:solidFill>
                        <a:srgbClr val="005164"/>
                      </a:solidFill>
                      <a:prstDash val="solid"/>
                      <a:round/>
                      <a:headEnd type="none" w="med" len="med"/>
                      <a:tailEnd type="none" w="med" len="med"/>
                    </a:lnB>
                    <a:noFill/>
                  </a:tcPr>
                </a:tc>
                <a:tc>
                  <a:txBody>
                    <a:bodyPr/>
                    <a:lstStyle/>
                    <a:p>
                      <a:pPr rtl="0" fontAlgn="b"/>
                      <a:endParaRPr lang="en-US" sz="600" b="0">
                        <a:effectLst/>
                        <a:highlight>
                          <a:srgbClr val="FFFFFF"/>
                        </a:highlight>
                        <a:latin typeface="Arial" panose="020B0604020202020204" pitchFamily="34" charset="0"/>
                      </a:endParaRPr>
                    </a:p>
                  </a:txBody>
                  <a:tcPr marL="10706" marR="10706" marT="0" marB="0" anchor="b">
                    <a:lnL w="9525" cap="flat" cmpd="sng" algn="ctr">
                      <a:solidFill>
                        <a:srgbClr val="204464"/>
                      </a:solidFill>
                      <a:prstDash val="solid"/>
                      <a:round/>
                      <a:headEnd type="none" w="med" len="med"/>
                      <a:tailEnd type="none" w="med" len="med"/>
                    </a:lnL>
                    <a:lnR w="9525" cap="flat" cmpd="sng" algn="ctr">
                      <a:solidFill>
                        <a:srgbClr val="404864"/>
                      </a:solidFill>
                      <a:prstDash val="solid"/>
                      <a:round/>
                      <a:headEnd type="none" w="med" len="med"/>
                      <a:tailEnd type="none" w="med" len="med"/>
                    </a:lnR>
                    <a:lnT w="9525" cap="flat" cmpd="sng" algn="ctr">
                      <a:solidFill>
                        <a:srgbClr val="204464"/>
                      </a:solidFill>
                      <a:prstDash val="solid"/>
                      <a:round/>
                      <a:headEnd type="none" w="med" len="med"/>
                      <a:tailEnd type="none" w="med" len="med"/>
                    </a:lnT>
                    <a:lnB w="9525" cap="flat" cmpd="sng" algn="ctr">
                      <a:solidFill>
                        <a:srgbClr val="E05164"/>
                      </a:solidFill>
                      <a:prstDash val="solid"/>
                      <a:round/>
                      <a:headEnd type="none" w="med" len="med"/>
                      <a:tailEnd type="none" w="med" len="med"/>
                    </a:lnB>
                    <a:solidFill>
                      <a:srgbClr val="FFFFFF"/>
                    </a:solidFill>
                  </a:tcPr>
                </a:tc>
                <a:tc>
                  <a:txBody>
                    <a:bodyPr/>
                    <a:lstStyle/>
                    <a:p>
                      <a:pPr algn="ctr" rtl="0" fontAlgn="b"/>
                      <a:r>
                        <a:rPr lang="en-US" sz="600" b="0">
                          <a:solidFill>
                            <a:srgbClr val="FFFFFF"/>
                          </a:solidFill>
                          <a:effectLst/>
                          <a:highlight>
                            <a:srgbClr val="4472C4"/>
                          </a:highlight>
                          <a:latin typeface="Arial" panose="020B0604020202020204" pitchFamily="34" charset="0"/>
                        </a:rPr>
                        <a:t>=</a:t>
                      </a:r>
                    </a:p>
                  </a:txBody>
                  <a:tcPr marL="10706" marR="10706" marT="0" marB="0" anchor="b">
                    <a:lnL w="9525" cap="flat" cmpd="sng" algn="ctr">
                      <a:solidFill>
                        <a:srgbClr val="404864"/>
                      </a:solidFill>
                      <a:prstDash val="solid"/>
                      <a:round/>
                      <a:headEnd type="none" w="med" len="med"/>
                      <a:tailEnd type="none" w="med" len="med"/>
                    </a:lnL>
                    <a:lnR w="9525" cap="flat" cmpd="sng" algn="ctr">
                      <a:solidFill>
                        <a:srgbClr val="007E64"/>
                      </a:solidFill>
                      <a:prstDash val="solid"/>
                      <a:round/>
                      <a:headEnd type="none" w="med" len="med"/>
                      <a:tailEnd type="none" w="med" len="med"/>
                    </a:lnR>
                    <a:lnT w="9525" cap="flat" cmpd="sng" algn="ctr">
                      <a:solidFill>
                        <a:srgbClr val="404864"/>
                      </a:solidFill>
                      <a:prstDash val="solid"/>
                      <a:round/>
                      <a:headEnd type="none" w="med" len="med"/>
                      <a:tailEnd type="none" w="med" len="med"/>
                    </a:lnT>
                    <a:lnB w="9525" cap="flat" cmpd="sng" algn="ctr">
                      <a:solidFill>
                        <a:srgbClr val="205364"/>
                      </a:solidFill>
                      <a:prstDash val="solid"/>
                      <a:round/>
                      <a:headEnd type="none" w="med" len="med"/>
                      <a:tailEnd type="none" w="med" len="med"/>
                    </a:lnB>
                    <a:solidFill>
                      <a:srgbClr val="4472C4"/>
                    </a:solidFill>
                  </a:tcPr>
                </a:tc>
                <a:tc>
                  <a:txBody>
                    <a:bodyPr/>
                    <a:lstStyle/>
                    <a:p>
                      <a:pPr algn="r" rtl="0" fontAlgn="b"/>
                      <a:r>
                        <a:rPr lang="en-US" sz="600" b="0">
                          <a:effectLst/>
                          <a:highlight>
                            <a:srgbClr val="FFFF00"/>
                          </a:highlight>
                          <a:latin typeface="Arial" panose="020B0604020202020204" pitchFamily="34" charset="0"/>
                        </a:rPr>
                        <a:t>0.00</a:t>
                      </a:r>
                    </a:p>
                  </a:txBody>
                  <a:tcPr marL="10706" marR="10706" marT="0" marB="0" anchor="b">
                    <a:lnL w="9525" cap="flat" cmpd="sng" algn="ctr">
                      <a:solidFill>
                        <a:srgbClr val="007E64"/>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007E64"/>
                      </a:solidFill>
                      <a:prstDash val="solid"/>
                      <a:round/>
                      <a:headEnd type="none" w="med" len="med"/>
                      <a:tailEnd type="none" w="med" len="med"/>
                    </a:lnT>
                    <a:lnB w="9525" cap="flat" cmpd="sng" algn="ctr">
                      <a:solidFill>
                        <a:srgbClr val="E02265"/>
                      </a:solidFill>
                      <a:prstDash val="solid"/>
                      <a:round/>
                      <a:headEnd type="none" w="med" len="med"/>
                      <a:tailEnd type="none" w="med" len="med"/>
                    </a:lnB>
                    <a:solidFill>
                      <a:srgbClr val="FFFF00"/>
                    </a:solidFill>
                  </a:tcPr>
                </a:tc>
                <a:tc>
                  <a:txBody>
                    <a:bodyPr/>
                    <a:lstStyle/>
                    <a:p>
                      <a:pPr rtl="0" fontAlgn="b"/>
                      <a:endParaRPr lang="en-US" sz="1000">
                        <a:effectLst/>
                        <a:highlight>
                          <a:srgbClr val="4472C4"/>
                        </a:highligh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55019688"/>
                  </a:ext>
                </a:extLst>
              </a:tr>
              <a:tr h="149536">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r>
                        <a:rPr lang="en-US" sz="600" b="0">
                          <a:effectLst/>
                          <a:highlight>
                            <a:srgbClr val="FFFFFF"/>
                          </a:highlight>
                          <a:latin typeface="Arial" panose="020B0604020202020204" pitchFamily="34" charset="0"/>
                        </a:rPr>
                        <a:t>Customer Other*</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04F64"/>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b"/>
                      <a:r>
                        <a:rPr lang="en-US" sz="600" b="0">
                          <a:effectLst/>
                          <a:highlight>
                            <a:srgbClr val="FFFF00"/>
                          </a:highlight>
                          <a:latin typeface="Arial" panose="020B0604020202020204" pitchFamily="34" charset="0"/>
                        </a:rPr>
                        <a:t>$ 2,797 </a:t>
                      </a:r>
                    </a:p>
                  </a:txBody>
                  <a:tcPr marL="10706" marR="10706" marT="0" marB="0" anchor="b">
                    <a:lnL w="9525" cap="flat" cmpd="sng" algn="ctr">
                      <a:solidFill>
                        <a:srgbClr val="C04F64"/>
                      </a:solidFill>
                      <a:prstDash val="solid"/>
                      <a:round/>
                      <a:headEnd type="none" w="med" len="med"/>
                      <a:tailEnd type="none" w="med" len="med"/>
                    </a:lnL>
                    <a:lnR w="9525" cap="flat" cmpd="sng" algn="ctr">
                      <a:solidFill>
                        <a:srgbClr val="005164"/>
                      </a:solidFill>
                      <a:prstDash val="solid"/>
                      <a:round/>
                      <a:headEnd type="none" w="med" len="med"/>
                      <a:tailEnd type="none" w="med" len="med"/>
                    </a:lnR>
                    <a:lnT w="9525" cap="flat" cmpd="sng" algn="ctr">
                      <a:solidFill>
                        <a:srgbClr val="C04F64"/>
                      </a:solidFill>
                      <a:prstDash val="solid"/>
                      <a:round/>
                      <a:headEnd type="none" w="med" len="med"/>
                      <a:tailEnd type="none" w="med" len="med"/>
                    </a:lnT>
                    <a:lnB w="9525" cap="flat" cmpd="sng" algn="ctr">
                      <a:solidFill>
                        <a:srgbClr val="000165"/>
                      </a:solidFill>
                      <a:prstDash val="solid"/>
                      <a:round/>
                      <a:headEnd type="none" w="med" len="med"/>
                      <a:tailEnd type="none" w="med" len="med"/>
                    </a:lnB>
                    <a:solidFill>
                      <a:srgbClr val="FFFF00"/>
                    </a:solidFill>
                  </a:tcPr>
                </a:tc>
                <a:tc>
                  <a:txBody>
                    <a:bodyPr/>
                    <a:lstStyle/>
                    <a:p>
                      <a:pPr algn="ctr" rtl="0" fontAlgn="b"/>
                      <a:r>
                        <a:rPr lang="en-US" sz="700" b="0">
                          <a:effectLst/>
                          <a:latin typeface="Arial" panose="020B0604020202020204" pitchFamily="34" charset="0"/>
                        </a:rPr>
                        <a:t>÷</a:t>
                      </a:r>
                    </a:p>
                  </a:txBody>
                  <a:tcPr marL="10706" marR="10706" marT="0" marB="0" anchor="b">
                    <a:lnL w="9525" cap="flat" cmpd="sng" algn="ctr">
                      <a:solidFill>
                        <a:srgbClr val="005164"/>
                      </a:solidFill>
                      <a:prstDash val="solid"/>
                      <a:round/>
                      <a:headEnd type="none" w="med" len="med"/>
                      <a:tailEnd type="none" w="med" len="med"/>
                    </a:lnL>
                    <a:lnR w="9525" cap="flat" cmpd="sng" algn="ctr">
                      <a:solidFill>
                        <a:srgbClr val="E05164"/>
                      </a:solidFill>
                      <a:prstDash val="solid"/>
                      <a:round/>
                      <a:headEnd type="none" w="med" len="med"/>
                      <a:tailEnd type="none" w="med" len="med"/>
                    </a:lnR>
                    <a:lnT w="9525" cap="flat" cmpd="sng" algn="ctr">
                      <a:solidFill>
                        <a:srgbClr val="005164"/>
                      </a:solidFill>
                      <a:prstDash val="solid"/>
                      <a:round/>
                      <a:headEnd type="none" w="med" len="med"/>
                      <a:tailEnd type="none" w="med" len="med"/>
                    </a:lnT>
                    <a:lnB w="9525" cap="flat" cmpd="sng" algn="ctr">
                      <a:solidFill>
                        <a:srgbClr val="600265"/>
                      </a:solidFill>
                      <a:prstDash val="solid"/>
                      <a:round/>
                      <a:headEnd type="none" w="med" len="med"/>
                      <a:tailEnd type="none" w="med" len="med"/>
                    </a:lnB>
                    <a:noFill/>
                  </a:tcPr>
                </a:tc>
                <a:tc>
                  <a:txBody>
                    <a:bodyPr/>
                    <a:lstStyle/>
                    <a:p>
                      <a:pPr algn="r" rtl="0" fontAlgn="b"/>
                      <a:r>
                        <a:rPr lang="en-US" sz="600" b="0" dirty="0">
                          <a:effectLst/>
                          <a:highlight>
                            <a:srgbClr val="FFFFFF"/>
                          </a:highlight>
                          <a:latin typeface="Arial" panose="020B0604020202020204" pitchFamily="34" charset="0"/>
                        </a:rPr>
                        <a:t>156.56 </a:t>
                      </a:r>
                    </a:p>
                  </a:txBody>
                  <a:tcPr marL="10706" marR="10706" marT="0" marB="0" anchor="b">
                    <a:lnL w="9525" cap="flat" cmpd="sng" algn="ctr">
                      <a:solidFill>
                        <a:srgbClr val="E05164"/>
                      </a:solidFill>
                      <a:prstDash val="solid"/>
                      <a:round/>
                      <a:headEnd type="none" w="med" len="med"/>
                      <a:tailEnd type="none" w="med" len="med"/>
                    </a:lnL>
                    <a:lnR w="9525" cap="flat" cmpd="sng" algn="ctr">
                      <a:solidFill>
                        <a:srgbClr val="205364"/>
                      </a:solidFill>
                      <a:prstDash val="solid"/>
                      <a:round/>
                      <a:headEnd type="none" w="med" len="med"/>
                      <a:tailEnd type="none" w="med" len="med"/>
                    </a:lnR>
                    <a:lnT w="9525" cap="flat" cmpd="sng" algn="ctr">
                      <a:solidFill>
                        <a:srgbClr val="E05164"/>
                      </a:solidFill>
                      <a:prstDash val="solid"/>
                      <a:round/>
                      <a:headEnd type="none" w="med" len="med"/>
                      <a:tailEnd type="none" w="med" len="med"/>
                    </a:lnT>
                    <a:lnB w="9525" cap="flat" cmpd="sng" algn="ctr">
                      <a:solidFill>
                        <a:srgbClr val="800465"/>
                      </a:solidFill>
                      <a:prstDash val="solid"/>
                      <a:round/>
                      <a:headEnd type="none" w="med" len="med"/>
                      <a:tailEnd type="none" w="med" len="med"/>
                    </a:lnB>
                    <a:solidFill>
                      <a:srgbClr val="FFFFFF"/>
                    </a:solidFill>
                  </a:tcPr>
                </a:tc>
                <a:tc>
                  <a:txBody>
                    <a:bodyPr/>
                    <a:lstStyle/>
                    <a:p>
                      <a:pPr algn="ctr" rtl="0" fontAlgn="b"/>
                      <a:r>
                        <a:rPr lang="en-US" sz="600" b="0">
                          <a:solidFill>
                            <a:srgbClr val="FFFFFF"/>
                          </a:solidFill>
                          <a:effectLst/>
                          <a:highlight>
                            <a:srgbClr val="4472C4"/>
                          </a:highlight>
                          <a:latin typeface="Arial" panose="020B0604020202020204" pitchFamily="34" charset="0"/>
                        </a:rPr>
                        <a:t>=</a:t>
                      </a:r>
                    </a:p>
                  </a:txBody>
                  <a:tcPr marL="10706" marR="10706" marT="0" marB="0" anchor="b">
                    <a:lnL w="9525" cap="flat" cmpd="sng" algn="ctr">
                      <a:solidFill>
                        <a:srgbClr val="205364"/>
                      </a:solidFill>
                      <a:prstDash val="solid"/>
                      <a:round/>
                      <a:headEnd type="none" w="med" len="med"/>
                      <a:tailEnd type="none" w="med" len="med"/>
                    </a:lnL>
                    <a:lnR w="9525" cap="flat" cmpd="sng" algn="ctr">
                      <a:solidFill>
                        <a:srgbClr val="E02265"/>
                      </a:solidFill>
                      <a:prstDash val="solid"/>
                      <a:round/>
                      <a:headEnd type="none" w="med" len="med"/>
                      <a:tailEnd type="none" w="med" len="med"/>
                    </a:lnR>
                    <a:lnT w="9525" cap="flat" cmpd="sng" algn="ctr">
                      <a:solidFill>
                        <a:srgbClr val="205364"/>
                      </a:solidFill>
                      <a:prstDash val="solid"/>
                      <a:round/>
                      <a:headEnd type="none" w="med" len="med"/>
                      <a:tailEnd type="none" w="med" len="med"/>
                    </a:lnT>
                    <a:lnB w="9525" cap="flat" cmpd="sng" algn="ctr">
                      <a:solidFill>
                        <a:srgbClr val="E02665"/>
                      </a:solidFill>
                      <a:prstDash val="solid"/>
                      <a:round/>
                      <a:headEnd type="none" w="med" len="med"/>
                      <a:tailEnd type="none" w="med" len="med"/>
                    </a:lnB>
                    <a:solidFill>
                      <a:srgbClr val="4472C4"/>
                    </a:solidFill>
                  </a:tcPr>
                </a:tc>
                <a:tc>
                  <a:txBody>
                    <a:bodyPr/>
                    <a:lstStyle/>
                    <a:p>
                      <a:pPr algn="r" rtl="0" fontAlgn="b"/>
                      <a:r>
                        <a:rPr lang="en-US" sz="600" b="0">
                          <a:effectLst/>
                          <a:highlight>
                            <a:srgbClr val="FFFF00"/>
                          </a:highlight>
                          <a:latin typeface="Arial" panose="020B0604020202020204" pitchFamily="34" charset="0"/>
                        </a:rPr>
                        <a:t>17.9</a:t>
                      </a:r>
                    </a:p>
                  </a:txBody>
                  <a:tcPr marL="10706" marR="10706" marT="0" marB="0" anchor="b">
                    <a:lnL w="9525" cap="flat" cmpd="sng" algn="ctr">
                      <a:solidFill>
                        <a:srgbClr val="E02265"/>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E02265"/>
                      </a:solidFill>
                      <a:prstDash val="solid"/>
                      <a:round/>
                      <a:headEnd type="none" w="med" len="med"/>
                      <a:tailEnd type="none" w="med" len="med"/>
                    </a:lnT>
                    <a:lnB w="9525" cap="flat" cmpd="sng" algn="ctr">
                      <a:solidFill>
                        <a:srgbClr val="600F65"/>
                      </a:solidFill>
                      <a:prstDash val="solid"/>
                      <a:round/>
                      <a:headEnd type="none" w="med" len="med"/>
                      <a:tailEnd type="none" w="med" len="med"/>
                    </a:lnB>
                    <a:solidFill>
                      <a:srgbClr val="FFFF00"/>
                    </a:solidFill>
                  </a:tcPr>
                </a:tc>
                <a:tc>
                  <a:txBody>
                    <a:bodyPr/>
                    <a:lstStyle/>
                    <a:p>
                      <a:pPr rtl="0" fontAlgn="b"/>
                      <a:endParaRPr lang="en-US" sz="1000">
                        <a:effectLst/>
                        <a:highlight>
                          <a:srgbClr val="4472C4"/>
                        </a:highligh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2132242994"/>
                  </a:ext>
                </a:extLst>
              </a:tr>
              <a:tr h="149536">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r>
                        <a:rPr lang="en-US" sz="600" b="0">
                          <a:effectLst/>
                          <a:highlight>
                            <a:srgbClr val="FFFFFF"/>
                          </a:highlight>
                          <a:latin typeface="Arial" panose="020B0604020202020204" pitchFamily="34" charset="0"/>
                        </a:rPr>
                        <a:t>Warranty</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000165"/>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b"/>
                      <a:r>
                        <a:rPr lang="en-US" sz="600" b="0">
                          <a:effectLst/>
                          <a:highlight>
                            <a:srgbClr val="FFFF00"/>
                          </a:highlight>
                          <a:latin typeface="Arial" panose="020B0604020202020204" pitchFamily="34" charset="0"/>
                        </a:rPr>
                        <a:t>$ 24,477 </a:t>
                      </a:r>
                    </a:p>
                  </a:txBody>
                  <a:tcPr marL="10706" marR="10706" marT="0" marB="0" anchor="b">
                    <a:lnL w="9525" cap="flat" cmpd="sng" algn="ctr">
                      <a:solidFill>
                        <a:srgbClr val="000165"/>
                      </a:solidFill>
                      <a:prstDash val="solid"/>
                      <a:round/>
                      <a:headEnd type="none" w="med" len="med"/>
                      <a:tailEnd type="none" w="med" len="med"/>
                    </a:lnL>
                    <a:lnR w="9525" cap="flat" cmpd="sng" algn="ctr">
                      <a:solidFill>
                        <a:srgbClr val="600265"/>
                      </a:solidFill>
                      <a:prstDash val="solid"/>
                      <a:round/>
                      <a:headEnd type="none" w="med" len="med"/>
                      <a:tailEnd type="none" w="med" len="med"/>
                    </a:lnR>
                    <a:lnT w="9525" cap="flat" cmpd="sng" algn="ctr">
                      <a:solidFill>
                        <a:srgbClr val="000165"/>
                      </a:solidFill>
                      <a:prstDash val="solid"/>
                      <a:round/>
                      <a:headEnd type="none" w="med" len="med"/>
                      <a:tailEnd type="none" w="med" len="med"/>
                    </a:lnT>
                    <a:lnB w="9525" cap="flat" cmpd="sng" algn="ctr">
                      <a:solidFill>
                        <a:srgbClr val="601765"/>
                      </a:solidFill>
                      <a:prstDash val="solid"/>
                      <a:round/>
                      <a:headEnd type="none" w="med" len="med"/>
                      <a:tailEnd type="none" w="med" len="med"/>
                    </a:lnB>
                    <a:solidFill>
                      <a:srgbClr val="FFFF00"/>
                    </a:solidFill>
                  </a:tcPr>
                </a:tc>
                <a:tc>
                  <a:txBody>
                    <a:bodyPr/>
                    <a:lstStyle/>
                    <a:p>
                      <a:pPr algn="ctr" rtl="0" fontAlgn="b"/>
                      <a:r>
                        <a:rPr lang="en-US" sz="700" b="0">
                          <a:effectLst/>
                          <a:latin typeface="Arial" panose="020B0604020202020204" pitchFamily="34" charset="0"/>
                        </a:rPr>
                        <a:t>÷</a:t>
                      </a:r>
                    </a:p>
                  </a:txBody>
                  <a:tcPr marL="10706" marR="10706" marT="0" marB="0" anchor="b">
                    <a:lnL w="9525" cap="flat" cmpd="sng" algn="ctr">
                      <a:solidFill>
                        <a:srgbClr val="600265"/>
                      </a:solidFill>
                      <a:prstDash val="solid"/>
                      <a:round/>
                      <a:headEnd type="none" w="med" len="med"/>
                      <a:tailEnd type="none" w="med" len="med"/>
                    </a:lnL>
                    <a:lnR w="9525" cap="flat" cmpd="sng" algn="ctr">
                      <a:solidFill>
                        <a:srgbClr val="800465"/>
                      </a:solidFill>
                      <a:prstDash val="solid"/>
                      <a:round/>
                      <a:headEnd type="none" w="med" len="med"/>
                      <a:tailEnd type="none" w="med" len="med"/>
                    </a:lnR>
                    <a:lnT w="9525" cap="flat" cmpd="sng" algn="ctr">
                      <a:solidFill>
                        <a:srgbClr val="600265"/>
                      </a:solidFill>
                      <a:prstDash val="solid"/>
                      <a:round/>
                      <a:headEnd type="none" w="med" len="med"/>
                      <a:tailEnd type="none" w="med" len="med"/>
                    </a:lnT>
                    <a:lnB w="9525" cap="flat" cmpd="sng" algn="ctr">
                      <a:solidFill>
                        <a:srgbClr val="A00A65"/>
                      </a:solidFill>
                      <a:prstDash val="solid"/>
                      <a:round/>
                      <a:headEnd type="none" w="med" len="med"/>
                      <a:tailEnd type="none" w="med" len="med"/>
                    </a:lnB>
                    <a:noFill/>
                  </a:tcPr>
                </a:tc>
                <a:tc>
                  <a:txBody>
                    <a:bodyPr/>
                    <a:lstStyle/>
                    <a:p>
                      <a:pPr algn="r" rtl="0" fontAlgn="b"/>
                      <a:r>
                        <a:rPr lang="en-US" sz="600" b="0">
                          <a:effectLst/>
                          <a:highlight>
                            <a:srgbClr val="FFFFFF"/>
                          </a:highlight>
                          <a:latin typeface="Arial" panose="020B0604020202020204" pitchFamily="34" charset="0"/>
                        </a:rPr>
                        <a:t>156.65 </a:t>
                      </a:r>
                    </a:p>
                  </a:txBody>
                  <a:tcPr marL="10706" marR="10706" marT="0" marB="0" anchor="b">
                    <a:lnL w="9525" cap="flat" cmpd="sng" algn="ctr">
                      <a:solidFill>
                        <a:srgbClr val="800465"/>
                      </a:solidFill>
                      <a:prstDash val="solid"/>
                      <a:round/>
                      <a:headEnd type="none" w="med" len="med"/>
                      <a:tailEnd type="none" w="med" len="med"/>
                    </a:lnL>
                    <a:lnR w="9525" cap="flat" cmpd="sng" algn="ctr">
                      <a:solidFill>
                        <a:srgbClr val="E02665"/>
                      </a:solidFill>
                      <a:prstDash val="solid"/>
                      <a:round/>
                      <a:headEnd type="none" w="med" len="med"/>
                      <a:tailEnd type="none" w="med" len="med"/>
                    </a:lnR>
                    <a:lnT w="9525" cap="flat" cmpd="sng" algn="ctr">
                      <a:solidFill>
                        <a:srgbClr val="800465"/>
                      </a:solidFill>
                      <a:prstDash val="solid"/>
                      <a:round/>
                      <a:headEnd type="none" w="med" len="med"/>
                      <a:tailEnd type="none" w="med" len="med"/>
                    </a:lnT>
                    <a:lnB w="9525" cap="flat" cmpd="sng" algn="ctr">
                      <a:solidFill>
                        <a:srgbClr val="400C65"/>
                      </a:solidFill>
                      <a:prstDash val="solid"/>
                      <a:round/>
                      <a:headEnd type="none" w="med" len="med"/>
                      <a:tailEnd type="none" w="med" len="med"/>
                    </a:lnB>
                    <a:solidFill>
                      <a:srgbClr val="FFFFFF"/>
                    </a:solidFill>
                  </a:tcPr>
                </a:tc>
                <a:tc>
                  <a:txBody>
                    <a:bodyPr/>
                    <a:lstStyle/>
                    <a:p>
                      <a:pPr algn="ctr" rtl="0" fontAlgn="b"/>
                      <a:r>
                        <a:rPr lang="en-US" sz="600" b="0">
                          <a:solidFill>
                            <a:srgbClr val="FFFFFF"/>
                          </a:solidFill>
                          <a:effectLst/>
                          <a:highlight>
                            <a:srgbClr val="4472C4"/>
                          </a:highlight>
                          <a:latin typeface="Arial" panose="020B0604020202020204" pitchFamily="34" charset="0"/>
                        </a:rPr>
                        <a:t>=</a:t>
                      </a:r>
                    </a:p>
                  </a:txBody>
                  <a:tcPr marL="10706" marR="10706" marT="0" marB="0" anchor="b">
                    <a:lnL w="9525" cap="flat" cmpd="sng" algn="ctr">
                      <a:solidFill>
                        <a:srgbClr val="E02665"/>
                      </a:solidFill>
                      <a:prstDash val="solid"/>
                      <a:round/>
                      <a:headEnd type="none" w="med" len="med"/>
                      <a:tailEnd type="none" w="med" len="med"/>
                    </a:lnL>
                    <a:lnR w="9525" cap="flat" cmpd="sng" algn="ctr">
                      <a:solidFill>
                        <a:srgbClr val="600F65"/>
                      </a:solidFill>
                      <a:prstDash val="solid"/>
                      <a:round/>
                      <a:headEnd type="none" w="med" len="med"/>
                      <a:tailEnd type="none" w="med" len="med"/>
                    </a:lnR>
                    <a:lnT w="9525" cap="flat" cmpd="sng" algn="ctr">
                      <a:solidFill>
                        <a:srgbClr val="E02665"/>
                      </a:solidFill>
                      <a:prstDash val="solid"/>
                      <a:round/>
                      <a:headEnd type="none" w="med" len="med"/>
                      <a:tailEnd type="none" w="med" len="med"/>
                    </a:lnT>
                    <a:lnB w="9525" cap="flat" cmpd="sng" algn="ctr">
                      <a:solidFill>
                        <a:srgbClr val="A01365"/>
                      </a:solidFill>
                      <a:prstDash val="solid"/>
                      <a:round/>
                      <a:headEnd type="none" w="med" len="med"/>
                      <a:tailEnd type="none" w="med" len="med"/>
                    </a:lnB>
                    <a:solidFill>
                      <a:srgbClr val="4472C4"/>
                    </a:solidFill>
                  </a:tcPr>
                </a:tc>
                <a:tc>
                  <a:txBody>
                    <a:bodyPr/>
                    <a:lstStyle/>
                    <a:p>
                      <a:pPr algn="r" rtl="0" fontAlgn="b"/>
                      <a:r>
                        <a:rPr lang="en-US" sz="600" b="0">
                          <a:effectLst/>
                          <a:highlight>
                            <a:srgbClr val="FFFF00"/>
                          </a:highlight>
                          <a:latin typeface="Arial" panose="020B0604020202020204" pitchFamily="34" charset="0"/>
                        </a:rPr>
                        <a:t>156.3</a:t>
                      </a:r>
                    </a:p>
                  </a:txBody>
                  <a:tcPr marL="10706" marR="10706" marT="0" marB="0" anchor="b">
                    <a:lnL w="9525" cap="flat" cmpd="sng" algn="ctr">
                      <a:solidFill>
                        <a:srgbClr val="600F65"/>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600F65"/>
                      </a:solidFill>
                      <a:prstDash val="solid"/>
                      <a:round/>
                      <a:headEnd type="none" w="med" len="med"/>
                      <a:tailEnd type="none" w="med" len="med"/>
                    </a:lnT>
                    <a:lnB w="9525" cap="flat" cmpd="sng" algn="ctr">
                      <a:solidFill>
                        <a:srgbClr val="C02D65"/>
                      </a:solidFill>
                      <a:prstDash val="solid"/>
                      <a:round/>
                      <a:headEnd type="none" w="med" len="med"/>
                      <a:tailEnd type="none" w="med" len="med"/>
                    </a:lnB>
                    <a:solidFill>
                      <a:srgbClr val="FFFF00"/>
                    </a:solidFill>
                  </a:tcPr>
                </a:tc>
                <a:tc>
                  <a:txBody>
                    <a:bodyPr/>
                    <a:lstStyle/>
                    <a:p>
                      <a:pPr rtl="0" fontAlgn="b"/>
                      <a:endParaRPr lang="en-US" sz="1000">
                        <a:effectLst/>
                        <a:highlight>
                          <a:srgbClr val="4472C4"/>
                        </a:highligh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2772756362"/>
                  </a:ext>
                </a:extLst>
              </a:tr>
              <a:tr h="149536">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r>
                        <a:rPr lang="en-US" sz="600" b="0">
                          <a:effectLst/>
                          <a:highlight>
                            <a:srgbClr val="FFFFFF"/>
                          </a:highlight>
                          <a:latin typeface="Arial" panose="020B0604020202020204" pitchFamily="34" charset="0"/>
                        </a:rPr>
                        <a:t>Internal</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601765"/>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b"/>
                      <a:r>
                        <a:rPr lang="en-US" sz="600" b="0">
                          <a:effectLst/>
                          <a:highlight>
                            <a:srgbClr val="FFFF00"/>
                          </a:highlight>
                          <a:latin typeface="Arial" panose="020B0604020202020204" pitchFamily="34" charset="0"/>
                        </a:rPr>
                        <a:t>$ 45,180 </a:t>
                      </a:r>
                    </a:p>
                  </a:txBody>
                  <a:tcPr marL="10706" marR="10706" marT="0" marB="0" anchor="b">
                    <a:lnL w="9525" cap="flat" cmpd="sng" algn="ctr">
                      <a:solidFill>
                        <a:srgbClr val="601765"/>
                      </a:solidFill>
                      <a:prstDash val="solid"/>
                      <a:round/>
                      <a:headEnd type="none" w="med" len="med"/>
                      <a:tailEnd type="none" w="med" len="med"/>
                    </a:lnL>
                    <a:lnR w="9525" cap="flat" cmpd="sng" algn="ctr">
                      <a:solidFill>
                        <a:srgbClr val="A00A65"/>
                      </a:solidFill>
                      <a:prstDash val="solid"/>
                      <a:round/>
                      <a:headEnd type="none" w="med" len="med"/>
                      <a:tailEnd type="none" w="med" len="med"/>
                    </a:lnR>
                    <a:lnT w="9525" cap="flat" cmpd="sng" algn="ctr">
                      <a:solidFill>
                        <a:srgbClr val="601765"/>
                      </a:solidFill>
                      <a:prstDash val="solid"/>
                      <a:round/>
                      <a:headEnd type="none" w="med" len="med"/>
                      <a:tailEnd type="none" w="med" len="med"/>
                    </a:lnT>
                    <a:lnB w="9525" cap="flat" cmpd="sng" algn="ctr">
                      <a:solidFill>
                        <a:srgbClr val="A03665"/>
                      </a:solidFill>
                      <a:prstDash val="solid"/>
                      <a:round/>
                      <a:headEnd type="none" w="med" len="med"/>
                      <a:tailEnd type="none" w="med" len="med"/>
                    </a:lnB>
                    <a:solidFill>
                      <a:srgbClr val="FFFF00"/>
                    </a:solidFill>
                  </a:tcPr>
                </a:tc>
                <a:tc>
                  <a:txBody>
                    <a:bodyPr/>
                    <a:lstStyle/>
                    <a:p>
                      <a:pPr algn="ctr" rtl="0" fontAlgn="b"/>
                      <a:r>
                        <a:rPr lang="en-US" sz="700" b="0">
                          <a:effectLst/>
                          <a:latin typeface="Arial" panose="020B0604020202020204" pitchFamily="34" charset="0"/>
                        </a:rPr>
                        <a:t>÷</a:t>
                      </a:r>
                    </a:p>
                  </a:txBody>
                  <a:tcPr marL="10706" marR="10706" marT="0" marB="0" anchor="b">
                    <a:lnL w="9525" cap="flat" cmpd="sng" algn="ctr">
                      <a:solidFill>
                        <a:srgbClr val="A00A65"/>
                      </a:solidFill>
                      <a:prstDash val="solid"/>
                      <a:round/>
                      <a:headEnd type="none" w="med" len="med"/>
                      <a:tailEnd type="none" w="med" len="med"/>
                    </a:lnL>
                    <a:lnR w="9525" cap="flat" cmpd="sng" algn="ctr">
                      <a:solidFill>
                        <a:srgbClr val="400C65"/>
                      </a:solidFill>
                      <a:prstDash val="solid"/>
                      <a:round/>
                      <a:headEnd type="none" w="med" len="med"/>
                      <a:tailEnd type="none" w="med" len="med"/>
                    </a:lnR>
                    <a:lnT w="9525" cap="flat" cmpd="sng" algn="ctr">
                      <a:solidFill>
                        <a:srgbClr val="A00A65"/>
                      </a:solidFill>
                      <a:prstDash val="solid"/>
                      <a:round/>
                      <a:headEnd type="none" w="med" len="med"/>
                      <a:tailEnd type="none" w="med" len="med"/>
                    </a:lnT>
                    <a:lnB w="9525" cap="flat" cmpd="sng" algn="ctr">
                      <a:solidFill>
                        <a:srgbClr val="603765"/>
                      </a:solidFill>
                      <a:prstDash val="solid"/>
                      <a:round/>
                      <a:headEnd type="none" w="med" len="med"/>
                      <a:tailEnd type="none" w="med" len="med"/>
                    </a:lnB>
                    <a:noFill/>
                  </a:tcPr>
                </a:tc>
                <a:tc>
                  <a:txBody>
                    <a:bodyPr/>
                    <a:lstStyle/>
                    <a:p>
                      <a:pPr algn="r" rtl="0" fontAlgn="b"/>
                      <a:r>
                        <a:rPr lang="en-US" sz="600" b="0">
                          <a:effectLst/>
                          <a:highlight>
                            <a:srgbClr val="FFFFFF"/>
                          </a:highlight>
                          <a:latin typeface="Arial" panose="020B0604020202020204" pitchFamily="34" charset="0"/>
                        </a:rPr>
                        <a:t>190.56 </a:t>
                      </a:r>
                    </a:p>
                  </a:txBody>
                  <a:tcPr marL="10706" marR="10706" marT="0" marB="0" anchor="b">
                    <a:lnL w="9525" cap="flat" cmpd="sng" algn="ctr">
                      <a:solidFill>
                        <a:srgbClr val="400C65"/>
                      </a:solidFill>
                      <a:prstDash val="solid"/>
                      <a:round/>
                      <a:headEnd type="none" w="med" len="med"/>
                      <a:tailEnd type="none" w="med" len="med"/>
                    </a:lnL>
                    <a:lnR w="9525" cap="flat" cmpd="sng" algn="ctr">
                      <a:solidFill>
                        <a:srgbClr val="A01365"/>
                      </a:solidFill>
                      <a:prstDash val="solid"/>
                      <a:round/>
                      <a:headEnd type="none" w="med" len="med"/>
                      <a:tailEnd type="none" w="med" len="med"/>
                    </a:lnR>
                    <a:lnT w="9525" cap="flat" cmpd="sng" algn="ctr">
                      <a:solidFill>
                        <a:srgbClr val="400C65"/>
                      </a:solidFill>
                      <a:prstDash val="solid"/>
                      <a:round/>
                      <a:headEnd type="none" w="med" len="med"/>
                      <a:tailEnd type="none" w="med" len="med"/>
                    </a:lnT>
                    <a:lnB w="9525" cap="flat" cmpd="sng" algn="ctr">
                      <a:solidFill>
                        <a:srgbClr val="003865"/>
                      </a:solidFill>
                      <a:prstDash val="solid"/>
                      <a:round/>
                      <a:headEnd type="none" w="med" len="med"/>
                      <a:tailEnd type="none" w="med" len="med"/>
                    </a:lnB>
                    <a:solidFill>
                      <a:srgbClr val="FFFFFF"/>
                    </a:solidFill>
                  </a:tcPr>
                </a:tc>
                <a:tc>
                  <a:txBody>
                    <a:bodyPr/>
                    <a:lstStyle/>
                    <a:p>
                      <a:pPr algn="ctr" rtl="0" fontAlgn="b"/>
                      <a:r>
                        <a:rPr lang="en-US" sz="600" b="0">
                          <a:solidFill>
                            <a:srgbClr val="FFFFFF"/>
                          </a:solidFill>
                          <a:effectLst/>
                          <a:highlight>
                            <a:srgbClr val="4472C4"/>
                          </a:highlight>
                          <a:latin typeface="Arial" panose="020B0604020202020204" pitchFamily="34" charset="0"/>
                        </a:rPr>
                        <a:t>=</a:t>
                      </a:r>
                    </a:p>
                  </a:txBody>
                  <a:tcPr marL="10706" marR="10706" marT="0" marB="0" anchor="b">
                    <a:lnL w="9525" cap="flat" cmpd="sng" algn="ctr">
                      <a:solidFill>
                        <a:srgbClr val="A01365"/>
                      </a:solidFill>
                      <a:prstDash val="solid"/>
                      <a:round/>
                      <a:headEnd type="none" w="med" len="med"/>
                      <a:tailEnd type="none" w="med" len="med"/>
                    </a:lnL>
                    <a:lnR w="9525" cap="flat" cmpd="sng" algn="ctr">
                      <a:solidFill>
                        <a:srgbClr val="C02D65"/>
                      </a:solidFill>
                      <a:prstDash val="solid"/>
                      <a:round/>
                      <a:headEnd type="none" w="med" len="med"/>
                      <a:tailEnd type="none" w="med" len="med"/>
                    </a:lnR>
                    <a:lnT w="9525" cap="flat" cmpd="sng" algn="ctr">
                      <a:solidFill>
                        <a:srgbClr val="A01365"/>
                      </a:solidFill>
                      <a:prstDash val="solid"/>
                      <a:round/>
                      <a:headEnd type="none" w="med" len="med"/>
                      <a:tailEnd type="none" w="med" len="med"/>
                    </a:lnT>
                    <a:lnB w="9525" cap="flat" cmpd="sng" algn="ctr">
                      <a:solidFill>
                        <a:srgbClr val="A03965"/>
                      </a:solidFill>
                      <a:prstDash val="solid"/>
                      <a:round/>
                      <a:headEnd type="none" w="med" len="med"/>
                      <a:tailEnd type="none" w="med" len="med"/>
                    </a:lnB>
                    <a:solidFill>
                      <a:srgbClr val="4472C4"/>
                    </a:solidFill>
                  </a:tcPr>
                </a:tc>
                <a:tc>
                  <a:txBody>
                    <a:bodyPr/>
                    <a:lstStyle/>
                    <a:p>
                      <a:pPr algn="r" rtl="0" fontAlgn="b"/>
                      <a:r>
                        <a:rPr lang="en-US" sz="600" b="0">
                          <a:effectLst/>
                          <a:highlight>
                            <a:srgbClr val="FFFF00"/>
                          </a:highlight>
                          <a:latin typeface="Arial" panose="020B0604020202020204" pitchFamily="34" charset="0"/>
                        </a:rPr>
                        <a:t>237.1</a:t>
                      </a:r>
                    </a:p>
                  </a:txBody>
                  <a:tcPr marL="10706" marR="10706" marT="0" marB="0" anchor="b">
                    <a:lnL w="9525" cap="flat" cmpd="sng" algn="ctr">
                      <a:solidFill>
                        <a:srgbClr val="C02D65"/>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02D65"/>
                      </a:solidFill>
                      <a:prstDash val="solid"/>
                      <a:round/>
                      <a:headEnd type="none" w="med" len="med"/>
                      <a:tailEnd type="none" w="med" len="med"/>
                    </a:lnT>
                    <a:lnB w="9525" cap="flat" cmpd="sng" algn="ctr">
                      <a:solidFill>
                        <a:srgbClr val="A03A65"/>
                      </a:solidFill>
                      <a:prstDash val="solid"/>
                      <a:round/>
                      <a:headEnd type="none" w="med" len="med"/>
                      <a:tailEnd type="none" w="med" len="med"/>
                    </a:lnB>
                    <a:solidFill>
                      <a:srgbClr val="FFFF00"/>
                    </a:solidFill>
                  </a:tcPr>
                </a:tc>
                <a:tc>
                  <a:txBody>
                    <a:bodyPr/>
                    <a:lstStyle/>
                    <a:p>
                      <a:pPr rtl="0" fontAlgn="b"/>
                      <a:endParaRPr lang="en-US" sz="1000">
                        <a:effectLst/>
                        <a:highlight>
                          <a:srgbClr val="4472C4"/>
                        </a:highligh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1820388214"/>
                  </a:ext>
                </a:extLst>
              </a:tr>
              <a:tr h="149536">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r>
                        <a:rPr lang="en-US" sz="600" b="0">
                          <a:effectLst/>
                          <a:highlight>
                            <a:srgbClr val="FFFFFF"/>
                          </a:highlight>
                          <a:latin typeface="Arial" panose="020B0604020202020204" pitchFamily="34" charset="0"/>
                        </a:rPr>
                        <a:t>New Vehicle Prep</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A03665"/>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b"/>
                      <a:endParaRPr lang="en-US" sz="600" b="0">
                        <a:effectLst/>
                        <a:highlight>
                          <a:srgbClr val="FFFF00"/>
                        </a:highlight>
                        <a:latin typeface="Arial" panose="020B0604020202020204" pitchFamily="34" charset="0"/>
                      </a:endParaRPr>
                    </a:p>
                  </a:txBody>
                  <a:tcPr marL="10706" marR="10706" marT="0" marB="0" anchor="b">
                    <a:lnL w="9525" cap="flat" cmpd="sng" algn="ctr">
                      <a:solidFill>
                        <a:srgbClr val="A03665"/>
                      </a:solidFill>
                      <a:prstDash val="solid"/>
                      <a:round/>
                      <a:headEnd type="none" w="med" len="med"/>
                      <a:tailEnd type="none" w="med" len="med"/>
                    </a:lnL>
                    <a:lnR w="9525" cap="flat" cmpd="sng" algn="ctr">
                      <a:solidFill>
                        <a:srgbClr val="603765"/>
                      </a:solidFill>
                      <a:prstDash val="solid"/>
                      <a:round/>
                      <a:headEnd type="none" w="med" len="med"/>
                      <a:tailEnd type="none" w="med" len="med"/>
                    </a:lnR>
                    <a:lnT w="9525" cap="flat" cmpd="sng" algn="ctr">
                      <a:solidFill>
                        <a:srgbClr val="A03665"/>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tc>
                  <a:txBody>
                    <a:bodyPr/>
                    <a:lstStyle/>
                    <a:p>
                      <a:pPr algn="ctr" rtl="0" fontAlgn="b"/>
                      <a:r>
                        <a:rPr lang="en-US" sz="700" b="0">
                          <a:effectLst/>
                          <a:latin typeface="Arial" panose="020B0604020202020204" pitchFamily="34" charset="0"/>
                        </a:rPr>
                        <a:t>÷</a:t>
                      </a:r>
                    </a:p>
                  </a:txBody>
                  <a:tcPr marL="10706" marR="10706" marT="0" marB="0" anchor="b">
                    <a:lnL w="9525" cap="flat" cmpd="sng" algn="ctr">
                      <a:solidFill>
                        <a:srgbClr val="603765"/>
                      </a:solidFill>
                      <a:prstDash val="solid"/>
                      <a:round/>
                      <a:headEnd type="none" w="med" len="med"/>
                      <a:tailEnd type="none" w="med" len="med"/>
                    </a:lnL>
                    <a:lnR w="9525" cap="flat" cmpd="sng" algn="ctr">
                      <a:solidFill>
                        <a:srgbClr val="003865"/>
                      </a:solidFill>
                      <a:prstDash val="solid"/>
                      <a:round/>
                      <a:headEnd type="none" w="med" len="med"/>
                      <a:tailEnd type="none" w="med" len="med"/>
                    </a:lnR>
                    <a:lnT w="9525" cap="flat" cmpd="sng" algn="ctr">
                      <a:solidFill>
                        <a:srgbClr val="603765"/>
                      </a:solidFill>
                      <a:prstDash val="solid"/>
                      <a:round/>
                      <a:headEnd type="none" w="med" len="med"/>
                      <a:tailEnd type="none" w="med" len="med"/>
                    </a:lnT>
                    <a:lnB w="9525" cap="flat" cmpd="sng" algn="ctr">
                      <a:solidFill>
                        <a:srgbClr val="001C65"/>
                      </a:solidFill>
                      <a:prstDash val="solid"/>
                      <a:round/>
                      <a:headEnd type="none" w="med" len="med"/>
                      <a:tailEnd type="none" w="med" len="med"/>
                    </a:lnB>
                    <a:noFill/>
                  </a:tcPr>
                </a:tc>
                <a:tc>
                  <a:txBody>
                    <a:bodyPr/>
                    <a:lstStyle/>
                    <a:p>
                      <a:pPr rtl="0" fontAlgn="b"/>
                      <a:endParaRPr lang="en-US" sz="600" b="0">
                        <a:effectLst/>
                        <a:highlight>
                          <a:srgbClr val="FFFFFF"/>
                        </a:highlight>
                        <a:latin typeface="Arial" panose="020B0604020202020204" pitchFamily="34" charset="0"/>
                      </a:endParaRPr>
                    </a:p>
                  </a:txBody>
                  <a:tcPr marL="10706" marR="10706" marT="0" marB="0" anchor="b">
                    <a:lnL w="9525" cap="flat" cmpd="sng" algn="ctr">
                      <a:solidFill>
                        <a:srgbClr val="003865"/>
                      </a:solidFill>
                      <a:prstDash val="solid"/>
                      <a:round/>
                      <a:headEnd type="none" w="med" len="med"/>
                      <a:tailEnd type="none" w="med" len="med"/>
                    </a:lnL>
                    <a:lnR w="9525" cap="flat" cmpd="sng" algn="ctr">
                      <a:solidFill>
                        <a:srgbClr val="A03965"/>
                      </a:solidFill>
                      <a:prstDash val="solid"/>
                      <a:round/>
                      <a:headEnd type="none" w="med" len="med"/>
                      <a:tailEnd type="none" w="med" len="med"/>
                    </a:lnR>
                    <a:lnT w="9525" cap="flat" cmpd="sng" algn="ctr">
                      <a:solidFill>
                        <a:srgbClr val="003865"/>
                      </a:solidFill>
                      <a:prstDash val="solid"/>
                      <a:round/>
                      <a:headEnd type="none" w="med" len="med"/>
                      <a:tailEnd type="none" w="med" len="med"/>
                    </a:lnT>
                    <a:lnB w="9525" cap="flat" cmpd="sng" algn="ctr">
                      <a:solidFill>
                        <a:srgbClr val="000565"/>
                      </a:solidFill>
                      <a:prstDash val="solid"/>
                      <a:round/>
                      <a:headEnd type="none" w="med" len="med"/>
                      <a:tailEnd type="none" w="med" len="med"/>
                    </a:lnB>
                    <a:solidFill>
                      <a:srgbClr val="FFFFFF"/>
                    </a:solidFill>
                  </a:tcPr>
                </a:tc>
                <a:tc>
                  <a:txBody>
                    <a:bodyPr/>
                    <a:lstStyle/>
                    <a:p>
                      <a:pPr algn="ctr" rtl="0" fontAlgn="b"/>
                      <a:r>
                        <a:rPr lang="en-US" sz="600" b="0">
                          <a:solidFill>
                            <a:srgbClr val="FFFFFF"/>
                          </a:solidFill>
                          <a:effectLst/>
                          <a:highlight>
                            <a:srgbClr val="4472C4"/>
                          </a:highlight>
                          <a:latin typeface="Arial" panose="020B0604020202020204" pitchFamily="34" charset="0"/>
                        </a:rPr>
                        <a:t>=</a:t>
                      </a:r>
                    </a:p>
                  </a:txBody>
                  <a:tcPr marL="10706" marR="10706" marT="0" marB="0" anchor="b">
                    <a:lnL w="9525" cap="flat" cmpd="sng" algn="ctr">
                      <a:solidFill>
                        <a:srgbClr val="A03965"/>
                      </a:solidFill>
                      <a:prstDash val="solid"/>
                      <a:round/>
                      <a:headEnd type="none" w="med" len="med"/>
                      <a:tailEnd type="none" w="med" len="med"/>
                    </a:lnL>
                    <a:lnR w="9525" cap="flat" cmpd="sng" algn="ctr">
                      <a:solidFill>
                        <a:srgbClr val="A03A65"/>
                      </a:solidFill>
                      <a:prstDash val="solid"/>
                      <a:round/>
                      <a:headEnd type="none" w="med" len="med"/>
                      <a:tailEnd type="none" w="med" len="med"/>
                    </a:lnR>
                    <a:lnT w="9525" cap="flat" cmpd="sng" algn="ctr">
                      <a:solidFill>
                        <a:srgbClr val="A03965"/>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algn="r" rtl="0" fontAlgn="b"/>
                      <a:r>
                        <a:rPr lang="en-US" sz="600" b="0">
                          <a:effectLst/>
                          <a:highlight>
                            <a:srgbClr val="FFFF00"/>
                          </a:highlight>
                          <a:latin typeface="Arial" panose="020B0604020202020204" pitchFamily="34" charset="0"/>
                        </a:rPr>
                        <a:t>0.00</a:t>
                      </a:r>
                    </a:p>
                  </a:txBody>
                  <a:tcPr marL="10706" marR="10706" marT="0" marB="0" anchor="b">
                    <a:lnL w="9525" cap="flat" cmpd="sng" algn="ctr">
                      <a:solidFill>
                        <a:srgbClr val="A03A65"/>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A03A65"/>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tc>
                  <a:txBody>
                    <a:bodyPr/>
                    <a:lstStyle/>
                    <a:p>
                      <a:pPr rtl="0" fontAlgn="b"/>
                      <a:endParaRPr lang="en-US" sz="1000">
                        <a:effectLst/>
                        <a:highlight>
                          <a:srgbClr val="4472C4"/>
                        </a:highligh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13549628"/>
                  </a:ext>
                </a:extLst>
              </a:tr>
              <a:tr h="149536">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r>
                        <a:rPr lang="en-US" sz="600" b="0">
                          <a:effectLst/>
                          <a:highlight>
                            <a:srgbClr val="FFFFFF"/>
                          </a:highlight>
                          <a:latin typeface="Arial" panose="020B0604020202020204" pitchFamily="34" charset="0"/>
                        </a:rPr>
                        <a:t>Total</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002565"/>
                      </a:solidFill>
                      <a:prstDash val="solid"/>
                      <a:round/>
                      <a:headEnd type="none" w="med" len="med"/>
                      <a:tailEnd type="none" w="med" len="med"/>
                    </a:lnB>
                    <a:solidFill>
                      <a:srgbClr val="FFFFFF"/>
                    </a:solidFill>
                  </a:tcPr>
                </a:tc>
                <a:tc>
                  <a:txBody>
                    <a:bodyPr/>
                    <a:lstStyle/>
                    <a:p>
                      <a:pPr algn="r" rtl="0" fontAlgn="b"/>
                      <a:r>
                        <a:rPr lang="en-US" sz="600" b="0">
                          <a:effectLst/>
                          <a:highlight>
                            <a:srgbClr val="FFFF00"/>
                          </a:highlight>
                          <a:latin typeface="Arial" panose="020B0604020202020204" pitchFamily="34" charset="0"/>
                        </a:rPr>
                        <a:t>$ 172,537 </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001C65"/>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tc>
                  <a:txBody>
                    <a:bodyPr/>
                    <a:lstStyle/>
                    <a:p>
                      <a:pPr rtl="0" fontAlgn="b"/>
                      <a:endParaRPr lang="en-US" sz="1000">
                        <a:effectLst/>
                        <a:highlight>
                          <a:srgbClr val="4472C4"/>
                        </a:highlight>
                      </a:endParaRPr>
                    </a:p>
                  </a:txBody>
                  <a:tcPr marL="10706" marR="10706" marT="0" marB="0" anchor="b">
                    <a:lnL w="9525" cap="flat" cmpd="sng" algn="ctr">
                      <a:solidFill>
                        <a:srgbClr val="001C65"/>
                      </a:solidFill>
                      <a:prstDash val="solid"/>
                      <a:round/>
                      <a:headEnd type="none" w="med" len="med"/>
                      <a:tailEnd type="none" w="med" len="med"/>
                    </a:lnL>
                    <a:lnR w="9525" cap="flat" cmpd="sng" algn="ctr">
                      <a:solidFill>
                        <a:srgbClr val="000565"/>
                      </a:solidFill>
                      <a:prstDash val="solid"/>
                      <a:round/>
                      <a:headEnd type="none" w="med" len="med"/>
                      <a:tailEnd type="none" w="med" len="med"/>
                    </a:lnR>
                    <a:lnT w="9525" cap="flat" cmpd="sng" algn="ctr">
                      <a:solidFill>
                        <a:srgbClr val="001C65"/>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rtl="0" fontAlgn="b"/>
                      <a:endParaRPr lang="en-US" sz="1000">
                        <a:effectLst/>
                        <a:highlight>
                          <a:srgbClr val="4472C4"/>
                        </a:highlight>
                      </a:endParaRPr>
                    </a:p>
                  </a:txBody>
                  <a:tcPr marL="10706" marR="10706" marT="0" marB="0" anchor="b">
                    <a:lnL w="9525" cap="flat" cmpd="sng" algn="ctr">
                      <a:solidFill>
                        <a:srgbClr val="000565"/>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000565"/>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rtl="0" fontAlgn="b"/>
                      <a:endParaRPr lang="en-US" sz="1000">
                        <a:effectLst/>
                        <a:highlight>
                          <a:srgbClr val="4472C4"/>
                        </a:highligh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algn="r" rtl="0" fontAlgn="b"/>
                      <a:r>
                        <a:rPr lang="en-US" sz="600" b="0">
                          <a:effectLst/>
                          <a:highlight>
                            <a:srgbClr val="FFFF00"/>
                          </a:highlight>
                          <a:latin typeface="Arial" panose="020B0604020202020204" pitchFamily="34" charset="0"/>
                        </a:rPr>
                        <a:t>939.6</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tc>
                  <a:txBody>
                    <a:bodyPr/>
                    <a:lstStyle/>
                    <a:p>
                      <a:pPr rtl="0" fontAlgn="b"/>
                      <a:endParaRPr lang="en-US" sz="1000">
                        <a:effectLst/>
                        <a:highlight>
                          <a:srgbClr val="4472C4"/>
                        </a:highligh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2197789356"/>
                  </a:ext>
                </a:extLst>
              </a:tr>
              <a:tr h="149536">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002565"/>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0E167"/>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002565"/>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002565"/>
                      </a:solidFill>
                      <a:prstDash val="solid"/>
                      <a:round/>
                      <a:headEnd type="none" w="med" len="med"/>
                      <a:tailEnd type="none" w="med" len="med"/>
                    </a:lnT>
                    <a:lnB w="9525" cap="flat" cmpd="sng" algn="ctr">
                      <a:solidFill>
                        <a:srgbClr val="60EB67"/>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729192074"/>
                  </a:ext>
                </a:extLst>
              </a:tr>
              <a:tr h="149536">
                <a:tc>
                  <a:txBody>
                    <a:bodyPr/>
                    <a:lstStyle/>
                    <a:p>
                      <a:pPr rtl="0" fontAlgn="b"/>
                      <a:endParaRPr lang="en-US" sz="1000">
                        <a:effectLst/>
                      </a:endParaRPr>
                    </a:p>
                  </a:txBody>
                  <a:tcPr marL="10706" marR="10706" marT="0" marB="0" anchor="b">
                    <a:lnL w="28575" cap="flat" cmpd="sng" algn="ctr">
                      <a:solidFill>
                        <a:srgbClr val="C0E167"/>
                      </a:solidFill>
                      <a:prstDash val="solid"/>
                      <a:round/>
                      <a:headEnd type="none" w="med" len="med"/>
                      <a:tailEnd type="none" w="med" len="med"/>
                    </a:lnL>
                    <a:lnR w="9525" cap="flat" cmpd="sng" algn="ctr">
                      <a:solidFill>
                        <a:srgbClr val="60EB67"/>
                      </a:solidFill>
                      <a:prstDash val="solid"/>
                      <a:round/>
                      <a:headEnd type="none" w="med" len="med"/>
                      <a:tailEnd type="none" w="med" len="med"/>
                    </a:lnR>
                    <a:lnT w="9525" cap="flat" cmpd="sng" algn="ctr">
                      <a:solidFill>
                        <a:srgbClr val="C0E167"/>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r>
                        <a:rPr lang="en-US" sz="600" b="1" i="1">
                          <a:effectLst/>
                          <a:highlight>
                            <a:srgbClr val="FFFFFF"/>
                          </a:highlight>
                          <a:latin typeface="Arial" panose="020B0604020202020204" pitchFamily="34" charset="0"/>
                        </a:rPr>
                        <a:t>POTENTIAL</a:t>
                      </a:r>
                    </a:p>
                  </a:txBody>
                  <a:tcPr marL="10706" marR="10706" marT="0" marB="0" anchor="b">
                    <a:lnL w="9525" cap="flat" cmpd="sng" algn="ctr">
                      <a:solidFill>
                        <a:srgbClr val="60EB67"/>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60EB67"/>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4056907834"/>
                  </a:ext>
                </a:extLst>
              </a:tr>
              <a:tr h="177143">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000">
                          <a:effectLst/>
                          <a:highlight>
                            <a:srgbClr val="FFFF00"/>
                          </a:highlight>
                        </a:rPr>
                        <a:t>$ 172,537 </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80D967"/>
                      </a:solidFill>
                      <a:prstDash val="solid"/>
                      <a:round/>
                      <a:headEnd type="none" w="med" len="med"/>
                      <a:tailEnd type="none" w="med" len="med"/>
                    </a:lnB>
                    <a:solidFill>
                      <a:srgbClr val="FFFF00"/>
                    </a:solidFill>
                  </a:tcPr>
                </a:tc>
                <a:tc>
                  <a:txBody>
                    <a:bodyPr/>
                    <a:lstStyle/>
                    <a:p>
                      <a:pPr algn="ctr" rtl="0" fontAlgn="b"/>
                      <a:r>
                        <a:rPr lang="en-US" sz="700" b="0">
                          <a:effectLst/>
                          <a:latin typeface="Arial" panose="020B0604020202020204" pitchFamily="34" charset="0"/>
                        </a:rPr>
                        <a:t>÷</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000">
                          <a:effectLst/>
                          <a:highlight>
                            <a:srgbClr val="FFFF00"/>
                          </a:highlight>
                        </a:rPr>
                        <a:t>939.60 </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tc>
                  <a:txBody>
                    <a:bodyPr/>
                    <a:lstStyle/>
                    <a:p>
                      <a:pPr algn="ctr" rtl="0" fontAlgn="b"/>
                      <a:r>
                        <a:rPr lang="en-US" sz="1000">
                          <a:effectLst/>
                        </a:rPr>
                        <a:t>=</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000">
                          <a:effectLst/>
                          <a:highlight>
                            <a:srgbClr val="FFFF00"/>
                          </a:highlight>
                        </a:rPr>
                        <a:t>$ 183.63 </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60D267"/>
                      </a:solidFill>
                      <a:prstDash val="solid"/>
                      <a:round/>
                      <a:headEnd type="none" w="med" len="med"/>
                      <a:tailEnd type="none" w="med" len="med"/>
                    </a:lnB>
                    <a:solidFill>
                      <a:srgbClr val="FFFF00"/>
                    </a:solid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2995126141"/>
                  </a:ext>
                </a:extLst>
              </a:tr>
              <a:tr h="149536">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80D967"/>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r>
                        <a:rPr lang="en-US" sz="400" b="0">
                          <a:effectLst/>
                          <a:latin typeface="Arial" panose="020B0604020202020204" pitchFamily="34" charset="0"/>
                        </a:rPr>
                        <a:t>Total labor sales for month</a:t>
                      </a:r>
                    </a:p>
                  </a:txBody>
                  <a:tcPr marL="0" marR="0" marT="0" marB="0" anchor="b">
                    <a:lnL w="9525" cap="flat" cmpd="sng" algn="ctr">
                      <a:solidFill>
                        <a:srgbClr val="80D967"/>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80D967"/>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r>
                        <a:rPr lang="en-US" sz="400" b="0">
                          <a:effectLst/>
                          <a:latin typeface="Arial" panose="020B0604020202020204" pitchFamily="34" charset="0"/>
                        </a:rPr>
                        <a:t>Total hours billed</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60D267"/>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r>
                        <a:rPr lang="en-US" sz="400" b="0">
                          <a:effectLst/>
                          <a:latin typeface="Arial" panose="020B0604020202020204" pitchFamily="34" charset="0"/>
                        </a:rPr>
                        <a:t>Effective Labor Rate</a:t>
                      </a:r>
                    </a:p>
                  </a:txBody>
                  <a:tcPr marL="0" marR="0" marT="0" marB="0" anchor="b">
                    <a:lnL w="9525" cap="flat" cmpd="sng" algn="ctr">
                      <a:solidFill>
                        <a:srgbClr val="60D267"/>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60D267"/>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80F667"/>
                      </a:solidFill>
                      <a:prstDash val="solid"/>
                      <a:round/>
                      <a:headEnd type="none" w="med" len="med"/>
                      <a:tailEnd type="none" w="med" len="med"/>
                    </a:lnB>
                    <a:noFill/>
                  </a:tcPr>
                </a:tc>
                <a:extLst>
                  <a:ext uri="{0D108BD9-81ED-4DB2-BD59-A6C34878D82A}">
                    <a16:rowId xmlns:a16="http://schemas.microsoft.com/office/drawing/2014/main" val="52250464"/>
                  </a:ext>
                </a:extLst>
              </a:tr>
              <a:tr h="149536">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80F667"/>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80F667"/>
                      </a:solidFill>
                      <a:prstDash val="solid"/>
                      <a:round/>
                      <a:headEnd type="none" w="med" len="med"/>
                      <a:tailEnd type="none" w="med" len="med"/>
                    </a:lnL>
                    <a:lnR w="28575" cap="flat" cmpd="sng" algn="ctr">
                      <a:solidFill>
                        <a:srgbClr val="80F667"/>
                      </a:solidFill>
                      <a:prstDash val="solid"/>
                      <a:round/>
                      <a:headEnd type="none" w="med" len="med"/>
                      <a:tailEnd type="none" w="med" len="med"/>
                    </a:lnR>
                    <a:lnT w="9525" cap="flat" cmpd="sng" algn="ctr">
                      <a:solidFill>
                        <a:srgbClr val="80F667"/>
                      </a:solidFill>
                      <a:prstDash val="solid"/>
                      <a:round/>
                      <a:headEnd type="none" w="med" len="med"/>
                      <a:tailEnd type="none" w="med" len="med"/>
                    </a:lnT>
                    <a:lnB w="9525" cap="flat" cmpd="sng" algn="ctr">
                      <a:solidFill>
                        <a:srgbClr val="80F160"/>
                      </a:solidFill>
                      <a:prstDash val="solid"/>
                      <a:round/>
                      <a:headEnd type="none" w="med" len="med"/>
                      <a:tailEnd type="none" w="med" len="med"/>
                    </a:lnB>
                    <a:noFill/>
                  </a:tcPr>
                </a:tc>
                <a:extLst>
                  <a:ext uri="{0D108BD9-81ED-4DB2-BD59-A6C34878D82A}">
                    <a16:rowId xmlns:a16="http://schemas.microsoft.com/office/drawing/2014/main" val="3524383858"/>
                  </a:ext>
                </a:extLst>
              </a:tr>
              <a:tr h="177143">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000">
                          <a:effectLst/>
                        </a:rPr>
                        <a:t>7.00</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60DB60"/>
                      </a:solidFill>
                      <a:prstDash val="solid"/>
                      <a:round/>
                      <a:headEnd type="none" w="med" len="med"/>
                      <a:tailEnd type="none" w="med" len="med"/>
                    </a:lnB>
                    <a:noFill/>
                  </a:tcPr>
                </a:tc>
                <a:tc>
                  <a:txBody>
                    <a:bodyPr/>
                    <a:lstStyle/>
                    <a:p>
                      <a:pPr algn="ctr" rtl="0" fontAlgn="b"/>
                      <a:r>
                        <a:rPr lang="en-US" sz="600" b="1">
                          <a:effectLst/>
                          <a:latin typeface="Arial" panose="020B0604020202020204" pitchFamily="34" charset="0"/>
                        </a:rPr>
                        <a:t>x</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000">
                          <a:effectLst/>
                        </a:rPr>
                        <a:t>8</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E0F860"/>
                      </a:solidFill>
                      <a:prstDash val="solid"/>
                      <a:round/>
                      <a:headEnd type="none" w="med" len="med"/>
                      <a:tailEnd type="none" w="med" len="med"/>
                    </a:lnB>
                    <a:noFill/>
                  </a:tcPr>
                </a:tc>
                <a:tc>
                  <a:txBody>
                    <a:bodyPr/>
                    <a:lstStyle/>
                    <a:p>
                      <a:pPr algn="ctr" rtl="0" fontAlgn="b"/>
                      <a:r>
                        <a:rPr lang="en-US" sz="600" b="1">
                          <a:effectLst/>
                          <a:latin typeface="Arial" panose="020B0604020202020204" pitchFamily="34" charset="0"/>
                        </a:rPr>
                        <a:t>x</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000">
                          <a:effectLst/>
                        </a:rPr>
                        <a:t>25</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00E660"/>
                      </a:solidFill>
                      <a:prstDash val="solid"/>
                      <a:round/>
                      <a:headEnd type="none" w="med" len="med"/>
                      <a:tailEnd type="none" w="med" len="med"/>
                    </a:lnB>
                    <a:noFill/>
                  </a:tcPr>
                </a:tc>
                <a:tc>
                  <a:txBody>
                    <a:bodyPr/>
                    <a:lstStyle/>
                    <a:p>
                      <a:pPr algn="ctr" rtl="0" fontAlgn="b"/>
                      <a:r>
                        <a:rPr lang="en-US" sz="600" b="0">
                          <a:effectLst/>
                          <a:latin typeface="Arial" panose="020B0604020202020204" pitchFamily="34" charset="0"/>
                        </a:rPr>
                        <a:t>=</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000">
                          <a:effectLst/>
                          <a:highlight>
                            <a:srgbClr val="FFFF00"/>
                          </a:highlight>
                        </a:rPr>
                        <a:t>1,400.0 </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80F16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20F460"/>
                      </a:solidFill>
                      <a:prstDash val="solid"/>
                      <a:round/>
                      <a:headEnd type="none" w="med" len="med"/>
                      <a:tailEnd type="none" w="med" len="med"/>
                    </a:lnB>
                    <a:solidFill>
                      <a:srgbClr val="FFFF00"/>
                    </a:solidFill>
                  </a:tcPr>
                </a:tc>
                <a:tc>
                  <a:txBody>
                    <a:bodyPr/>
                    <a:lstStyle/>
                    <a:p>
                      <a:pPr rtl="0" fontAlgn="b"/>
                      <a:endParaRPr lang="en-US" sz="1000">
                        <a:effectLst/>
                        <a:highlight>
                          <a:srgbClr val="FFFFFF"/>
                        </a:highlight>
                      </a:endParaRPr>
                    </a:p>
                  </a:txBody>
                  <a:tcPr marL="10706" marR="10706" marT="0" marB="0" anchor="b">
                    <a:lnL w="9525" cap="flat" cmpd="sng" algn="ctr">
                      <a:solidFill>
                        <a:srgbClr val="80F160"/>
                      </a:solidFill>
                      <a:prstDash val="solid"/>
                      <a:round/>
                      <a:headEnd type="none" w="med" len="med"/>
                      <a:tailEnd type="none" w="med" len="med"/>
                    </a:lnL>
                    <a:lnR w="28575" cap="flat" cmpd="sng" algn="ctr">
                      <a:solidFill>
                        <a:srgbClr val="80F160"/>
                      </a:solidFill>
                      <a:prstDash val="solid"/>
                      <a:round/>
                      <a:headEnd type="none" w="med" len="med"/>
                      <a:tailEnd type="none" w="med" len="med"/>
                    </a:lnR>
                    <a:lnT w="9525" cap="flat" cmpd="sng" algn="ctr">
                      <a:solidFill>
                        <a:srgbClr val="80F160"/>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987128178"/>
                  </a:ext>
                </a:extLst>
              </a:tr>
              <a:tr h="149536">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60DB6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r>
                        <a:rPr lang="en-US" sz="400" b="0">
                          <a:effectLst/>
                          <a:latin typeface="Arial" panose="020B0604020202020204" pitchFamily="34" charset="0"/>
                        </a:rPr>
                        <a:t># Service mechanical technicians</a:t>
                      </a:r>
                    </a:p>
                  </a:txBody>
                  <a:tcPr marL="0" marR="0" marT="0" marB="0" anchor="b">
                    <a:lnL w="9525" cap="flat" cmpd="sng" algn="ctr">
                      <a:solidFill>
                        <a:srgbClr val="60DB6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60DB60"/>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E0F86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r>
                        <a:rPr lang="en-US" sz="400" b="0">
                          <a:effectLst/>
                          <a:latin typeface="Arial" panose="020B0604020202020204" pitchFamily="34" charset="0"/>
                        </a:rPr>
                        <a:t># Hours per day for one tech</a:t>
                      </a:r>
                    </a:p>
                  </a:txBody>
                  <a:tcPr marL="0" marR="0" marT="0" marB="0" anchor="b">
                    <a:lnL w="9525" cap="flat" cmpd="sng" algn="ctr">
                      <a:solidFill>
                        <a:srgbClr val="E0F86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E0F860"/>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00E66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r>
                        <a:rPr lang="en-US" sz="400" b="0">
                          <a:effectLst/>
                          <a:latin typeface="Arial" panose="020B0604020202020204" pitchFamily="34" charset="0"/>
                        </a:rPr>
                        <a:t>Working Days/Month</a:t>
                      </a:r>
                    </a:p>
                  </a:txBody>
                  <a:tcPr marL="0" marR="0" marT="0" marB="0" anchor="b">
                    <a:lnL w="9525" cap="flat" cmpd="sng" algn="ctr">
                      <a:solidFill>
                        <a:srgbClr val="00E66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00E660"/>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20F46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r>
                        <a:rPr lang="en-US" sz="400" b="0">
                          <a:effectLst/>
                          <a:latin typeface="Arial" panose="020B0604020202020204" pitchFamily="34" charset="0"/>
                        </a:rPr>
                        <a:t>Clock Hour Aval</a:t>
                      </a:r>
                    </a:p>
                  </a:txBody>
                  <a:tcPr marL="0" marR="0" marT="0" marB="0" anchor="b">
                    <a:lnL w="9525" cap="flat" cmpd="sng" algn="ctr">
                      <a:solidFill>
                        <a:srgbClr val="20F46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20F460"/>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422091687"/>
                  </a:ext>
                </a:extLst>
              </a:tr>
              <a:tr h="149536">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1235666952"/>
                  </a:ext>
                </a:extLst>
              </a:tr>
              <a:tr h="177143">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000">
                          <a:effectLst/>
                          <a:highlight>
                            <a:srgbClr val="FFFF00"/>
                          </a:highlight>
                        </a:rPr>
                        <a:t>1,400.0 </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tc>
                  <a:txBody>
                    <a:bodyPr/>
                    <a:lstStyle/>
                    <a:p>
                      <a:pPr algn="ctr" rtl="0" fontAlgn="b"/>
                      <a:r>
                        <a:rPr lang="en-US" sz="600" b="1">
                          <a:effectLst/>
                          <a:latin typeface="Arial" panose="020B0604020202020204" pitchFamily="34" charset="0"/>
                        </a:rPr>
                        <a:t>x</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000">
                          <a:effectLst/>
                          <a:highlight>
                            <a:srgbClr val="FFFF00"/>
                          </a:highlight>
                        </a:rPr>
                        <a:t>$ 183.63 </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20D460"/>
                      </a:solidFill>
                      <a:prstDash val="solid"/>
                      <a:round/>
                      <a:headEnd type="none" w="med" len="med"/>
                      <a:tailEnd type="none" w="med" len="med"/>
                    </a:lnB>
                    <a:solidFill>
                      <a:srgbClr val="FFFF00"/>
                    </a:solidFill>
                  </a:tcPr>
                </a:tc>
                <a:tc>
                  <a:txBody>
                    <a:bodyPr/>
                    <a:lstStyle/>
                    <a:p>
                      <a:pPr algn="ctr" rtl="0" fontAlgn="b"/>
                      <a:r>
                        <a:rPr lang="en-US" sz="600" b="1">
                          <a:effectLst/>
                          <a:latin typeface="Arial" panose="020B0604020202020204" pitchFamily="34" charset="0"/>
                        </a:rPr>
                        <a:t>=</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000">
                          <a:effectLst/>
                          <a:highlight>
                            <a:srgbClr val="FFFF00"/>
                          </a:highlight>
                        </a:rPr>
                        <a:t>$ 257,079 </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000">
                          <a:effectLst/>
                          <a:highlight>
                            <a:srgbClr val="FFFF00"/>
                          </a:highlight>
                        </a:rPr>
                        <a:t>321348.4713</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00"/>
                    </a:solid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1480587090"/>
                  </a:ext>
                </a:extLst>
              </a:tr>
              <a:tr h="149536">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400" b="0">
                          <a:effectLst/>
                          <a:latin typeface="Arial" panose="020B0604020202020204" pitchFamily="34" charset="0"/>
                        </a:rPr>
                        <a:t>Clock Hours Available</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20D46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r>
                        <a:rPr lang="en-US" sz="400" b="0">
                          <a:effectLst/>
                          <a:latin typeface="Arial" panose="020B0604020202020204" pitchFamily="34" charset="0"/>
                        </a:rPr>
                        <a:t>Effective Labor Rate</a:t>
                      </a:r>
                    </a:p>
                  </a:txBody>
                  <a:tcPr marL="0" marR="0" marT="0" marB="0" anchor="b">
                    <a:lnL w="9525" cap="flat" cmpd="sng" algn="ctr">
                      <a:solidFill>
                        <a:srgbClr val="20D46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20D460"/>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rowSpan="2">
                  <a:txBody>
                    <a:bodyPr/>
                    <a:lstStyle/>
                    <a:p>
                      <a:pPr algn="ctr" rtl="0" fontAlgn="b"/>
                      <a:r>
                        <a:rPr lang="en-US" sz="400" b="0">
                          <a:effectLst/>
                          <a:latin typeface="Arial" panose="020B0604020202020204" pitchFamily="34" charset="0"/>
                        </a:rPr>
                        <a:t>Labor sales potential @100%</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rowSpan="2">
                  <a:txBody>
                    <a:bodyPr/>
                    <a:lstStyle/>
                    <a:p>
                      <a:pPr algn="ctr" rtl="0" fontAlgn="b"/>
                      <a:r>
                        <a:rPr lang="en-US" sz="400">
                          <a:effectLst/>
                        </a:rPr>
                        <a:t>Labor sales potential @ 125%</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15040337"/>
                  </a:ext>
                </a:extLst>
              </a:tr>
              <a:tr h="149536">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vMerge="1">
                  <a:txBody>
                    <a:bodyPr/>
                    <a:lstStyle/>
                    <a:p>
                      <a:endParaRPr lang="en-US"/>
                    </a:p>
                  </a:txBody>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vMerge="1">
                  <a:txBody>
                    <a:bodyPr/>
                    <a:lstStyle/>
                    <a:p>
                      <a:endParaRPr lang="en-US"/>
                    </a:p>
                  </a:txBody>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1758339651"/>
                  </a:ext>
                </a:extLst>
              </a:tr>
              <a:tr h="177143">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gridSpan="8">
                  <a:txBody>
                    <a:bodyPr/>
                    <a:lstStyle/>
                    <a:p>
                      <a:pPr rtl="0" fontAlgn="b"/>
                      <a:r>
                        <a:rPr lang="en-US" sz="1000">
                          <a:effectLst/>
                        </a:rPr>
                        <a:t>How proficient are your technicians ?</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1470938332"/>
                  </a:ext>
                </a:extLst>
              </a:tr>
              <a:tr h="149536">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1312763822"/>
                  </a:ext>
                </a:extLst>
              </a:tr>
              <a:tr h="177143">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000">
                          <a:effectLst/>
                        </a:rPr>
                        <a:t>939.6 </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ctr" rtl="0" fontAlgn="b"/>
                      <a:r>
                        <a:rPr lang="en-US" sz="700" b="0">
                          <a:effectLst/>
                          <a:latin typeface="Arial" panose="020B0604020202020204" pitchFamily="34" charset="0"/>
                        </a:rPr>
                        <a:t>÷</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r" rtl="0" fontAlgn="b"/>
                      <a:r>
                        <a:rPr lang="en-US" sz="1000">
                          <a:effectLst/>
                        </a:rPr>
                        <a:t>1,400.00 </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ctr" rtl="0" fontAlgn="b"/>
                      <a:r>
                        <a:rPr lang="en-US" sz="1000">
                          <a:effectLst/>
                        </a:rPr>
                        <a:t>=</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00B960"/>
                      </a:solidFill>
                      <a:prstDash val="solid"/>
                      <a:round/>
                      <a:headEnd type="none" w="med" len="med"/>
                      <a:tailEnd type="none" w="med" len="med"/>
                    </a:lnB>
                    <a:noFill/>
                  </a:tcPr>
                </a:tc>
                <a:tc>
                  <a:txBody>
                    <a:bodyPr/>
                    <a:lstStyle/>
                    <a:p>
                      <a:pPr algn="r" rtl="0" fontAlgn="b"/>
                      <a:r>
                        <a:rPr lang="en-US" sz="1000">
                          <a:effectLst/>
                          <a:highlight>
                            <a:srgbClr val="FFFF00"/>
                          </a:highlight>
                        </a:rPr>
                        <a:t>67.11%</a:t>
                      </a: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609660"/>
                      </a:solidFill>
                      <a:prstDash val="solid"/>
                      <a:round/>
                      <a:headEnd type="none" w="med" len="med"/>
                      <a:tailEnd type="none" w="med" len="med"/>
                    </a:lnB>
                    <a:solidFill>
                      <a:srgbClr val="FFFF00"/>
                    </a:solid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1093949404"/>
                  </a:ext>
                </a:extLst>
              </a:tr>
              <a:tr h="149536">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ctr" rtl="0" fontAlgn="t"/>
                      <a:r>
                        <a:rPr lang="en-US" sz="400" b="0">
                          <a:effectLst/>
                          <a:latin typeface="Arial" panose="020B0604020202020204" pitchFamily="34" charset="0"/>
                        </a:rPr>
                        <a:t>Hours Billed</a:t>
                      </a:r>
                    </a:p>
                  </a:txBody>
                  <a:tcPr marL="10706" marR="10706" marT="0" marB="0">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ctr" rtl="0" fontAlgn="t"/>
                      <a:r>
                        <a:rPr lang="en-US" sz="400" b="0">
                          <a:effectLst/>
                          <a:latin typeface="Arial" panose="020B0604020202020204" pitchFamily="34" charset="0"/>
                        </a:rPr>
                        <a:t>Hours Available</a:t>
                      </a:r>
                    </a:p>
                  </a:txBody>
                  <a:tcPr marL="10706" marR="10706" marT="0" marB="0">
                    <a:lnL w="9525" cap="flat" cmpd="sng" algn="ctr">
                      <a:solidFill>
                        <a:srgbClr val="CCCCCC"/>
                      </a:solidFill>
                      <a:prstDash val="solid"/>
                      <a:round/>
                      <a:headEnd type="none" w="med" len="med"/>
                      <a:tailEnd type="none" w="med" len="med"/>
                    </a:lnL>
                    <a:lnR w="9525" cap="flat" cmpd="sng" algn="ctr">
                      <a:solidFill>
                        <a:srgbClr val="00B96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00B960"/>
                      </a:solidFill>
                      <a:prstDash val="solid"/>
                      <a:round/>
                      <a:headEnd type="none" w="med" len="med"/>
                      <a:tailEnd type="none" w="med" len="med"/>
                    </a:lnL>
                    <a:lnR w="9525" cap="flat" cmpd="sng" algn="ctr">
                      <a:solidFill>
                        <a:srgbClr val="609660"/>
                      </a:solidFill>
                      <a:prstDash val="solid"/>
                      <a:round/>
                      <a:headEnd type="none" w="med" len="med"/>
                      <a:tailEnd type="none" w="med" len="med"/>
                    </a:lnR>
                    <a:lnT w="9525" cap="flat" cmpd="sng" algn="ctr">
                      <a:solidFill>
                        <a:srgbClr val="00B960"/>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algn="ctr" rtl="0" fontAlgn="t"/>
                      <a:r>
                        <a:rPr lang="en-US" sz="400" b="0">
                          <a:effectLst/>
                          <a:latin typeface="Arial" panose="020B0604020202020204" pitchFamily="34" charset="0"/>
                        </a:rPr>
                        <a:t>Tech Proficiency</a:t>
                      </a:r>
                    </a:p>
                  </a:txBody>
                  <a:tcPr marL="0" marR="0" marT="0" marB="0">
                    <a:lnL w="9525" cap="flat" cmpd="sng" algn="ctr">
                      <a:solidFill>
                        <a:srgbClr val="60966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609660"/>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1373523672"/>
                  </a:ext>
                </a:extLst>
              </a:tr>
              <a:tr h="149536">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1119501847"/>
                  </a:ext>
                </a:extLst>
              </a:tr>
              <a:tr h="149536">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noFill/>
                  </a:tcPr>
                </a:tc>
                <a:extLst>
                  <a:ext uri="{0D108BD9-81ED-4DB2-BD59-A6C34878D82A}">
                    <a16:rowId xmlns:a16="http://schemas.microsoft.com/office/drawing/2014/main" val="622750599"/>
                  </a:ext>
                </a:extLst>
              </a:tr>
              <a:tr h="149536">
                <a:tc>
                  <a:txBody>
                    <a:bodyPr/>
                    <a:lstStyle/>
                    <a:p>
                      <a:pPr rtl="0" fontAlgn="b"/>
                      <a:endParaRPr lang="en-US" sz="1000">
                        <a:effectLst/>
                      </a:endParaRPr>
                    </a:p>
                  </a:txBody>
                  <a:tcPr marL="10706" marR="10706" marT="0" marB="0" anchor="b">
                    <a:lnL w="28575" cap="flat" cmpd="sng" algn="ctr">
                      <a:solidFill>
                        <a:srgbClr val="00000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sng" algn="ctr">
                      <a:solidFill>
                        <a:srgbClr val="000000"/>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sng" algn="ctr">
                      <a:solidFill>
                        <a:srgbClr val="000000"/>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sng" algn="ctr">
                      <a:solidFill>
                        <a:srgbClr val="000000"/>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sng" algn="ctr">
                      <a:solidFill>
                        <a:srgbClr val="000000"/>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sng" algn="ctr">
                      <a:solidFill>
                        <a:srgbClr val="000000"/>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sng" algn="ctr">
                      <a:solidFill>
                        <a:srgbClr val="000000"/>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sng" algn="ctr">
                      <a:solidFill>
                        <a:srgbClr val="000000"/>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sng" algn="ctr">
                      <a:solidFill>
                        <a:srgbClr val="000000"/>
                      </a:solidFill>
                      <a:prstDash val="solid"/>
                      <a:round/>
                      <a:headEnd type="none" w="med" len="med"/>
                      <a:tailEnd type="none" w="med" len="med"/>
                    </a:lnB>
                    <a:noFill/>
                  </a:tcPr>
                </a:tc>
                <a:tc>
                  <a:txBody>
                    <a:bodyPr/>
                    <a:lstStyle/>
                    <a:p>
                      <a:pPr rtl="0" fontAlgn="b"/>
                      <a:endParaRPr lang="en-US" sz="1000">
                        <a:effectLst/>
                      </a:endParaRPr>
                    </a:p>
                  </a:txBody>
                  <a:tcPr marL="10706" marR="10706"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sng" algn="ctr">
                      <a:solidFill>
                        <a:srgbClr val="000000"/>
                      </a:solidFill>
                      <a:prstDash val="solid"/>
                      <a:round/>
                      <a:headEnd type="none" w="med" len="med"/>
                      <a:tailEnd type="none" w="med" len="med"/>
                    </a:lnB>
                    <a:noFill/>
                  </a:tcPr>
                </a:tc>
                <a:tc>
                  <a:txBody>
                    <a:bodyPr/>
                    <a:lstStyle/>
                    <a:p>
                      <a:pPr rtl="0" fontAlgn="b"/>
                      <a:endParaRPr lang="en-US" sz="1000" dirty="0">
                        <a:effectLst/>
                      </a:endParaRPr>
                    </a:p>
                  </a:txBody>
                  <a:tcPr marL="10706" marR="10706"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0968487"/>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2413104" y="989817"/>
            <a:ext cx="4203045" cy="400142"/>
          </a:xfrm>
        </p:spPr>
        <p:txBody>
          <a:bodyPr vert="horz" lIns="91440" tIns="45720" rIns="91440" bIns="45720" rtlCol="0" anchor="ctr">
            <a:noAutofit/>
          </a:bodyPr>
          <a:lstStyle/>
          <a:p>
            <a:pPr>
              <a:lnSpc>
                <a:spcPct val="90000"/>
              </a:lnSpc>
            </a:pPr>
            <a:br>
              <a:rPr lang="en-US" b="0" i="0" u="none" strike="noStrike" baseline="0" dirty="0">
                <a:solidFill>
                  <a:schemeClr val="tx1"/>
                </a:solidFill>
              </a:rPr>
            </a:br>
            <a:r>
              <a:rPr lang="en-US" b="1" i="0" u="none" strike="noStrike" baseline="0" dirty="0">
                <a:solidFill>
                  <a:schemeClr val="tx1"/>
                </a:solidFill>
              </a:rPr>
              <a:t>Facility</a:t>
            </a:r>
            <a:br>
              <a:rPr lang="en-US" b="0" i="0" u="none" strike="noStrike" baseline="0" dirty="0">
                <a:solidFill>
                  <a:schemeClr val="tx1"/>
                </a:solidFill>
              </a:rPr>
            </a:br>
            <a:br>
              <a:rPr lang="en-US" b="0" i="0" u="none" strike="noStrike" baseline="0" dirty="0">
                <a:solidFill>
                  <a:schemeClr val="tx1"/>
                </a:solidFill>
              </a:rPr>
            </a:br>
            <a:br>
              <a:rPr lang="en-US" b="0" i="0" u="none" strike="noStrike" baseline="0"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3755" y="1152939"/>
            <a:ext cx="4902098" cy="5039139"/>
          </a:xfrm>
        </p:spPr>
        <p:txBody>
          <a:bodyPr vert="horz" lIns="91440" tIns="45720" rIns="91440" bIns="45720" rtlCol="0">
            <a:normAutofit/>
          </a:bodyPr>
          <a:lstStyle/>
          <a:p>
            <a:endParaRPr lang="en-US" b="0" i="0" u="none" strike="noStrike" baseline="0" dirty="0">
              <a:solidFill>
                <a:schemeClr val="bg1"/>
              </a:solidFill>
            </a:endParaRPr>
          </a:p>
          <a:p>
            <a:r>
              <a:rPr lang="en-US" b="0" i="0" u="none" strike="noStrike" baseline="0" dirty="0">
                <a:solidFill>
                  <a:schemeClr val="tx1"/>
                </a:solidFill>
              </a:rPr>
              <a:t>We are not utilizing the total available bays because of a shortage of technicians. </a:t>
            </a:r>
            <a:r>
              <a:rPr lang="en-US" dirty="0">
                <a:solidFill>
                  <a:schemeClr val="tx1"/>
                </a:solidFill>
              </a:rPr>
              <a:t>That has limited our facility utilization to 29%. </a:t>
            </a:r>
            <a:endParaRPr lang="en-US" b="0" i="0" u="none" strike="noStrike" baseline="0" dirty="0">
              <a:solidFill>
                <a:schemeClr val="tx1"/>
              </a:solidFill>
            </a:endParaRPr>
          </a:p>
          <a:p>
            <a:r>
              <a:rPr lang="en-US" b="0" i="0" u="none" strike="noStrike" baseline="0" dirty="0">
                <a:solidFill>
                  <a:schemeClr val="tx1"/>
                </a:solidFill>
              </a:rPr>
              <a:t>Our goal for improvement will be to improve facility potential to 50%. </a:t>
            </a:r>
          </a:p>
          <a:p>
            <a:r>
              <a:rPr lang="en-US" b="0" i="0" u="none" strike="noStrike" baseline="0" dirty="0">
                <a:solidFill>
                  <a:schemeClr val="tx1"/>
                </a:solidFill>
              </a:rPr>
              <a:t>Creating weekly training sessions</a:t>
            </a:r>
            <a:r>
              <a:rPr lang="en-US" dirty="0">
                <a:solidFill>
                  <a:schemeClr val="tx1"/>
                </a:solidFill>
              </a:rPr>
              <a:t> that are open to mechanics working at our competitors and invite local mechanic schools to use our location as a proactive workshop for all students. </a:t>
            </a:r>
            <a:endParaRPr lang="en-US" b="0" i="0" u="none" strike="noStrike" baseline="0" dirty="0">
              <a:solidFill>
                <a:schemeClr val="tx1"/>
              </a:solidFill>
            </a:endParaRPr>
          </a:p>
          <a:p>
            <a:r>
              <a:rPr lang="en-US" b="0" i="0" u="none" strike="noStrike" baseline="0" dirty="0">
                <a:solidFill>
                  <a:schemeClr val="tx1"/>
                </a:solidFill>
              </a:rPr>
              <a:t>Creating an incentive program for Master Technicians to mentor students. Implement daily check-in to ensure success of this program.  </a:t>
            </a:r>
          </a:p>
          <a:p>
            <a:endParaRPr lang="en-US" dirty="0">
              <a:solidFill>
                <a:schemeClr val="bg1"/>
              </a:solidFill>
            </a:endParaRPr>
          </a:p>
        </p:txBody>
      </p:sp>
      <p:graphicFrame>
        <p:nvGraphicFramePr>
          <p:cNvPr id="7" name="Content Placeholder 6">
            <a:extLst>
              <a:ext uri="{FF2B5EF4-FFF2-40B4-BE49-F238E27FC236}">
                <a16:creationId xmlns:a16="http://schemas.microsoft.com/office/drawing/2014/main" id="{24340047-96B4-C4FD-9FA5-2A72B87E01F5}"/>
              </a:ext>
            </a:extLst>
          </p:cNvPr>
          <p:cNvGraphicFramePr>
            <a:graphicFrameLocks noGrp="1"/>
          </p:cNvGraphicFramePr>
          <p:nvPr>
            <p:ph sz="half" idx="2"/>
            <p:extLst>
              <p:ext uri="{D42A27DB-BD31-4B8C-83A1-F6EECF244321}">
                <p14:modId xmlns:p14="http://schemas.microsoft.com/office/powerpoint/2010/main" val="3112022121"/>
              </p:ext>
            </p:extLst>
          </p:nvPr>
        </p:nvGraphicFramePr>
        <p:xfrm>
          <a:off x="6340164" y="643467"/>
          <a:ext cx="4555392" cy="5224716"/>
        </p:xfrm>
        <a:graphic>
          <a:graphicData uri="http://schemas.openxmlformats.org/drawingml/2006/table">
            <a:tbl>
              <a:tblPr firstRow="1" bandRow="1"/>
              <a:tblGrid>
                <a:gridCol w="2079422">
                  <a:extLst>
                    <a:ext uri="{9D8B030D-6E8A-4147-A177-3AD203B41FA5}">
                      <a16:colId xmlns:a16="http://schemas.microsoft.com/office/drawing/2014/main" val="568376827"/>
                    </a:ext>
                  </a:extLst>
                </a:gridCol>
                <a:gridCol w="1675986">
                  <a:extLst>
                    <a:ext uri="{9D8B030D-6E8A-4147-A177-3AD203B41FA5}">
                      <a16:colId xmlns:a16="http://schemas.microsoft.com/office/drawing/2014/main" val="3917241966"/>
                    </a:ext>
                  </a:extLst>
                </a:gridCol>
                <a:gridCol w="399992">
                  <a:extLst>
                    <a:ext uri="{9D8B030D-6E8A-4147-A177-3AD203B41FA5}">
                      <a16:colId xmlns:a16="http://schemas.microsoft.com/office/drawing/2014/main" val="1318346228"/>
                    </a:ext>
                  </a:extLst>
                </a:gridCol>
                <a:gridCol w="399992">
                  <a:extLst>
                    <a:ext uri="{9D8B030D-6E8A-4147-A177-3AD203B41FA5}">
                      <a16:colId xmlns:a16="http://schemas.microsoft.com/office/drawing/2014/main" val="3553045800"/>
                    </a:ext>
                  </a:extLst>
                </a:gridCol>
              </a:tblGrid>
              <a:tr h="171988">
                <a:tc gridSpan="4">
                  <a:txBody>
                    <a:bodyPr/>
                    <a:lstStyle/>
                    <a:p>
                      <a:pPr algn="ctr" rtl="0" fontAlgn="b"/>
                      <a:r>
                        <a:rPr lang="en-US" sz="800" b="1">
                          <a:solidFill>
                            <a:srgbClr val="FFFFFF"/>
                          </a:solidFill>
                          <a:effectLst/>
                          <a:highlight>
                            <a:srgbClr val="4472C4"/>
                          </a:highlight>
                          <a:latin typeface="Arial" panose="020B0604020202020204" pitchFamily="34" charset="0"/>
                        </a:rPr>
                        <a:t>FACILITY POTENTIAL</a:t>
                      </a:r>
                    </a:p>
                  </a:txBody>
                  <a:tcPr marL="23039" marR="23039" marT="0" marB="0" anchor="b">
                    <a:lnL w="28575" cap="flat" cmpd="sng" algn="ctr">
                      <a:solidFill>
                        <a:srgbClr val="20FE20"/>
                      </a:solidFill>
                      <a:prstDash val="solid"/>
                      <a:round/>
                      <a:headEnd type="none" w="med" len="med"/>
                      <a:tailEnd type="none" w="med" len="med"/>
                    </a:lnL>
                    <a:lnR w="28575" cap="flat" cmpd="sng" algn="ctr">
                      <a:solidFill>
                        <a:srgbClr val="20FE20"/>
                      </a:solidFill>
                      <a:prstDash val="solid"/>
                      <a:round/>
                      <a:headEnd type="none" w="med" len="med"/>
                      <a:tailEnd type="none" w="med" len="med"/>
                    </a:lnR>
                    <a:lnT w="28575" cap="flat" cmpd="sng" algn="ctr">
                      <a:solidFill>
                        <a:srgbClr val="20FE20"/>
                      </a:solidFill>
                      <a:prstDash val="solid"/>
                      <a:round/>
                      <a:headEnd type="none" w="med" len="med"/>
                      <a:tailEnd type="none" w="med" len="med"/>
                    </a:lnT>
                    <a:lnB w="9525" cap="flat" cmpd="sng" algn="ctr">
                      <a:solidFill>
                        <a:srgbClr val="40DB20"/>
                      </a:solidFill>
                      <a:prstDash val="solid"/>
                      <a:round/>
                      <a:headEnd type="none" w="med" len="med"/>
                      <a:tailEnd type="none" w="med" len="med"/>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53344954"/>
                  </a:ext>
                </a:extLst>
              </a:tr>
              <a:tr h="274361">
                <a:tc>
                  <a:txBody>
                    <a:bodyPr/>
                    <a:lstStyle/>
                    <a:p>
                      <a:pPr rtl="0" fontAlgn="b"/>
                      <a:r>
                        <a:rPr lang="en-US" sz="1400" b="1">
                          <a:solidFill>
                            <a:srgbClr val="FFFFFF"/>
                          </a:solidFill>
                          <a:effectLst/>
                          <a:highlight>
                            <a:srgbClr val="4472C4"/>
                          </a:highlight>
                          <a:latin typeface="Arial" panose="020B0604020202020204" pitchFamily="34" charset="0"/>
                        </a:rPr>
                        <a:t>Number of Bays</a:t>
                      </a:r>
                    </a:p>
                  </a:txBody>
                  <a:tcPr marL="23039" marR="23039" marT="0" marB="0" anchor="b">
                    <a:lnL w="28575" cap="flat" cmpd="sng" algn="ctr">
                      <a:solidFill>
                        <a:srgbClr val="40DB2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40DB20"/>
                      </a:solidFill>
                      <a:prstDash val="solid"/>
                      <a:round/>
                      <a:headEnd type="none" w="med" len="med"/>
                      <a:tailEnd type="none" w="med" len="med"/>
                    </a:lnT>
                    <a:lnB w="9525" cap="flat" cmpd="sng" algn="ctr">
                      <a:solidFill>
                        <a:srgbClr val="60DA20"/>
                      </a:solidFill>
                      <a:prstDash val="solid"/>
                      <a:round/>
                      <a:headEnd type="none" w="med" len="med"/>
                      <a:tailEnd type="none" w="med" len="med"/>
                    </a:lnB>
                    <a:solidFill>
                      <a:srgbClr val="4472C4"/>
                    </a:solidFill>
                  </a:tcPr>
                </a:tc>
                <a:tc>
                  <a:txBody>
                    <a:bodyPr/>
                    <a:lstStyle/>
                    <a:p>
                      <a:pPr algn="r" rtl="0" fontAlgn="b"/>
                      <a:r>
                        <a:rPr lang="en-US" sz="1500">
                          <a:effectLst/>
                          <a:highlight>
                            <a:srgbClr val="FFFFFF"/>
                          </a:highlight>
                        </a:rPr>
                        <a:t>16</a:t>
                      </a:r>
                    </a:p>
                  </a:txBody>
                  <a:tcPr marL="23039" marR="23039" marT="0" marB="0" anchor="b">
                    <a:lnL w="9525" cap="flat" cmpd="sng" algn="ctr">
                      <a:solidFill>
                        <a:srgbClr val="CCCCCC"/>
                      </a:solidFill>
                      <a:prstDash val="solid"/>
                      <a:round/>
                      <a:headEnd type="none" w="med" len="med"/>
                      <a:tailEnd type="none" w="med" len="med"/>
                    </a:lnL>
                    <a:lnR w="9525" cap="flat" cmpd="sng" algn="ctr">
                      <a:solidFill>
                        <a:srgbClr val="60E02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80EF20"/>
                      </a:solidFill>
                      <a:prstDash val="solid"/>
                      <a:round/>
                      <a:headEnd type="none" w="med" len="med"/>
                      <a:tailEnd type="none" w="med" len="med"/>
                    </a:lnB>
                    <a:solidFill>
                      <a:srgbClr val="FFFFFF"/>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60E020"/>
                      </a:solidFill>
                      <a:prstDash val="solid"/>
                      <a:round/>
                      <a:headEnd type="none" w="med" len="med"/>
                      <a:tailEnd type="none" w="med" len="med"/>
                    </a:lnL>
                    <a:lnR w="9525" cap="flat" cmpd="sng" algn="ctr">
                      <a:solidFill>
                        <a:srgbClr val="80C320"/>
                      </a:solidFill>
                      <a:prstDash val="solid"/>
                      <a:round/>
                      <a:headEnd type="none" w="med" len="med"/>
                      <a:tailEnd type="none" w="med" len="med"/>
                    </a:lnR>
                    <a:lnT w="9525" cap="flat" cmpd="sng" algn="ctr">
                      <a:solidFill>
                        <a:srgbClr val="60E020"/>
                      </a:solidFill>
                      <a:prstDash val="solid"/>
                      <a:round/>
                      <a:headEnd type="none" w="med" len="med"/>
                      <a:tailEnd type="none" w="med" len="med"/>
                    </a:lnT>
                    <a:lnB w="9525" cap="flat" cmpd="sng" algn="ctr">
                      <a:solidFill>
                        <a:srgbClr val="20F920"/>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80C320"/>
                      </a:solidFill>
                      <a:prstDash val="solid"/>
                      <a:round/>
                      <a:headEnd type="none" w="med" len="med"/>
                      <a:tailEnd type="none" w="med" len="med"/>
                    </a:lnL>
                    <a:lnR w="28575" cap="flat" cmpd="sng" algn="ctr">
                      <a:solidFill>
                        <a:srgbClr val="80C320"/>
                      </a:solidFill>
                      <a:prstDash val="solid"/>
                      <a:round/>
                      <a:headEnd type="none" w="med" len="med"/>
                      <a:tailEnd type="none" w="med" len="med"/>
                    </a:lnR>
                    <a:lnT w="9525" cap="flat" cmpd="sng" algn="ctr">
                      <a:solidFill>
                        <a:srgbClr val="80C320"/>
                      </a:solidFill>
                      <a:prstDash val="solid"/>
                      <a:round/>
                      <a:headEnd type="none" w="med" len="med"/>
                      <a:tailEnd type="none" w="med" len="med"/>
                    </a:lnT>
                    <a:lnB w="9525" cap="flat" cmpd="sng" algn="ctr">
                      <a:solidFill>
                        <a:srgbClr val="40D620"/>
                      </a:solidFill>
                      <a:prstDash val="solid"/>
                      <a:round/>
                      <a:headEnd type="none" w="med" len="med"/>
                      <a:tailEnd type="none" w="med" len="med"/>
                    </a:lnB>
                    <a:solidFill>
                      <a:srgbClr val="4472C4"/>
                    </a:solidFill>
                  </a:tcPr>
                </a:tc>
                <a:extLst>
                  <a:ext uri="{0D108BD9-81ED-4DB2-BD59-A6C34878D82A}">
                    <a16:rowId xmlns:a16="http://schemas.microsoft.com/office/drawing/2014/main" val="774844175"/>
                  </a:ext>
                </a:extLst>
              </a:tr>
              <a:tr h="171988">
                <a:tc>
                  <a:txBody>
                    <a:bodyPr/>
                    <a:lstStyle/>
                    <a:p>
                      <a:pPr rtl="0" fontAlgn="b"/>
                      <a:endParaRPr lang="en-US" sz="1400" b="1">
                        <a:effectLst/>
                        <a:highlight>
                          <a:srgbClr val="4472C4"/>
                        </a:highlight>
                      </a:endParaRPr>
                    </a:p>
                  </a:txBody>
                  <a:tcPr marL="23039" marR="23039" marT="0" marB="0" anchor="b">
                    <a:lnL w="28575" cap="flat" cmpd="sng" algn="ctr">
                      <a:solidFill>
                        <a:srgbClr val="60DA20"/>
                      </a:solidFill>
                      <a:prstDash val="solid"/>
                      <a:round/>
                      <a:headEnd type="none" w="med" len="med"/>
                      <a:tailEnd type="none" w="med" len="med"/>
                    </a:lnL>
                    <a:lnR w="9525" cap="flat" cmpd="sng" algn="ctr">
                      <a:solidFill>
                        <a:srgbClr val="80EF20"/>
                      </a:solidFill>
                      <a:prstDash val="solid"/>
                      <a:round/>
                      <a:headEnd type="none" w="med" len="med"/>
                      <a:tailEnd type="none" w="med" len="med"/>
                    </a:lnR>
                    <a:lnT w="9525" cap="flat" cmpd="sng" algn="ctr">
                      <a:solidFill>
                        <a:srgbClr val="60DA20"/>
                      </a:solidFill>
                      <a:prstDash val="solid"/>
                      <a:round/>
                      <a:headEnd type="none" w="med" len="med"/>
                      <a:tailEnd type="none" w="med" len="med"/>
                    </a:lnT>
                    <a:lnB w="9525" cap="flat" cmpd="sng" algn="ctr">
                      <a:solidFill>
                        <a:srgbClr val="A0C420"/>
                      </a:solidFill>
                      <a:prstDash val="solid"/>
                      <a:round/>
                      <a:headEnd type="none" w="med" len="med"/>
                      <a:tailEnd type="none" w="med" len="med"/>
                    </a:lnB>
                    <a:solidFill>
                      <a:srgbClr val="4472C4"/>
                    </a:solidFill>
                  </a:tcPr>
                </a:tc>
                <a:tc>
                  <a:txBody>
                    <a:bodyPr/>
                    <a:lstStyle/>
                    <a:p>
                      <a:pPr algn="ctr" rtl="0" fontAlgn="b"/>
                      <a:r>
                        <a:rPr lang="en-US" sz="800" b="1">
                          <a:solidFill>
                            <a:srgbClr val="FFFFFF"/>
                          </a:solidFill>
                          <a:effectLst/>
                          <a:highlight>
                            <a:srgbClr val="4472C4"/>
                          </a:highlight>
                          <a:latin typeface="Arial" panose="020B0604020202020204" pitchFamily="34" charset="0"/>
                        </a:rPr>
                        <a:t>x</a:t>
                      </a:r>
                    </a:p>
                  </a:txBody>
                  <a:tcPr marL="23039" marR="23039" marT="0" marB="0" anchor="b">
                    <a:lnL w="9525" cap="flat" cmpd="sng" algn="ctr">
                      <a:solidFill>
                        <a:srgbClr val="80EF20"/>
                      </a:solidFill>
                      <a:prstDash val="solid"/>
                      <a:round/>
                      <a:headEnd type="none" w="med" len="med"/>
                      <a:tailEnd type="none" w="med" len="med"/>
                    </a:lnL>
                    <a:lnR w="9525" cap="flat" cmpd="sng" algn="ctr">
                      <a:solidFill>
                        <a:srgbClr val="20F920"/>
                      </a:solidFill>
                      <a:prstDash val="solid"/>
                      <a:round/>
                      <a:headEnd type="none" w="med" len="med"/>
                      <a:tailEnd type="none" w="med" len="med"/>
                    </a:lnR>
                    <a:lnT w="9525" cap="flat" cmpd="sng" algn="ctr">
                      <a:solidFill>
                        <a:srgbClr val="80EF20"/>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20F920"/>
                      </a:solidFill>
                      <a:prstDash val="solid"/>
                      <a:round/>
                      <a:headEnd type="none" w="med" len="med"/>
                      <a:tailEnd type="none" w="med" len="med"/>
                    </a:lnL>
                    <a:lnR w="9525" cap="flat" cmpd="sng" algn="ctr">
                      <a:solidFill>
                        <a:srgbClr val="40D620"/>
                      </a:solidFill>
                      <a:prstDash val="solid"/>
                      <a:round/>
                      <a:headEnd type="none" w="med" len="med"/>
                      <a:tailEnd type="none" w="med" len="med"/>
                    </a:lnR>
                    <a:lnT w="9525" cap="flat" cmpd="sng" algn="ctr">
                      <a:solidFill>
                        <a:srgbClr val="20F920"/>
                      </a:solidFill>
                      <a:prstDash val="solid"/>
                      <a:round/>
                      <a:headEnd type="none" w="med" len="med"/>
                      <a:tailEnd type="none" w="med" len="med"/>
                    </a:lnT>
                    <a:lnB w="9525" cap="flat" cmpd="sng" algn="ctr">
                      <a:solidFill>
                        <a:srgbClr val="E0DE20"/>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40D620"/>
                      </a:solidFill>
                      <a:prstDash val="solid"/>
                      <a:round/>
                      <a:headEnd type="none" w="med" len="med"/>
                      <a:tailEnd type="none" w="med" len="med"/>
                    </a:lnL>
                    <a:lnR w="28575" cap="flat" cmpd="sng" algn="ctr">
                      <a:solidFill>
                        <a:srgbClr val="40D620"/>
                      </a:solidFill>
                      <a:prstDash val="solid"/>
                      <a:round/>
                      <a:headEnd type="none" w="med" len="med"/>
                      <a:tailEnd type="none" w="med" len="med"/>
                    </a:lnR>
                    <a:lnT w="9525" cap="flat" cmpd="sng" algn="ctr">
                      <a:solidFill>
                        <a:srgbClr val="40D620"/>
                      </a:solidFill>
                      <a:prstDash val="solid"/>
                      <a:round/>
                      <a:headEnd type="none" w="med" len="med"/>
                      <a:tailEnd type="none" w="med" len="med"/>
                    </a:lnT>
                    <a:lnB w="9525" cap="flat" cmpd="sng" algn="ctr">
                      <a:solidFill>
                        <a:srgbClr val="20DF20"/>
                      </a:solidFill>
                      <a:prstDash val="solid"/>
                      <a:round/>
                      <a:headEnd type="none" w="med" len="med"/>
                      <a:tailEnd type="none" w="med" len="med"/>
                    </a:lnB>
                    <a:solidFill>
                      <a:srgbClr val="4472C4"/>
                    </a:solidFill>
                  </a:tcPr>
                </a:tc>
                <a:extLst>
                  <a:ext uri="{0D108BD9-81ED-4DB2-BD59-A6C34878D82A}">
                    <a16:rowId xmlns:a16="http://schemas.microsoft.com/office/drawing/2014/main" val="283743427"/>
                  </a:ext>
                </a:extLst>
              </a:tr>
              <a:tr h="274361">
                <a:tc>
                  <a:txBody>
                    <a:bodyPr/>
                    <a:lstStyle/>
                    <a:p>
                      <a:pPr rtl="0" fontAlgn="b"/>
                      <a:r>
                        <a:rPr lang="en-US" sz="1400" b="1">
                          <a:solidFill>
                            <a:srgbClr val="FFFFFF"/>
                          </a:solidFill>
                          <a:effectLst/>
                          <a:highlight>
                            <a:srgbClr val="4472C4"/>
                          </a:highlight>
                          <a:latin typeface="Arial" panose="020B0604020202020204" pitchFamily="34" charset="0"/>
                        </a:rPr>
                        <a:t>Number of Days</a:t>
                      </a:r>
                    </a:p>
                  </a:txBody>
                  <a:tcPr marL="23039" marR="23039" marT="0" marB="0" anchor="b">
                    <a:lnL w="28575" cap="flat" cmpd="sng" algn="ctr">
                      <a:solidFill>
                        <a:srgbClr val="A0C42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A0C420"/>
                      </a:solidFill>
                      <a:prstDash val="solid"/>
                      <a:round/>
                      <a:headEnd type="none" w="med" len="med"/>
                      <a:tailEnd type="none" w="med" len="med"/>
                    </a:lnT>
                    <a:lnB w="9525" cap="flat" cmpd="sng" algn="ctr">
                      <a:solidFill>
                        <a:srgbClr val="00DF20"/>
                      </a:solidFill>
                      <a:prstDash val="solid"/>
                      <a:round/>
                      <a:headEnd type="none" w="med" len="med"/>
                      <a:tailEnd type="none" w="med" len="med"/>
                    </a:lnB>
                    <a:solidFill>
                      <a:srgbClr val="4472C4"/>
                    </a:solidFill>
                  </a:tcPr>
                </a:tc>
                <a:tc>
                  <a:txBody>
                    <a:bodyPr/>
                    <a:lstStyle/>
                    <a:p>
                      <a:pPr algn="r" rtl="0" fontAlgn="b"/>
                      <a:r>
                        <a:rPr lang="en-US" sz="1500">
                          <a:effectLst/>
                          <a:highlight>
                            <a:srgbClr val="FFFFFF"/>
                          </a:highlight>
                        </a:rPr>
                        <a:t>25</a:t>
                      </a:r>
                    </a:p>
                  </a:txBody>
                  <a:tcPr marL="23039" marR="23039" marT="0" marB="0" anchor="b">
                    <a:lnL w="9525" cap="flat" cmpd="sng" algn="ctr">
                      <a:solidFill>
                        <a:srgbClr val="CCCCCC"/>
                      </a:solidFill>
                      <a:prstDash val="solid"/>
                      <a:round/>
                      <a:headEnd type="none" w="med" len="med"/>
                      <a:tailEnd type="none" w="med" len="med"/>
                    </a:lnL>
                    <a:lnR w="9525" cap="flat" cmpd="sng" algn="ctr">
                      <a:solidFill>
                        <a:srgbClr val="E0DE2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40D020"/>
                      </a:solidFill>
                      <a:prstDash val="solid"/>
                      <a:round/>
                      <a:headEnd type="none" w="med" len="med"/>
                      <a:tailEnd type="none" w="med" len="med"/>
                    </a:lnB>
                    <a:solidFill>
                      <a:srgbClr val="FFFFFF"/>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E0DE20"/>
                      </a:solidFill>
                      <a:prstDash val="solid"/>
                      <a:round/>
                      <a:headEnd type="none" w="med" len="med"/>
                      <a:tailEnd type="none" w="med" len="med"/>
                    </a:lnL>
                    <a:lnR w="9525" cap="flat" cmpd="sng" algn="ctr">
                      <a:solidFill>
                        <a:srgbClr val="20DF20"/>
                      </a:solidFill>
                      <a:prstDash val="solid"/>
                      <a:round/>
                      <a:headEnd type="none" w="med" len="med"/>
                      <a:tailEnd type="none" w="med" len="med"/>
                    </a:lnR>
                    <a:lnT w="9525" cap="flat" cmpd="sng" algn="ctr">
                      <a:solidFill>
                        <a:srgbClr val="E0DE20"/>
                      </a:solidFill>
                      <a:prstDash val="solid"/>
                      <a:round/>
                      <a:headEnd type="none" w="med" len="med"/>
                      <a:tailEnd type="none" w="med" len="med"/>
                    </a:lnT>
                    <a:lnB w="9525" cap="flat" cmpd="sng" algn="ctr">
                      <a:solidFill>
                        <a:srgbClr val="A0FF20"/>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20DF20"/>
                      </a:solidFill>
                      <a:prstDash val="solid"/>
                      <a:round/>
                      <a:headEnd type="none" w="med" len="med"/>
                      <a:tailEnd type="none" w="med" len="med"/>
                    </a:lnL>
                    <a:lnR w="28575" cap="flat" cmpd="sng" algn="ctr">
                      <a:solidFill>
                        <a:srgbClr val="20DF20"/>
                      </a:solidFill>
                      <a:prstDash val="solid"/>
                      <a:round/>
                      <a:headEnd type="none" w="med" len="med"/>
                      <a:tailEnd type="none" w="med" len="med"/>
                    </a:lnR>
                    <a:lnT w="9525" cap="flat" cmpd="sng" algn="ctr">
                      <a:solidFill>
                        <a:srgbClr val="20DF20"/>
                      </a:solidFill>
                      <a:prstDash val="solid"/>
                      <a:round/>
                      <a:headEnd type="none" w="med" len="med"/>
                      <a:tailEnd type="none" w="med" len="med"/>
                    </a:lnT>
                    <a:lnB w="9525" cap="flat" cmpd="sng" algn="ctr">
                      <a:solidFill>
                        <a:srgbClr val="00E220"/>
                      </a:solidFill>
                      <a:prstDash val="solid"/>
                      <a:round/>
                      <a:headEnd type="none" w="med" len="med"/>
                      <a:tailEnd type="none" w="med" len="med"/>
                    </a:lnB>
                    <a:solidFill>
                      <a:srgbClr val="4472C4"/>
                    </a:solidFill>
                  </a:tcPr>
                </a:tc>
                <a:extLst>
                  <a:ext uri="{0D108BD9-81ED-4DB2-BD59-A6C34878D82A}">
                    <a16:rowId xmlns:a16="http://schemas.microsoft.com/office/drawing/2014/main" val="3750581197"/>
                  </a:ext>
                </a:extLst>
              </a:tr>
              <a:tr h="171988">
                <a:tc>
                  <a:txBody>
                    <a:bodyPr/>
                    <a:lstStyle/>
                    <a:p>
                      <a:pPr rtl="0" fontAlgn="b"/>
                      <a:endParaRPr lang="en-US" sz="1400" b="1">
                        <a:effectLst/>
                        <a:highlight>
                          <a:srgbClr val="4472C4"/>
                        </a:highlight>
                      </a:endParaRPr>
                    </a:p>
                  </a:txBody>
                  <a:tcPr marL="23039" marR="23039" marT="0" marB="0" anchor="b">
                    <a:lnL w="28575" cap="flat" cmpd="sng" algn="ctr">
                      <a:solidFill>
                        <a:srgbClr val="00DF20"/>
                      </a:solidFill>
                      <a:prstDash val="solid"/>
                      <a:round/>
                      <a:headEnd type="none" w="med" len="med"/>
                      <a:tailEnd type="none" w="med" len="med"/>
                    </a:lnL>
                    <a:lnR w="9525" cap="flat" cmpd="sng" algn="ctr">
                      <a:solidFill>
                        <a:srgbClr val="40D020"/>
                      </a:solidFill>
                      <a:prstDash val="solid"/>
                      <a:round/>
                      <a:headEnd type="none" w="med" len="med"/>
                      <a:tailEnd type="none" w="med" len="med"/>
                    </a:lnR>
                    <a:lnT w="9525" cap="flat" cmpd="sng" algn="ctr">
                      <a:solidFill>
                        <a:srgbClr val="00DF20"/>
                      </a:solidFill>
                      <a:prstDash val="solid"/>
                      <a:round/>
                      <a:headEnd type="none" w="med" len="med"/>
                      <a:tailEnd type="none" w="med" len="med"/>
                    </a:lnT>
                    <a:lnB w="9525" cap="flat" cmpd="sng" algn="ctr">
                      <a:solidFill>
                        <a:srgbClr val="C0C920"/>
                      </a:solidFill>
                      <a:prstDash val="solid"/>
                      <a:round/>
                      <a:headEnd type="none" w="med" len="med"/>
                      <a:tailEnd type="none" w="med" len="med"/>
                    </a:lnB>
                    <a:solidFill>
                      <a:srgbClr val="4472C4"/>
                    </a:solidFill>
                  </a:tcPr>
                </a:tc>
                <a:tc>
                  <a:txBody>
                    <a:bodyPr/>
                    <a:lstStyle/>
                    <a:p>
                      <a:pPr algn="ctr" rtl="0" fontAlgn="b"/>
                      <a:r>
                        <a:rPr lang="en-US" sz="800" b="1">
                          <a:solidFill>
                            <a:srgbClr val="FFFFFF"/>
                          </a:solidFill>
                          <a:effectLst/>
                          <a:highlight>
                            <a:srgbClr val="4472C4"/>
                          </a:highlight>
                          <a:latin typeface="Arial" panose="020B0604020202020204" pitchFamily="34" charset="0"/>
                        </a:rPr>
                        <a:t>x</a:t>
                      </a:r>
                    </a:p>
                  </a:txBody>
                  <a:tcPr marL="23039" marR="23039" marT="0" marB="0" anchor="b">
                    <a:lnL w="9525" cap="flat" cmpd="sng" algn="ctr">
                      <a:solidFill>
                        <a:srgbClr val="40D020"/>
                      </a:solidFill>
                      <a:prstDash val="solid"/>
                      <a:round/>
                      <a:headEnd type="none" w="med" len="med"/>
                      <a:tailEnd type="none" w="med" len="med"/>
                    </a:lnL>
                    <a:lnR w="9525" cap="flat" cmpd="sng" algn="ctr">
                      <a:solidFill>
                        <a:srgbClr val="A0FF20"/>
                      </a:solidFill>
                      <a:prstDash val="solid"/>
                      <a:round/>
                      <a:headEnd type="none" w="med" len="med"/>
                      <a:tailEnd type="none" w="med" len="med"/>
                    </a:lnR>
                    <a:lnT w="9525" cap="flat" cmpd="sng" algn="ctr">
                      <a:solidFill>
                        <a:srgbClr val="40D020"/>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A0FF20"/>
                      </a:solidFill>
                      <a:prstDash val="solid"/>
                      <a:round/>
                      <a:headEnd type="none" w="med" len="med"/>
                      <a:tailEnd type="none" w="med" len="med"/>
                    </a:lnL>
                    <a:lnR w="9525" cap="flat" cmpd="sng" algn="ctr">
                      <a:solidFill>
                        <a:srgbClr val="00E220"/>
                      </a:solidFill>
                      <a:prstDash val="solid"/>
                      <a:round/>
                      <a:headEnd type="none" w="med" len="med"/>
                      <a:tailEnd type="none" w="med" len="med"/>
                    </a:lnR>
                    <a:lnT w="9525" cap="flat" cmpd="sng" algn="ctr">
                      <a:solidFill>
                        <a:srgbClr val="A0FF20"/>
                      </a:solidFill>
                      <a:prstDash val="solid"/>
                      <a:round/>
                      <a:headEnd type="none" w="med" len="med"/>
                      <a:tailEnd type="none" w="med" len="med"/>
                    </a:lnT>
                    <a:lnB w="9525" cap="flat" cmpd="sng" algn="ctr">
                      <a:solidFill>
                        <a:srgbClr val="006C21"/>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00E220"/>
                      </a:solidFill>
                      <a:prstDash val="solid"/>
                      <a:round/>
                      <a:headEnd type="none" w="med" len="med"/>
                      <a:tailEnd type="none" w="med" len="med"/>
                    </a:lnL>
                    <a:lnR w="28575" cap="flat" cmpd="sng" algn="ctr">
                      <a:solidFill>
                        <a:srgbClr val="00E220"/>
                      </a:solidFill>
                      <a:prstDash val="solid"/>
                      <a:round/>
                      <a:headEnd type="none" w="med" len="med"/>
                      <a:tailEnd type="none" w="med" len="med"/>
                    </a:lnR>
                    <a:lnT w="9525" cap="flat" cmpd="sng" algn="ctr">
                      <a:solidFill>
                        <a:srgbClr val="00E220"/>
                      </a:solidFill>
                      <a:prstDash val="solid"/>
                      <a:round/>
                      <a:headEnd type="none" w="med" len="med"/>
                      <a:tailEnd type="none" w="med" len="med"/>
                    </a:lnT>
                    <a:lnB w="9525" cap="flat" cmpd="sng" algn="ctr">
                      <a:solidFill>
                        <a:srgbClr val="607921"/>
                      </a:solidFill>
                      <a:prstDash val="solid"/>
                      <a:round/>
                      <a:headEnd type="none" w="med" len="med"/>
                      <a:tailEnd type="none" w="med" len="med"/>
                    </a:lnB>
                    <a:solidFill>
                      <a:srgbClr val="4472C4"/>
                    </a:solidFill>
                  </a:tcPr>
                </a:tc>
                <a:extLst>
                  <a:ext uri="{0D108BD9-81ED-4DB2-BD59-A6C34878D82A}">
                    <a16:rowId xmlns:a16="http://schemas.microsoft.com/office/drawing/2014/main" val="3465194961"/>
                  </a:ext>
                </a:extLst>
              </a:tr>
              <a:tr h="274361">
                <a:tc>
                  <a:txBody>
                    <a:bodyPr/>
                    <a:lstStyle/>
                    <a:p>
                      <a:pPr rtl="0" fontAlgn="b"/>
                      <a:r>
                        <a:rPr lang="en-US" sz="1400" b="1">
                          <a:solidFill>
                            <a:srgbClr val="FFFFFF"/>
                          </a:solidFill>
                          <a:effectLst/>
                          <a:highlight>
                            <a:srgbClr val="4472C4"/>
                          </a:highlight>
                          <a:latin typeface="Arial" panose="020B0604020202020204" pitchFamily="34" charset="0"/>
                        </a:rPr>
                        <a:t>Number of Hours</a:t>
                      </a:r>
                    </a:p>
                  </a:txBody>
                  <a:tcPr marL="23039" marR="23039" marT="0" marB="0" anchor="b">
                    <a:lnL w="28575" cap="flat" cmpd="sng" algn="ctr">
                      <a:solidFill>
                        <a:srgbClr val="C0C92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0C920"/>
                      </a:solidFill>
                      <a:prstDash val="solid"/>
                      <a:round/>
                      <a:headEnd type="none" w="med" len="med"/>
                      <a:tailEnd type="none" w="med" len="med"/>
                    </a:lnT>
                    <a:lnB w="9525" cap="flat" cmpd="sng" algn="ctr">
                      <a:solidFill>
                        <a:srgbClr val="206421"/>
                      </a:solidFill>
                      <a:prstDash val="solid"/>
                      <a:round/>
                      <a:headEnd type="none" w="med" len="med"/>
                      <a:tailEnd type="none" w="med" len="med"/>
                    </a:lnB>
                    <a:solidFill>
                      <a:srgbClr val="4472C4"/>
                    </a:solidFill>
                  </a:tcPr>
                </a:tc>
                <a:tc>
                  <a:txBody>
                    <a:bodyPr/>
                    <a:lstStyle/>
                    <a:p>
                      <a:pPr algn="r" rtl="0" fontAlgn="b"/>
                      <a:r>
                        <a:rPr lang="en-US" sz="1500">
                          <a:effectLst/>
                          <a:highlight>
                            <a:srgbClr val="FFFFFF"/>
                          </a:highlight>
                        </a:rPr>
                        <a:t>8</a:t>
                      </a:r>
                    </a:p>
                  </a:txBody>
                  <a:tcPr marL="23039" marR="23039" marT="0" marB="0" anchor="b">
                    <a:lnL w="9525" cap="flat" cmpd="sng" algn="ctr">
                      <a:solidFill>
                        <a:srgbClr val="CCCCCC"/>
                      </a:solidFill>
                      <a:prstDash val="solid"/>
                      <a:round/>
                      <a:headEnd type="none" w="med" len="med"/>
                      <a:tailEnd type="none" w="med" len="med"/>
                    </a:lnL>
                    <a:lnR w="9525" cap="flat" cmpd="sng" algn="ctr">
                      <a:solidFill>
                        <a:srgbClr val="006C21"/>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807921"/>
                      </a:solidFill>
                      <a:prstDash val="solid"/>
                      <a:round/>
                      <a:headEnd type="none" w="med" len="med"/>
                      <a:tailEnd type="none" w="med" len="med"/>
                    </a:lnB>
                    <a:solidFill>
                      <a:srgbClr val="FFFFFF"/>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006C21"/>
                      </a:solidFill>
                      <a:prstDash val="solid"/>
                      <a:round/>
                      <a:headEnd type="none" w="med" len="med"/>
                      <a:tailEnd type="none" w="med" len="med"/>
                    </a:lnL>
                    <a:lnR w="9525" cap="flat" cmpd="sng" algn="ctr">
                      <a:solidFill>
                        <a:srgbClr val="607921"/>
                      </a:solidFill>
                      <a:prstDash val="solid"/>
                      <a:round/>
                      <a:headEnd type="none" w="med" len="med"/>
                      <a:tailEnd type="none" w="med" len="med"/>
                    </a:lnR>
                    <a:lnT w="9525" cap="flat" cmpd="sng" algn="ctr">
                      <a:solidFill>
                        <a:srgbClr val="006C21"/>
                      </a:solidFill>
                      <a:prstDash val="solid"/>
                      <a:round/>
                      <a:headEnd type="none" w="med" len="med"/>
                      <a:tailEnd type="none" w="med" len="med"/>
                    </a:lnT>
                    <a:lnB w="9525" cap="flat" cmpd="sng" algn="ctr">
                      <a:solidFill>
                        <a:srgbClr val="A05221"/>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607921"/>
                      </a:solidFill>
                      <a:prstDash val="solid"/>
                      <a:round/>
                      <a:headEnd type="none" w="med" len="med"/>
                      <a:tailEnd type="none" w="med" len="med"/>
                    </a:lnL>
                    <a:lnR w="28575" cap="flat" cmpd="sng" algn="ctr">
                      <a:solidFill>
                        <a:srgbClr val="607921"/>
                      </a:solidFill>
                      <a:prstDash val="solid"/>
                      <a:round/>
                      <a:headEnd type="none" w="med" len="med"/>
                      <a:tailEnd type="none" w="med" len="med"/>
                    </a:lnR>
                    <a:lnT w="9525" cap="flat" cmpd="sng" algn="ctr">
                      <a:solidFill>
                        <a:srgbClr val="607921"/>
                      </a:solidFill>
                      <a:prstDash val="solid"/>
                      <a:round/>
                      <a:headEnd type="none" w="med" len="med"/>
                      <a:tailEnd type="none" w="med" len="med"/>
                    </a:lnT>
                    <a:lnB w="9525" cap="flat" cmpd="sng" algn="ctr">
                      <a:solidFill>
                        <a:srgbClr val="606921"/>
                      </a:solidFill>
                      <a:prstDash val="solid"/>
                      <a:round/>
                      <a:headEnd type="none" w="med" len="med"/>
                      <a:tailEnd type="none" w="med" len="med"/>
                    </a:lnB>
                    <a:solidFill>
                      <a:srgbClr val="4472C4"/>
                    </a:solidFill>
                  </a:tcPr>
                </a:tc>
                <a:extLst>
                  <a:ext uri="{0D108BD9-81ED-4DB2-BD59-A6C34878D82A}">
                    <a16:rowId xmlns:a16="http://schemas.microsoft.com/office/drawing/2014/main" val="3528543910"/>
                  </a:ext>
                </a:extLst>
              </a:tr>
              <a:tr h="171988">
                <a:tc>
                  <a:txBody>
                    <a:bodyPr/>
                    <a:lstStyle/>
                    <a:p>
                      <a:pPr rtl="0" fontAlgn="b"/>
                      <a:endParaRPr lang="en-US" sz="1400" b="1" dirty="0">
                        <a:effectLst/>
                        <a:highlight>
                          <a:srgbClr val="4472C4"/>
                        </a:highlight>
                      </a:endParaRPr>
                    </a:p>
                  </a:txBody>
                  <a:tcPr marL="23039" marR="23039" marT="0" marB="0" anchor="b">
                    <a:lnL w="28575" cap="flat" cmpd="sng" algn="ctr">
                      <a:solidFill>
                        <a:srgbClr val="206421"/>
                      </a:solidFill>
                      <a:prstDash val="solid"/>
                      <a:round/>
                      <a:headEnd type="none" w="med" len="med"/>
                      <a:tailEnd type="none" w="med" len="med"/>
                    </a:lnL>
                    <a:lnR w="9525" cap="flat" cmpd="sng" algn="ctr">
                      <a:solidFill>
                        <a:srgbClr val="807921"/>
                      </a:solidFill>
                      <a:prstDash val="solid"/>
                      <a:round/>
                      <a:headEnd type="none" w="med" len="med"/>
                      <a:tailEnd type="none" w="med" len="med"/>
                    </a:lnR>
                    <a:lnT w="9525" cap="flat" cmpd="sng" algn="ctr">
                      <a:solidFill>
                        <a:srgbClr val="206421"/>
                      </a:solidFill>
                      <a:prstDash val="solid"/>
                      <a:round/>
                      <a:headEnd type="none" w="med" len="med"/>
                      <a:tailEnd type="none" w="med" len="med"/>
                    </a:lnT>
                    <a:lnB w="9525" cap="flat" cmpd="sng" algn="ctr">
                      <a:solidFill>
                        <a:srgbClr val="005421"/>
                      </a:solidFill>
                      <a:prstDash val="solid"/>
                      <a:round/>
                      <a:headEnd type="none" w="med" len="med"/>
                      <a:tailEnd type="none" w="med" len="med"/>
                    </a:lnB>
                    <a:solidFill>
                      <a:srgbClr val="4472C4"/>
                    </a:solidFill>
                  </a:tcPr>
                </a:tc>
                <a:tc>
                  <a:txBody>
                    <a:bodyPr/>
                    <a:lstStyle/>
                    <a:p>
                      <a:pPr algn="ctr" rtl="0" fontAlgn="b"/>
                      <a:r>
                        <a:rPr lang="en-US" sz="800" b="1">
                          <a:solidFill>
                            <a:srgbClr val="FFFFFF"/>
                          </a:solidFill>
                          <a:effectLst/>
                          <a:highlight>
                            <a:srgbClr val="4472C4"/>
                          </a:highlight>
                          <a:latin typeface="Arial" panose="020B0604020202020204" pitchFamily="34" charset="0"/>
                        </a:rPr>
                        <a:t>x</a:t>
                      </a:r>
                    </a:p>
                  </a:txBody>
                  <a:tcPr marL="23039" marR="23039" marT="0" marB="0" anchor="b">
                    <a:lnL w="9525" cap="flat" cmpd="sng" algn="ctr">
                      <a:solidFill>
                        <a:srgbClr val="807921"/>
                      </a:solidFill>
                      <a:prstDash val="solid"/>
                      <a:round/>
                      <a:headEnd type="none" w="med" len="med"/>
                      <a:tailEnd type="none" w="med" len="med"/>
                    </a:lnL>
                    <a:lnR w="9525" cap="flat" cmpd="sng" algn="ctr">
                      <a:solidFill>
                        <a:srgbClr val="A05221"/>
                      </a:solidFill>
                      <a:prstDash val="solid"/>
                      <a:round/>
                      <a:headEnd type="none" w="med" len="med"/>
                      <a:tailEnd type="none" w="med" len="med"/>
                    </a:lnR>
                    <a:lnT w="9525" cap="flat" cmpd="sng" algn="ctr">
                      <a:solidFill>
                        <a:srgbClr val="807921"/>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A05221"/>
                      </a:solidFill>
                      <a:prstDash val="solid"/>
                      <a:round/>
                      <a:headEnd type="none" w="med" len="med"/>
                      <a:tailEnd type="none" w="med" len="med"/>
                    </a:lnL>
                    <a:lnR w="9525" cap="flat" cmpd="sng" algn="ctr">
                      <a:solidFill>
                        <a:srgbClr val="606921"/>
                      </a:solidFill>
                      <a:prstDash val="solid"/>
                      <a:round/>
                      <a:headEnd type="none" w="med" len="med"/>
                      <a:tailEnd type="none" w="med" len="med"/>
                    </a:lnR>
                    <a:lnT w="9525" cap="flat" cmpd="sng" algn="ctr">
                      <a:solidFill>
                        <a:srgbClr val="A05221"/>
                      </a:solidFill>
                      <a:prstDash val="solid"/>
                      <a:round/>
                      <a:headEnd type="none" w="med" len="med"/>
                      <a:tailEnd type="none" w="med" len="med"/>
                    </a:lnT>
                    <a:lnB w="9525" cap="flat" cmpd="sng" algn="ctr">
                      <a:solidFill>
                        <a:srgbClr val="A06821"/>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606921"/>
                      </a:solidFill>
                      <a:prstDash val="solid"/>
                      <a:round/>
                      <a:headEnd type="none" w="med" len="med"/>
                      <a:tailEnd type="none" w="med" len="med"/>
                    </a:lnL>
                    <a:lnR w="28575" cap="flat" cmpd="sng" algn="ctr">
                      <a:solidFill>
                        <a:srgbClr val="606921"/>
                      </a:solidFill>
                      <a:prstDash val="solid"/>
                      <a:round/>
                      <a:headEnd type="none" w="med" len="med"/>
                      <a:tailEnd type="none" w="med" len="med"/>
                    </a:lnR>
                    <a:lnT w="9525" cap="flat" cmpd="sng" algn="ctr">
                      <a:solidFill>
                        <a:srgbClr val="606921"/>
                      </a:solidFill>
                      <a:prstDash val="solid"/>
                      <a:round/>
                      <a:headEnd type="none" w="med" len="med"/>
                      <a:tailEnd type="none" w="med" len="med"/>
                    </a:lnT>
                    <a:lnB w="9525" cap="flat" cmpd="sng" algn="ctr">
                      <a:solidFill>
                        <a:srgbClr val="403D21"/>
                      </a:solidFill>
                      <a:prstDash val="solid"/>
                      <a:round/>
                      <a:headEnd type="none" w="med" len="med"/>
                      <a:tailEnd type="none" w="med" len="med"/>
                    </a:lnB>
                    <a:solidFill>
                      <a:srgbClr val="4472C4"/>
                    </a:solidFill>
                  </a:tcPr>
                </a:tc>
                <a:extLst>
                  <a:ext uri="{0D108BD9-81ED-4DB2-BD59-A6C34878D82A}">
                    <a16:rowId xmlns:a16="http://schemas.microsoft.com/office/drawing/2014/main" val="4073136311"/>
                  </a:ext>
                </a:extLst>
              </a:tr>
              <a:tr h="274361">
                <a:tc>
                  <a:txBody>
                    <a:bodyPr/>
                    <a:lstStyle/>
                    <a:p>
                      <a:pPr rtl="0" fontAlgn="b"/>
                      <a:r>
                        <a:rPr lang="en-US" sz="1400" b="1">
                          <a:solidFill>
                            <a:srgbClr val="FFFFFF"/>
                          </a:solidFill>
                          <a:effectLst/>
                          <a:highlight>
                            <a:srgbClr val="4472C4"/>
                          </a:highlight>
                          <a:latin typeface="Arial" panose="020B0604020202020204" pitchFamily="34" charset="0"/>
                        </a:rPr>
                        <a:t>Effective Labor Rate</a:t>
                      </a:r>
                    </a:p>
                  </a:txBody>
                  <a:tcPr marL="23039" marR="23039" marT="0" marB="0" anchor="b">
                    <a:lnL w="28575" cap="flat" cmpd="sng" algn="ctr">
                      <a:solidFill>
                        <a:srgbClr val="005421"/>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005421"/>
                      </a:solidFill>
                      <a:prstDash val="solid"/>
                      <a:round/>
                      <a:headEnd type="none" w="med" len="med"/>
                      <a:tailEnd type="none" w="med" len="med"/>
                    </a:lnT>
                    <a:lnB w="9525" cap="flat" cmpd="sng" algn="ctr">
                      <a:solidFill>
                        <a:srgbClr val="201623"/>
                      </a:solidFill>
                      <a:prstDash val="solid"/>
                      <a:round/>
                      <a:headEnd type="none" w="med" len="med"/>
                      <a:tailEnd type="none" w="med" len="med"/>
                    </a:lnB>
                    <a:solidFill>
                      <a:srgbClr val="4472C4"/>
                    </a:solidFill>
                  </a:tcPr>
                </a:tc>
                <a:tc>
                  <a:txBody>
                    <a:bodyPr/>
                    <a:lstStyle/>
                    <a:p>
                      <a:pPr algn="r" rtl="0" fontAlgn="b"/>
                      <a:r>
                        <a:rPr lang="en-US" sz="1500">
                          <a:effectLst/>
                          <a:highlight>
                            <a:srgbClr val="FFFF00"/>
                          </a:highlight>
                        </a:rPr>
                        <a:t>$ 183.63 </a:t>
                      </a:r>
                    </a:p>
                  </a:txBody>
                  <a:tcPr marL="23039" marR="23039" marT="0" marB="0" anchor="b">
                    <a:lnL w="9525" cap="flat" cmpd="sng" algn="ctr">
                      <a:solidFill>
                        <a:srgbClr val="CCCCCC"/>
                      </a:solidFill>
                      <a:prstDash val="solid"/>
                      <a:round/>
                      <a:headEnd type="none" w="med" len="med"/>
                      <a:tailEnd type="none" w="med" len="med"/>
                    </a:lnL>
                    <a:lnR w="9525" cap="flat" cmpd="sng" algn="ctr">
                      <a:solidFill>
                        <a:srgbClr val="A06821"/>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00B63C"/>
                      </a:solidFill>
                      <a:prstDash val="solid"/>
                      <a:round/>
                      <a:headEnd type="none" w="med" len="med"/>
                      <a:tailEnd type="none" w="med" len="med"/>
                    </a:lnB>
                    <a:solidFill>
                      <a:srgbClr val="FFFF00"/>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A06821"/>
                      </a:solidFill>
                      <a:prstDash val="solid"/>
                      <a:round/>
                      <a:headEnd type="none" w="med" len="med"/>
                      <a:tailEnd type="none" w="med" len="med"/>
                    </a:lnL>
                    <a:lnR w="9525" cap="flat" cmpd="sng" algn="ctr">
                      <a:solidFill>
                        <a:srgbClr val="403D21"/>
                      </a:solidFill>
                      <a:prstDash val="solid"/>
                      <a:round/>
                      <a:headEnd type="none" w="med" len="med"/>
                      <a:tailEnd type="none" w="med" len="med"/>
                    </a:lnR>
                    <a:lnT w="9525" cap="flat" cmpd="sng" algn="ctr">
                      <a:solidFill>
                        <a:srgbClr val="A06821"/>
                      </a:solidFill>
                      <a:prstDash val="solid"/>
                      <a:round/>
                      <a:headEnd type="none" w="med" len="med"/>
                      <a:tailEnd type="none" w="med" len="med"/>
                    </a:lnT>
                    <a:lnB w="9525" cap="flat" cmpd="sng" algn="ctr">
                      <a:solidFill>
                        <a:srgbClr val="401620"/>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403D21"/>
                      </a:solidFill>
                      <a:prstDash val="solid"/>
                      <a:round/>
                      <a:headEnd type="none" w="med" len="med"/>
                      <a:tailEnd type="none" w="med" len="med"/>
                    </a:lnL>
                    <a:lnR w="28575" cap="flat" cmpd="sng" algn="ctr">
                      <a:solidFill>
                        <a:srgbClr val="403D21"/>
                      </a:solidFill>
                      <a:prstDash val="solid"/>
                      <a:round/>
                      <a:headEnd type="none" w="med" len="med"/>
                      <a:tailEnd type="none" w="med" len="med"/>
                    </a:lnR>
                    <a:lnT w="9525" cap="flat" cmpd="sng" algn="ctr">
                      <a:solidFill>
                        <a:srgbClr val="403D21"/>
                      </a:solidFill>
                      <a:prstDash val="solid"/>
                      <a:round/>
                      <a:headEnd type="none" w="med" len="med"/>
                      <a:tailEnd type="none" w="med" len="med"/>
                    </a:lnT>
                    <a:lnB w="9525" cap="flat" cmpd="sng" algn="ctr">
                      <a:solidFill>
                        <a:srgbClr val="200D20"/>
                      </a:solidFill>
                      <a:prstDash val="solid"/>
                      <a:round/>
                      <a:headEnd type="none" w="med" len="med"/>
                      <a:tailEnd type="none" w="med" len="med"/>
                    </a:lnB>
                    <a:solidFill>
                      <a:srgbClr val="4472C4"/>
                    </a:solidFill>
                  </a:tcPr>
                </a:tc>
                <a:extLst>
                  <a:ext uri="{0D108BD9-81ED-4DB2-BD59-A6C34878D82A}">
                    <a16:rowId xmlns:a16="http://schemas.microsoft.com/office/drawing/2014/main" val="2534866958"/>
                  </a:ext>
                </a:extLst>
              </a:tr>
              <a:tr h="300296">
                <a:tc>
                  <a:txBody>
                    <a:bodyPr/>
                    <a:lstStyle/>
                    <a:p>
                      <a:pPr rtl="0" fontAlgn="b"/>
                      <a:endParaRPr lang="en-US" sz="1400" b="1">
                        <a:effectLst/>
                        <a:highlight>
                          <a:srgbClr val="4472C4"/>
                        </a:highlight>
                      </a:endParaRPr>
                    </a:p>
                  </a:txBody>
                  <a:tcPr marL="23039" marR="23039" marT="0" marB="0" anchor="b">
                    <a:lnL w="28575" cap="flat" cmpd="sng" algn="ctr">
                      <a:solidFill>
                        <a:srgbClr val="201623"/>
                      </a:solidFill>
                      <a:prstDash val="solid"/>
                      <a:round/>
                      <a:headEnd type="none" w="med" len="med"/>
                      <a:tailEnd type="none" w="med" len="med"/>
                    </a:lnL>
                    <a:lnR w="9525" cap="flat" cmpd="sng" algn="ctr">
                      <a:solidFill>
                        <a:srgbClr val="00B63C"/>
                      </a:solidFill>
                      <a:prstDash val="solid"/>
                      <a:round/>
                      <a:headEnd type="none" w="med" len="med"/>
                      <a:tailEnd type="none" w="med" len="med"/>
                    </a:lnR>
                    <a:lnT w="9525" cap="flat" cmpd="sng" algn="ctr">
                      <a:solidFill>
                        <a:srgbClr val="201623"/>
                      </a:solidFill>
                      <a:prstDash val="solid"/>
                      <a:round/>
                      <a:headEnd type="none" w="med" len="med"/>
                      <a:tailEnd type="none" w="med" len="med"/>
                    </a:lnT>
                    <a:lnB w="9525" cap="flat" cmpd="sng" algn="ctr">
                      <a:solidFill>
                        <a:srgbClr val="800E20"/>
                      </a:solidFill>
                      <a:prstDash val="solid"/>
                      <a:round/>
                      <a:headEnd type="none" w="med" len="med"/>
                      <a:tailEnd type="none" w="med" len="med"/>
                    </a:lnB>
                    <a:solidFill>
                      <a:srgbClr val="4472C4"/>
                    </a:solidFill>
                  </a:tcPr>
                </a:tc>
                <a:tc>
                  <a:txBody>
                    <a:bodyPr/>
                    <a:lstStyle/>
                    <a:p>
                      <a:pPr algn="r" rtl="0" fontAlgn="b"/>
                      <a:endParaRPr lang="en-US" sz="700" b="0" i="1">
                        <a:solidFill>
                          <a:srgbClr val="FFFFFF"/>
                        </a:solidFill>
                        <a:effectLst/>
                        <a:highlight>
                          <a:srgbClr val="4472C4"/>
                        </a:highlight>
                        <a:latin typeface="Arial" panose="020B0604020202020204" pitchFamily="34" charset="0"/>
                      </a:endParaRPr>
                    </a:p>
                  </a:txBody>
                  <a:tcPr marL="23039" marR="23039" marT="0" marB="0" anchor="b">
                    <a:lnL w="9525" cap="flat" cmpd="sng" algn="ctr">
                      <a:solidFill>
                        <a:srgbClr val="00B63C"/>
                      </a:solidFill>
                      <a:prstDash val="solid"/>
                      <a:round/>
                      <a:headEnd type="none" w="med" len="med"/>
                      <a:tailEnd type="none" w="med" len="med"/>
                    </a:lnL>
                    <a:lnR w="9525" cap="flat" cmpd="sng" algn="ctr">
                      <a:solidFill>
                        <a:srgbClr val="401620"/>
                      </a:solidFill>
                      <a:prstDash val="solid"/>
                      <a:round/>
                      <a:headEnd type="none" w="med" len="med"/>
                      <a:tailEnd type="none" w="med" len="med"/>
                    </a:lnR>
                    <a:lnT w="9525" cap="flat" cmpd="sng" algn="ctr">
                      <a:solidFill>
                        <a:srgbClr val="00B63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401620"/>
                      </a:solidFill>
                      <a:prstDash val="solid"/>
                      <a:round/>
                      <a:headEnd type="none" w="med" len="med"/>
                      <a:tailEnd type="none" w="med" len="med"/>
                    </a:lnL>
                    <a:lnR w="9525" cap="flat" cmpd="sng" algn="ctr">
                      <a:solidFill>
                        <a:srgbClr val="200D20"/>
                      </a:solidFill>
                      <a:prstDash val="solid"/>
                      <a:round/>
                      <a:headEnd type="none" w="med" len="med"/>
                      <a:tailEnd type="none" w="med" len="med"/>
                    </a:lnR>
                    <a:lnT w="9525" cap="flat" cmpd="sng" algn="ctr">
                      <a:solidFill>
                        <a:srgbClr val="401620"/>
                      </a:solidFill>
                      <a:prstDash val="solid"/>
                      <a:round/>
                      <a:headEnd type="none" w="med" len="med"/>
                      <a:tailEnd type="none" w="med" len="med"/>
                    </a:lnT>
                    <a:lnB w="9525" cap="flat" cmpd="sng" algn="ctr">
                      <a:solidFill>
                        <a:srgbClr val="001120"/>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200D20"/>
                      </a:solidFill>
                      <a:prstDash val="solid"/>
                      <a:round/>
                      <a:headEnd type="none" w="med" len="med"/>
                      <a:tailEnd type="none" w="med" len="med"/>
                    </a:lnL>
                    <a:lnR w="28575" cap="flat" cmpd="sng" algn="ctr">
                      <a:solidFill>
                        <a:srgbClr val="200D20"/>
                      </a:solidFill>
                      <a:prstDash val="solid"/>
                      <a:round/>
                      <a:headEnd type="none" w="med" len="med"/>
                      <a:tailEnd type="none" w="med" len="med"/>
                    </a:lnR>
                    <a:lnT w="9525" cap="flat" cmpd="sng" algn="ctr">
                      <a:solidFill>
                        <a:srgbClr val="200D20"/>
                      </a:solidFill>
                      <a:prstDash val="solid"/>
                      <a:round/>
                      <a:headEnd type="none" w="med" len="med"/>
                      <a:tailEnd type="none" w="med" len="med"/>
                    </a:lnT>
                    <a:lnB w="9525" cap="flat" cmpd="sng" algn="ctr">
                      <a:solidFill>
                        <a:srgbClr val="803120"/>
                      </a:solidFill>
                      <a:prstDash val="solid"/>
                      <a:round/>
                      <a:headEnd type="none" w="med" len="med"/>
                      <a:tailEnd type="none" w="med" len="med"/>
                    </a:lnB>
                    <a:solidFill>
                      <a:srgbClr val="4472C4"/>
                    </a:solidFill>
                  </a:tcPr>
                </a:tc>
                <a:extLst>
                  <a:ext uri="{0D108BD9-81ED-4DB2-BD59-A6C34878D82A}">
                    <a16:rowId xmlns:a16="http://schemas.microsoft.com/office/drawing/2014/main" val="1784751113"/>
                  </a:ext>
                </a:extLst>
              </a:tr>
              <a:tr h="274361">
                <a:tc>
                  <a:txBody>
                    <a:bodyPr/>
                    <a:lstStyle/>
                    <a:p>
                      <a:pPr rtl="0" fontAlgn="b"/>
                      <a:r>
                        <a:rPr lang="en-US" sz="1400" b="1">
                          <a:solidFill>
                            <a:srgbClr val="FFFFFF"/>
                          </a:solidFill>
                          <a:effectLst/>
                          <a:highlight>
                            <a:srgbClr val="4472C4"/>
                          </a:highlight>
                          <a:latin typeface="Arial" panose="020B0604020202020204" pitchFamily="34" charset="0"/>
                        </a:rPr>
                        <a:t>FACILITY POTENTIAL</a:t>
                      </a:r>
                    </a:p>
                  </a:txBody>
                  <a:tcPr marL="23039" marR="23039" marT="0" marB="0" anchor="b">
                    <a:lnL w="28575" cap="flat" cmpd="sng" algn="ctr">
                      <a:solidFill>
                        <a:srgbClr val="800E20"/>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800E20"/>
                      </a:solidFill>
                      <a:prstDash val="solid"/>
                      <a:round/>
                      <a:headEnd type="none" w="med" len="med"/>
                      <a:tailEnd type="none" w="med" len="med"/>
                    </a:lnT>
                    <a:lnB w="9525" cap="flat" cmpd="sng" algn="ctr">
                      <a:solidFill>
                        <a:srgbClr val="602C20"/>
                      </a:solidFill>
                      <a:prstDash val="solid"/>
                      <a:round/>
                      <a:headEnd type="none" w="med" len="med"/>
                      <a:tailEnd type="none" w="med" len="med"/>
                    </a:lnB>
                    <a:solidFill>
                      <a:srgbClr val="4472C4"/>
                    </a:solidFill>
                  </a:tcPr>
                </a:tc>
                <a:tc>
                  <a:txBody>
                    <a:bodyPr/>
                    <a:lstStyle/>
                    <a:p>
                      <a:pPr algn="r" rtl="0" fontAlgn="b"/>
                      <a:r>
                        <a:rPr lang="en-US" sz="1500">
                          <a:effectLst/>
                          <a:highlight>
                            <a:srgbClr val="FFFF00"/>
                          </a:highlight>
                        </a:rPr>
                        <a:t>$ 587,609 </a:t>
                      </a:r>
                    </a:p>
                  </a:txBody>
                  <a:tcPr marL="23039" marR="23039" marT="0" marB="0" anchor="b">
                    <a:lnL w="9525" cap="flat" cmpd="sng" algn="ctr">
                      <a:solidFill>
                        <a:srgbClr val="CCCCCC"/>
                      </a:solidFill>
                      <a:prstDash val="solid"/>
                      <a:round/>
                      <a:headEnd type="none" w="med" len="med"/>
                      <a:tailEnd type="none" w="med" len="med"/>
                    </a:lnL>
                    <a:lnR w="9525" cap="flat" cmpd="sng" algn="ctr">
                      <a:solidFill>
                        <a:srgbClr val="00112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401020"/>
                      </a:solidFill>
                      <a:prstDash val="solid"/>
                      <a:round/>
                      <a:headEnd type="none" w="med" len="med"/>
                      <a:tailEnd type="none" w="med" len="med"/>
                    </a:lnB>
                    <a:solidFill>
                      <a:srgbClr val="FFFF00"/>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001120"/>
                      </a:solidFill>
                      <a:prstDash val="solid"/>
                      <a:round/>
                      <a:headEnd type="none" w="med" len="med"/>
                      <a:tailEnd type="none" w="med" len="med"/>
                    </a:lnL>
                    <a:lnR w="9525" cap="flat" cmpd="sng" algn="ctr">
                      <a:solidFill>
                        <a:srgbClr val="803120"/>
                      </a:solidFill>
                      <a:prstDash val="solid"/>
                      <a:round/>
                      <a:headEnd type="none" w="med" len="med"/>
                      <a:tailEnd type="none" w="med" len="med"/>
                    </a:lnR>
                    <a:lnT w="9525" cap="flat" cmpd="sng" algn="ctr">
                      <a:solidFill>
                        <a:srgbClr val="001120"/>
                      </a:solidFill>
                      <a:prstDash val="solid"/>
                      <a:round/>
                      <a:headEnd type="none" w="med" len="med"/>
                      <a:tailEnd type="none" w="med" len="med"/>
                    </a:lnT>
                    <a:lnB w="9525" cap="flat" cmpd="sng" algn="ctr">
                      <a:solidFill>
                        <a:srgbClr val="40BC72"/>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803120"/>
                      </a:solidFill>
                      <a:prstDash val="solid"/>
                      <a:round/>
                      <a:headEnd type="none" w="med" len="med"/>
                      <a:tailEnd type="none" w="med" len="med"/>
                    </a:lnL>
                    <a:lnR w="28575" cap="flat" cmpd="sng" algn="ctr">
                      <a:solidFill>
                        <a:srgbClr val="803120"/>
                      </a:solidFill>
                      <a:prstDash val="solid"/>
                      <a:round/>
                      <a:headEnd type="none" w="med" len="med"/>
                      <a:tailEnd type="none" w="med" len="med"/>
                    </a:lnR>
                    <a:lnT w="9525" cap="flat" cmpd="sng" algn="ctr">
                      <a:solidFill>
                        <a:srgbClr val="803120"/>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extLst>
                  <a:ext uri="{0D108BD9-81ED-4DB2-BD59-A6C34878D82A}">
                    <a16:rowId xmlns:a16="http://schemas.microsoft.com/office/drawing/2014/main" val="817753401"/>
                  </a:ext>
                </a:extLst>
              </a:tr>
              <a:tr h="300296">
                <a:tc>
                  <a:txBody>
                    <a:bodyPr/>
                    <a:lstStyle/>
                    <a:p>
                      <a:pPr rtl="0" fontAlgn="b"/>
                      <a:endParaRPr lang="en-US" sz="1400" b="1">
                        <a:effectLst/>
                        <a:highlight>
                          <a:srgbClr val="4472C4"/>
                        </a:highlight>
                      </a:endParaRPr>
                    </a:p>
                  </a:txBody>
                  <a:tcPr marL="23039" marR="23039" marT="0" marB="0" anchor="b">
                    <a:lnL w="28575" cap="flat" cmpd="sng" algn="ctr">
                      <a:solidFill>
                        <a:srgbClr val="602C20"/>
                      </a:solidFill>
                      <a:prstDash val="solid"/>
                      <a:round/>
                      <a:headEnd type="none" w="med" len="med"/>
                      <a:tailEnd type="none" w="med" len="med"/>
                    </a:lnL>
                    <a:lnR w="9525" cap="flat" cmpd="sng" algn="ctr">
                      <a:solidFill>
                        <a:srgbClr val="401020"/>
                      </a:solidFill>
                      <a:prstDash val="solid"/>
                      <a:round/>
                      <a:headEnd type="none" w="med" len="med"/>
                      <a:tailEnd type="none" w="med" len="med"/>
                    </a:lnR>
                    <a:lnT w="9525" cap="flat" cmpd="sng" algn="ctr">
                      <a:solidFill>
                        <a:srgbClr val="602C20"/>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401020"/>
                      </a:solidFill>
                      <a:prstDash val="solid"/>
                      <a:round/>
                      <a:headEnd type="none" w="med" len="med"/>
                      <a:tailEnd type="none" w="med" len="med"/>
                    </a:lnL>
                    <a:lnR w="9525" cap="flat" cmpd="sng" algn="ctr">
                      <a:solidFill>
                        <a:srgbClr val="40BC72"/>
                      </a:solidFill>
                      <a:prstDash val="solid"/>
                      <a:round/>
                      <a:headEnd type="none" w="med" len="med"/>
                      <a:tailEnd type="none" w="med" len="med"/>
                    </a:lnR>
                    <a:lnT w="9525" cap="flat" cmpd="sng" algn="ctr">
                      <a:solidFill>
                        <a:srgbClr val="401020"/>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40BC7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40BC7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extLst>
                  <a:ext uri="{0D108BD9-81ED-4DB2-BD59-A6C34878D82A}">
                    <a16:rowId xmlns:a16="http://schemas.microsoft.com/office/drawing/2014/main" val="177580519"/>
                  </a:ext>
                </a:extLst>
              </a:tr>
              <a:tr h="300296">
                <a:tc>
                  <a:txBody>
                    <a:bodyPr/>
                    <a:lstStyle/>
                    <a:p>
                      <a:pPr rtl="0" fontAlgn="b"/>
                      <a:endParaRPr lang="en-US" sz="1400" b="1">
                        <a:effectLst/>
                      </a:endParaRPr>
                    </a:p>
                  </a:txBody>
                  <a:tcPr marL="23039" marR="23039"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09072"/>
                      </a:solidFill>
                      <a:prstDash val="solid"/>
                      <a:round/>
                      <a:headEnd type="none" w="med" len="med"/>
                      <a:tailEnd type="none" w="med" len="med"/>
                    </a:lnB>
                    <a:noFill/>
                  </a:tcPr>
                </a:tc>
                <a:tc>
                  <a:txBody>
                    <a:bodyPr/>
                    <a:lstStyle/>
                    <a:p>
                      <a:pPr rtl="0" fontAlgn="b"/>
                      <a:endParaRPr lang="en-US" sz="1500">
                        <a:effectLst/>
                      </a:endParaRPr>
                    </a:p>
                  </a:txBody>
                  <a:tcPr marL="23039" marR="23039"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09072"/>
                      </a:solidFill>
                      <a:prstDash val="solid"/>
                      <a:round/>
                      <a:headEnd type="none" w="med" len="med"/>
                      <a:tailEnd type="none" w="med" len="med"/>
                    </a:lnB>
                    <a:noFill/>
                  </a:tcPr>
                </a:tc>
                <a:tc>
                  <a:txBody>
                    <a:bodyPr/>
                    <a:lstStyle/>
                    <a:p>
                      <a:pPr rtl="0" fontAlgn="b"/>
                      <a:endParaRPr lang="en-US" sz="1500">
                        <a:effectLst/>
                      </a:endParaRPr>
                    </a:p>
                  </a:txBody>
                  <a:tcPr marL="23039" marR="23039"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09072"/>
                      </a:solidFill>
                      <a:prstDash val="solid"/>
                      <a:round/>
                      <a:headEnd type="none" w="med" len="med"/>
                      <a:tailEnd type="none" w="med" len="med"/>
                    </a:lnB>
                    <a:noFill/>
                  </a:tcPr>
                </a:tc>
                <a:tc>
                  <a:txBody>
                    <a:bodyPr/>
                    <a:lstStyle/>
                    <a:p>
                      <a:pPr rtl="0" fontAlgn="b"/>
                      <a:endParaRPr lang="en-US" sz="1500">
                        <a:effectLst/>
                      </a:endParaRPr>
                    </a:p>
                  </a:txBody>
                  <a:tcPr marL="23039" marR="23039" marT="0" marB="0" anchor="b">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09072"/>
                      </a:solidFill>
                      <a:prstDash val="solid"/>
                      <a:round/>
                      <a:headEnd type="none" w="med" len="med"/>
                      <a:tailEnd type="none" w="med" len="med"/>
                    </a:lnB>
                    <a:noFill/>
                  </a:tcPr>
                </a:tc>
                <a:extLst>
                  <a:ext uri="{0D108BD9-81ED-4DB2-BD59-A6C34878D82A}">
                    <a16:rowId xmlns:a16="http://schemas.microsoft.com/office/drawing/2014/main" val="1947668631"/>
                  </a:ext>
                </a:extLst>
              </a:tr>
              <a:tr h="171988">
                <a:tc gridSpan="4">
                  <a:txBody>
                    <a:bodyPr/>
                    <a:lstStyle/>
                    <a:p>
                      <a:pPr algn="ctr" rtl="0" fontAlgn="b"/>
                      <a:r>
                        <a:rPr lang="en-US" sz="1400" b="1">
                          <a:solidFill>
                            <a:srgbClr val="FFFFFF"/>
                          </a:solidFill>
                          <a:effectLst/>
                          <a:highlight>
                            <a:srgbClr val="4472C4"/>
                          </a:highlight>
                          <a:latin typeface="Arial" panose="020B0604020202020204" pitchFamily="34" charset="0"/>
                        </a:rPr>
                        <a:t>FACILITY UTILIZATION</a:t>
                      </a:r>
                    </a:p>
                  </a:txBody>
                  <a:tcPr marL="23039" marR="23039" marT="0" marB="0" anchor="b">
                    <a:lnL w="28575" cap="flat" cmpd="sng" algn="ctr">
                      <a:solidFill>
                        <a:srgbClr val="C09072"/>
                      </a:solidFill>
                      <a:prstDash val="solid"/>
                      <a:round/>
                      <a:headEnd type="none" w="med" len="med"/>
                      <a:tailEnd type="none" w="med" len="med"/>
                    </a:lnL>
                    <a:lnR w="28575" cap="flat" cmpd="sng" algn="ctr">
                      <a:solidFill>
                        <a:srgbClr val="C09072"/>
                      </a:solidFill>
                      <a:prstDash val="solid"/>
                      <a:round/>
                      <a:headEnd type="none" w="med" len="med"/>
                      <a:tailEnd type="none" w="med" len="med"/>
                    </a:lnR>
                    <a:lnT w="9525" cap="flat" cmpd="sng" algn="ctr">
                      <a:solidFill>
                        <a:srgbClr val="C09072"/>
                      </a:solidFill>
                      <a:prstDash val="solid"/>
                      <a:round/>
                      <a:headEnd type="none" w="med" len="med"/>
                      <a:tailEnd type="none" w="med" len="med"/>
                    </a:lnT>
                    <a:lnB w="9525" cap="flat" cmpd="sng" algn="ctr">
                      <a:solidFill>
                        <a:srgbClr val="E0A372"/>
                      </a:solidFill>
                      <a:prstDash val="solid"/>
                      <a:round/>
                      <a:headEnd type="none" w="med" len="med"/>
                      <a:tailEnd type="none" w="med" len="med"/>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04941215"/>
                  </a:ext>
                </a:extLst>
              </a:tr>
              <a:tr h="274361">
                <a:tc>
                  <a:txBody>
                    <a:bodyPr/>
                    <a:lstStyle/>
                    <a:p>
                      <a:pPr rtl="0" fontAlgn="b"/>
                      <a:r>
                        <a:rPr lang="en-US" sz="1400" b="1">
                          <a:solidFill>
                            <a:srgbClr val="FFFFFF"/>
                          </a:solidFill>
                          <a:effectLst/>
                          <a:highlight>
                            <a:srgbClr val="4472C4"/>
                          </a:highlight>
                          <a:latin typeface="Arial" panose="020B0604020202020204" pitchFamily="34" charset="0"/>
                        </a:rPr>
                        <a:t>Total Labor Sales</a:t>
                      </a:r>
                    </a:p>
                  </a:txBody>
                  <a:tcPr marL="23039" marR="23039" marT="0" marB="0" anchor="b">
                    <a:lnL w="28575" cap="flat" cmpd="sng" algn="ctr">
                      <a:solidFill>
                        <a:srgbClr val="E0A37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E0A372"/>
                      </a:solidFill>
                      <a:prstDash val="solid"/>
                      <a:round/>
                      <a:headEnd type="none" w="med" len="med"/>
                      <a:tailEnd type="none" w="med" len="med"/>
                    </a:lnT>
                    <a:lnB w="9525" cap="flat" cmpd="sng" algn="ctr">
                      <a:solidFill>
                        <a:srgbClr val="A0AE72"/>
                      </a:solidFill>
                      <a:prstDash val="solid"/>
                      <a:round/>
                      <a:headEnd type="none" w="med" len="med"/>
                      <a:tailEnd type="none" w="med" len="med"/>
                    </a:lnB>
                    <a:solidFill>
                      <a:srgbClr val="4472C4"/>
                    </a:solidFill>
                  </a:tcPr>
                </a:tc>
                <a:tc>
                  <a:txBody>
                    <a:bodyPr/>
                    <a:lstStyle/>
                    <a:p>
                      <a:pPr algn="r" rtl="0" fontAlgn="b"/>
                      <a:r>
                        <a:rPr lang="en-US" sz="1500">
                          <a:effectLst/>
                          <a:highlight>
                            <a:srgbClr val="FFFF00"/>
                          </a:highlight>
                        </a:rPr>
                        <a:t>$ 172,537 </a:t>
                      </a:r>
                    </a:p>
                  </a:txBody>
                  <a:tcPr marL="23039" marR="23039" marT="0" marB="0" anchor="b">
                    <a:lnL w="9525" cap="flat" cmpd="sng" algn="ctr">
                      <a:solidFill>
                        <a:srgbClr val="CCCCCC"/>
                      </a:solidFill>
                      <a:prstDash val="solid"/>
                      <a:round/>
                      <a:headEnd type="none" w="med" len="med"/>
                      <a:tailEnd type="none" w="med" len="med"/>
                    </a:lnL>
                    <a:lnR w="9525" cap="flat" cmpd="sng" algn="ctr">
                      <a:solidFill>
                        <a:srgbClr val="C0B572"/>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809D72"/>
                      </a:solidFill>
                      <a:prstDash val="solid"/>
                      <a:round/>
                      <a:headEnd type="none" w="med" len="med"/>
                      <a:tailEnd type="none" w="med" len="med"/>
                    </a:lnB>
                    <a:solidFill>
                      <a:srgbClr val="FFFF00"/>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C0B572"/>
                      </a:solidFill>
                      <a:prstDash val="solid"/>
                      <a:round/>
                      <a:headEnd type="none" w="med" len="med"/>
                      <a:tailEnd type="none" w="med" len="med"/>
                    </a:lnL>
                    <a:lnR w="9525" cap="flat" cmpd="sng" algn="ctr">
                      <a:solidFill>
                        <a:srgbClr val="208772"/>
                      </a:solidFill>
                      <a:prstDash val="solid"/>
                      <a:round/>
                      <a:headEnd type="none" w="med" len="med"/>
                      <a:tailEnd type="none" w="med" len="med"/>
                    </a:lnR>
                    <a:lnT w="9525" cap="flat" cmpd="sng" algn="ctr">
                      <a:solidFill>
                        <a:srgbClr val="C0B572"/>
                      </a:solidFill>
                      <a:prstDash val="solid"/>
                      <a:round/>
                      <a:headEnd type="none" w="med" len="med"/>
                      <a:tailEnd type="none" w="med" len="med"/>
                    </a:lnT>
                    <a:lnB w="9525" cap="flat" cmpd="sng" algn="ctr">
                      <a:solidFill>
                        <a:srgbClr val="60A572"/>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208772"/>
                      </a:solidFill>
                      <a:prstDash val="solid"/>
                      <a:round/>
                      <a:headEnd type="none" w="med" len="med"/>
                      <a:tailEnd type="none" w="med" len="med"/>
                    </a:lnL>
                    <a:lnR w="28575" cap="flat" cmpd="sng" algn="ctr">
                      <a:solidFill>
                        <a:srgbClr val="208772"/>
                      </a:solidFill>
                      <a:prstDash val="solid"/>
                      <a:round/>
                      <a:headEnd type="none" w="med" len="med"/>
                      <a:tailEnd type="none" w="med" len="med"/>
                    </a:lnR>
                    <a:lnT w="9525" cap="flat" cmpd="sng" algn="ctr">
                      <a:solidFill>
                        <a:srgbClr val="208772"/>
                      </a:solidFill>
                      <a:prstDash val="solid"/>
                      <a:round/>
                      <a:headEnd type="none" w="med" len="med"/>
                      <a:tailEnd type="none" w="med" len="med"/>
                    </a:lnT>
                    <a:lnB w="9525" cap="flat" cmpd="sng" algn="ctr">
                      <a:solidFill>
                        <a:srgbClr val="A0A772"/>
                      </a:solidFill>
                      <a:prstDash val="solid"/>
                      <a:round/>
                      <a:headEnd type="none" w="med" len="med"/>
                      <a:tailEnd type="none" w="med" len="med"/>
                    </a:lnB>
                    <a:solidFill>
                      <a:srgbClr val="4472C4"/>
                    </a:solidFill>
                  </a:tcPr>
                </a:tc>
                <a:extLst>
                  <a:ext uri="{0D108BD9-81ED-4DB2-BD59-A6C34878D82A}">
                    <a16:rowId xmlns:a16="http://schemas.microsoft.com/office/drawing/2014/main" val="1724928466"/>
                  </a:ext>
                </a:extLst>
              </a:tr>
              <a:tr h="192462">
                <a:tc>
                  <a:txBody>
                    <a:bodyPr/>
                    <a:lstStyle/>
                    <a:p>
                      <a:pPr rtl="0" fontAlgn="b"/>
                      <a:endParaRPr lang="en-US" sz="1400" b="1">
                        <a:effectLst/>
                        <a:highlight>
                          <a:srgbClr val="4472C4"/>
                        </a:highlight>
                      </a:endParaRPr>
                    </a:p>
                  </a:txBody>
                  <a:tcPr marL="23039" marR="23039" marT="0" marB="0" anchor="b">
                    <a:lnL w="28575" cap="flat" cmpd="sng" algn="ctr">
                      <a:solidFill>
                        <a:srgbClr val="A0AE72"/>
                      </a:solidFill>
                      <a:prstDash val="solid"/>
                      <a:round/>
                      <a:headEnd type="none" w="med" len="med"/>
                      <a:tailEnd type="none" w="med" len="med"/>
                    </a:lnL>
                    <a:lnR w="9525" cap="flat" cmpd="sng" algn="ctr">
                      <a:solidFill>
                        <a:srgbClr val="809D72"/>
                      </a:solidFill>
                      <a:prstDash val="solid"/>
                      <a:round/>
                      <a:headEnd type="none" w="med" len="med"/>
                      <a:tailEnd type="none" w="med" len="med"/>
                    </a:lnR>
                    <a:lnT w="9525" cap="flat" cmpd="sng" algn="ctr">
                      <a:solidFill>
                        <a:srgbClr val="A0AE72"/>
                      </a:solidFill>
                      <a:prstDash val="solid"/>
                      <a:round/>
                      <a:headEnd type="none" w="med" len="med"/>
                      <a:tailEnd type="none" w="med" len="med"/>
                    </a:lnT>
                    <a:lnB w="9525" cap="flat" cmpd="sng" algn="ctr">
                      <a:solidFill>
                        <a:srgbClr val="609272"/>
                      </a:solidFill>
                      <a:prstDash val="solid"/>
                      <a:round/>
                      <a:headEnd type="none" w="med" len="med"/>
                      <a:tailEnd type="none" w="med" len="med"/>
                    </a:lnB>
                    <a:solidFill>
                      <a:srgbClr val="4472C4"/>
                    </a:solidFill>
                  </a:tcPr>
                </a:tc>
                <a:tc>
                  <a:txBody>
                    <a:bodyPr/>
                    <a:lstStyle/>
                    <a:p>
                      <a:pPr algn="ctr" rtl="0" fontAlgn="b"/>
                      <a:r>
                        <a:rPr lang="en-US" sz="900" b="0">
                          <a:solidFill>
                            <a:srgbClr val="FFFFFF"/>
                          </a:solidFill>
                          <a:effectLst/>
                          <a:highlight>
                            <a:srgbClr val="4472C4"/>
                          </a:highlight>
                          <a:latin typeface="Arial" panose="020B0604020202020204" pitchFamily="34" charset="0"/>
                        </a:rPr>
                        <a:t>÷</a:t>
                      </a:r>
                    </a:p>
                  </a:txBody>
                  <a:tcPr marL="23039" marR="23039" marT="0" marB="0" anchor="b">
                    <a:lnL w="9525" cap="flat" cmpd="sng" algn="ctr">
                      <a:solidFill>
                        <a:srgbClr val="809D72"/>
                      </a:solidFill>
                      <a:prstDash val="solid"/>
                      <a:round/>
                      <a:headEnd type="none" w="med" len="med"/>
                      <a:tailEnd type="none" w="med" len="med"/>
                    </a:lnL>
                    <a:lnR w="9525" cap="flat" cmpd="sng" algn="ctr">
                      <a:solidFill>
                        <a:srgbClr val="60A572"/>
                      </a:solidFill>
                      <a:prstDash val="solid"/>
                      <a:round/>
                      <a:headEnd type="none" w="med" len="med"/>
                      <a:tailEnd type="none" w="med" len="med"/>
                    </a:lnR>
                    <a:lnT w="9525" cap="flat" cmpd="sng" algn="ctr">
                      <a:solidFill>
                        <a:srgbClr val="809D7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60A572"/>
                      </a:solidFill>
                      <a:prstDash val="solid"/>
                      <a:round/>
                      <a:headEnd type="none" w="med" len="med"/>
                      <a:tailEnd type="none" w="med" len="med"/>
                    </a:lnL>
                    <a:lnR w="9525" cap="flat" cmpd="sng" algn="ctr">
                      <a:solidFill>
                        <a:srgbClr val="A0A772"/>
                      </a:solidFill>
                      <a:prstDash val="solid"/>
                      <a:round/>
                      <a:headEnd type="none" w="med" len="med"/>
                      <a:tailEnd type="none" w="med" len="med"/>
                    </a:lnR>
                    <a:lnT w="9525" cap="flat" cmpd="sng" algn="ctr">
                      <a:solidFill>
                        <a:srgbClr val="60A572"/>
                      </a:solidFill>
                      <a:prstDash val="solid"/>
                      <a:round/>
                      <a:headEnd type="none" w="med" len="med"/>
                      <a:tailEnd type="none" w="med" len="med"/>
                    </a:lnT>
                    <a:lnB w="9525" cap="flat" cmpd="sng" algn="ctr">
                      <a:solidFill>
                        <a:srgbClr val="009372"/>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A0A772"/>
                      </a:solidFill>
                      <a:prstDash val="solid"/>
                      <a:round/>
                      <a:headEnd type="none" w="med" len="med"/>
                      <a:tailEnd type="none" w="med" len="med"/>
                    </a:lnL>
                    <a:lnR w="28575" cap="flat" cmpd="sng" algn="ctr">
                      <a:solidFill>
                        <a:srgbClr val="A0A772"/>
                      </a:solidFill>
                      <a:prstDash val="solid"/>
                      <a:round/>
                      <a:headEnd type="none" w="med" len="med"/>
                      <a:tailEnd type="none" w="med" len="med"/>
                    </a:lnR>
                    <a:lnT w="9525" cap="flat" cmpd="sng" algn="ctr">
                      <a:solidFill>
                        <a:srgbClr val="A0A772"/>
                      </a:solidFill>
                      <a:prstDash val="solid"/>
                      <a:round/>
                      <a:headEnd type="none" w="med" len="med"/>
                      <a:tailEnd type="none" w="med" len="med"/>
                    </a:lnT>
                    <a:lnB w="9525" cap="flat" cmpd="sng" algn="ctr">
                      <a:solidFill>
                        <a:srgbClr val="808172"/>
                      </a:solidFill>
                      <a:prstDash val="solid"/>
                      <a:round/>
                      <a:headEnd type="none" w="med" len="med"/>
                      <a:tailEnd type="none" w="med" len="med"/>
                    </a:lnB>
                    <a:solidFill>
                      <a:srgbClr val="4472C4"/>
                    </a:solidFill>
                  </a:tcPr>
                </a:tc>
                <a:extLst>
                  <a:ext uri="{0D108BD9-81ED-4DB2-BD59-A6C34878D82A}">
                    <a16:rowId xmlns:a16="http://schemas.microsoft.com/office/drawing/2014/main" val="1801737074"/>
                  </a:ext>
                </a:extLst>
              </a:tr>
              <a:tr h="274361">
                <a:tc>
                  <a:txBody>
                    <a:bodyPr/>
                    <a:lstStyle/>
                    <a:p>
                      <a:pPr rtl="0" fontAlgn="b"/>
                      <a:r>
                        <a:rPr lang="en-US" sz="1400" b="1">
                          <a:solidFill>
                            <a:srgbClr val="FFFFFF"/>
                          </a:solidFill>
                          <a:effectLst/>
                          <a:highlight>
                            <a:srgbClr val="4472C4"/>
                          </a:highlight>
                          <a:latin typeface="Arial" panose="020B0604020202020204" pitchFamily="34" charset="0"/>
                        </a:rPr>
                        <a:t>Facility Potential</a:t>
                      </a:r>
                    </a:p>
                  </a:txBody>
                  <a:tcPr marL="23039" marR="23039" marT="0" marB="0" anchor="b">
                    <a:lnL w="28575" cap="flat" cmpd="sng" algn="ctr">
                      <a:solidFill>
                        <a:srgbClr val="60927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609272"/>
                      </a:solidFill>
                      <a:prstDash val="solid"/>
                      <a:round/>
                      <a:headEnd type="none" w="med" len="med"/>
                      <a:tailEnd type="none" w="med" len="med"/>
                    </a:lnT>
                    <a:lnB w="9525" cap="flat" cmpd="sng" algn="ctr">
                      <a:solidFill>
                        <a:srgbClr val="20A472"/>
                      </a:solidFill>
                      <a:prstDash val="solid"/>
                      <a:round/>
                      <a:headEnd type="none" w="med" len="med"/>
                      <a:tailEnd type="none" w="med" len="med"/>
                    </a:lnB>
                    <a:solidFill>
                      <a:srgbClr val="4472C4"/>
                    </a:solidFill>
                  </a:tcPr>
                </a:tc>
                <a:tc>
                  <a:txBody>
                    <a:bodyPr/>
                    <a:lstStyle/>
                    <a:p>
                      <a:pPr algn="r" rtl="0" fontAlgn="b"/>
                      <a:r>
                        <a:rPr lang="en-US" sz="1500">
                          <a:effectLst/>
                          <a:highlight>
                            <a:srgbClr val="FFFF00"/>
                          </a:highlight>
                        </a:rPr>
                        <a:t>$ 587,609 </a:t>
                      </a:r>
                    </a:p>
                  </a:txBody>
                  <a:tcPr marL="23039" marR="23039" marT="0" marB="0" anchor="b">
                    <a:lnL w="9525" cap="flat" cmpd="sng" algn="ctr">
                      <a:solidFill>
                        <a:srgbClr val="CCCCCC"/>
                      </a:solidFill>
                      <a:prstDash val="solid"/>
                      <a:round/>
                      <a:headEnd type="none" w="med" len="med"/>
                      <a:tailEnd type="none" w="med" len="med"/>
                    </a:lnL>
                    <a:lnR w="9525" cap="flat" cmpd="sng" algn="ctr">
                      <a:solidFill>
                        <a:srgbClr val="009372"/>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608772"/>
                      </a:solidFill>
                      <a:prstDash val="solid"/>
                      <a:round/>
                      <a:headEnd type="none" w="med" len="med"/>
                      <a:tailEnd type="none" w="med" len="med"/>
                    </a:lnB>
                    <a:solidFill>
                      <a:srgbClr val="FFFF00"/>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009372"/>
                      </a:solidFill>
                      <a:prstDash val="solid"/>
                      <a:round/>
                      <a:headEnd type="none" w="med" len="med"/>
                      <a:tailEnd type="none" w="med" len="med"/>
                    </a:lnL>
                    <a:lnR w="9525" cap="flat" cmpd="sng" algn="ctr">
                      <a:solidFill>
                        <a:srgbClr val="808172"/>
                      </a:solidFill>
                      <a:prstDash val="solid"/>
                      <a:round/>
                      <a:headEnd type="none" w="med" len="med"/>
                      <a:tailEnd type="none" w="med" len="med"/>
                    </a:lnR>
                    <a:lnT w="9525" cap="flat" cmpd="sng" algn="ctr">
                      <a:solidFill>
                        <a:srgbClr val="009372"/>
                      </a:solidFill>
                      <a:prstDash val="solid"/>
                      <a:round/>
                      <a:headEnd type="none" w="med" len="med"/>
                      <a:tailEnd type="none" w="med" len="med"/>
                    </a:lnT>
                    <a:lnB w="9525" cap="flat" cmpd="sng" algn="ctr">
                      <a:solidFill>
                        <a:srgbClr val="002373"/>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808172"/>
                      </a:solidFill>
                      <a:prstDash val="solid"/>
                      <a:round/>
                      <a:headEnd type="none" w="med" len="med"/>
                      <a:tailEnd type="none" w="med" len="med"/>
                    </a:lnL>
                    <a:lnR w="28575" cap="flat" cmpd="sng" algn="ctr">
                      <a:solidFill>
                        <a:srgbClr val="808172"/>
                      </a:solidFill>
                      <a:prstDash val="solid"/>
                      <a:round/>
                      <a:headEnd type="none" w="med" len="med"/>
                      <a:tailEnd type="none" w="med" len="med"/>
                    </a:lnR>
                    <a:lnT w="9525" cap="flat" cmpd="sng" algn="ctr">
                      <a:solidFill>
                        <a:srgbClr val="808172"/>
                      </a:solidFill>
                      <a:prstDash val="solid"/>
                      <a:round/>
                      <a:headEnd type="none" w="med" len="med"/>
                      <a:tailEnd type="none" w="med" len="med"/>
                    </a:lnT>
                    <a:lnB w="9525" cap="flat" cmpd="sng" algn="ctr">
                      <a:solidFill>
                        <a:srgbClr val="802E73"/>
                      </a:solidFill>
                      <a:prstDash val="solid"/>
                      <a:round/>
                      <a:headEnd type="none" w="med" len="med"/>
                      <a:tailEnd type="none" w="med" len="med"/>
                    </a:lnB>
                    <a:solidFill>
                      <a:srgbClr val="4472C4"/>
                    </a:solidFill>
                  </a:tcPr>
                </a:tc>
                <a:extLst>
                  <a:ext uri="{0D108BD9-81ED-4DB2-BD59-A6C34878D82A}">
                    <a16:rowId xmlns:a16="http://schemas.microsoft.com/office/drawing/2014/main" val="1971692441"/>
                  </a:ext>
                </a:extLst>
              </a:tr>
              <a:tr h="151513">
                <a:tc>
                  <a:txBody>
                    <a:bodyPr/>
                    <a:lstStyle/>
                    <a:p>
                      <a:pPr rtl="0" fontAlgn="b"/>
                      <a:endParaRPr lang="en-US" sz="1400" b="1">
                        <a:effectLst/>
                        <a:highlight>
                          <a:srgbClr val="4472C4"/>
                        </a:highlight>
                      </a:endParaRPr>
                    </a:p>
                  </a:txBody>
                  <a:tcPr marL="23039" marR="23039" marT="0" marB="0" anchor="b">
                    <a:lnL w="28575" cap="flat" cmpd="sng" algn="ctr">
                      <a:solidFill>
                        <a:srgbClr val="20A472"/>
                      </a:solidFill>
                      <a:prstDash val="solid"/>
                      <a:round/>
                      <a:headEnd type="none" w="med" len="med"/>
                      <a:tailEnd type="none" w="med" len="med"/>
                    </a:lnL>
                    <a:lnR w="9525" cap="flat" cmpd="sng" algn="ctr">
                      <a:solidFill>
                        <a:srgbClr val="608772"/>
                      </a:solidFill>
                      <a:prstDash val="solid"/>
                      <a:round/>
                      <a:headEnd type="none" w="med" len="med"/>
                      <a:tailEnd type="none" w="med" len="med"/>
                    </a:lnR>
                    <a:lnT w="9525" cap="flat" cmpd="sng" algn="ctr">
                      <a:solidFill>
                        <a:srgbClr val="20A472"/>
                      </a:solidFill>
                      <a:prstDash val="solid"/>
                      <a:round/>
                      <a:headEnd type="none" w="med" len="med"/>
                      <a:tailEnd type="none" w="med" len="med"/>
                    </a:lnT>
                    <a:lnB w="9525" cap="flat" cmpd="sng" algn="ctr">
                      <a:solidFill>
                        <a:srgbClr val="C02C73"/>
                      </a:solidFill>
                      <a:prstDash val="solid"/>
                      <a:round/>
                      <a:headEnd type="none" w="med" len="med"/>
                      <a:tailEnd type="none" w="med" len="med"/>
                    </a:lnB>
                    <a:solidFill>
                      <a:srgbClr val="4472C4"/>
                    </a:solidFill>
                  </a:tcPr>
                </a:tc>
                <a:tc>
                  <a:txBody>
                    <a:bodyPr/>
                    <a:lstStyle/>
                    <a:p>
                      <a:pPr algn="r" rtl="0" fontAlgn="b"/>
                      <a:r>
                        <a:rPr lang="en-US" sz="700" b="0" i="1">
                          <a:solidFill>
                            <a:srgbClr val="FFFFFF"/>
                          </a:solidFill>
                          <a:effectLst/>
                          <a:highlight>
                            <a:srgbClr val="4472C4"/>
                          </a:highlight>
                          <a:latin typeface="Arial" panose="020B0604020202020204" pitchFamily="34" charset="0"/>
                        </a:rPr>
                        <a:t>equals</a:t>
                      </a:r>
                    </a:p>
                  </a:txBody>
                  <a:tcPr marL="23039" marR="23039" marT="0" marB="0" anchor="b">
                    <a:lnL w="9525" cap="flat" cmpd="sng" algn="ctr">
                      <a:solidFill>
                        <a:srgbClr val="608772"/>
                      </a:solidFill>
                      <a:prstDash val="solid"/>
                      <a:round/>
                      <a:headEnd type="none" w="med" len="med"/>
                      <a:tailEnd type="none" w="med" len="med"/>
                    </a:lnL>
                    <a:lnR w="9525" cap="flat" cmpd="sng" algn="ctr">
                      <a:solidFill>
                        <a:srgbClr val="002373"/>
                      </a:solidFill>
                      <a:prstDash val="solid"/>
                      <a:round/>
                      <a:headEnd type="none" w="med" len="med"/>
                      <a:tailEnd type="none" w="med" len="med"/>
                    </a:lnR>
                    <a:lnT w="9525" cap="flat" cmpd="sng" algn="ctr">
                      <a:solidFill>
                        <a:srgbClr val="60877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002373"/>
                      </a:solidFill>
                      <a:prstDash val="solid"/>
                      <a:round/>
                      <a:headEnd type="none" w="med" len="med"/>
                      <a:tailEnd type="none" w="med" len="med"/>
                    </a:lnL>
                    <a:lnR w="9525" cap="flat" cmpd="sng" algn="ctr">
                      <a:solidFill>
                        <a:srgbClr val="802E73"/>
                      </a:solidFill>
                      <a:prstDash val="solid"/>
                      <a:round/>
                      <a:headEnd type="none" w="med" len="med"/>
                      <a:tailEnd type="none" w="med" len="med"/>
                    </a:lnR>
                    <a:lnT w="9525" cap="flat" cmpd="sng" algn="ctr">
                      <a:solidFill>
                        <a:srgbClr val="002373"/>
                      </a:solidFill>
                      <a:prstDash val="solid"/>
                      <a:round/>
                      <a:headEnd type="none" w="med" len="med"/>
                      <a:tailEnd type="none" w="med" len="med"/>
                    </a:lnT>
                    <a:lnB w="9525" cap="flat" cmpd="sng" algn="ctr">
                      <a:solidFill>
                        <a:srgbClr val="803373"/>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802E73"/>
                      </a:solidFill>
                      <a:prstDash val="solid"/>
                      <a:round/>
                      <a:headEnd type="none" w="med" len="med"/>
                      <a:tailEnd type="none" w="med" len="med"/>
                    </a:lnL>
                    <a:lnR w="28575" cap="flat" cmpd="sng" algn="ctr">
                      <a:solidFill>
                        <a:srgbClr val="802E73"/>
                      </a:solidFill>
                      <a:prstDash val="solid"/>
                      <a:round/>
                      <a:headEnd type="none" w="med" len="med"/>
                      <a:tailEnd type="none" w="med" len="med"/>
                    </a:lnR>
                    <a:lnT w="9525" cap="flat" cmpd="sng" algn="ctr">
                      <a:solidFill>
                        <a:srgbClr val="802E73"/>
                      </a:solidFill>
                      <a:prstDash val="solid"/>
                      <a:round/>
                      <a:headEnd type="none" w="med" len="med"/>
                      <a:tailEnd type="none" w="med" len="med"/>
                    </a:lnT>
                    <a:lnB w="9525" cap="flat" cmpd="sng" algn="ctr">
                      <a:solidFill>
                        <a:srgbClr val="800973"/>
                      </a:solidFill>
                      <a:prstDash val="solid"/>
                      <a:round/>
                      <a:headEnd type="none" w="med" len="med"/>
                      <a:tailEnd type="none" w="med" len="med"/>
                    </a:lnB>
                    <a:solidFill>
                      <a:srgbClr val="4472C4"/>
                    </a:solidFill>
                  </a:tcPr>
                </a:tc>
                <a:extLst>
                  <a:ext uri="{0D108BD9-81ED-4DB2-BD59-A6C34878D82A}">
                    <a16:rowId xmlns:a16="http://schemas.microsoft.com/office/drawing/2014/main" val="1391116479"/>
                  </a:ext>
                </a:extLst>
              </a:tr>
              <a:tr h="274361">
                <a:tc>
                  <a:txBody>
                    <a:bodyPr/>
                    <a:lstStyle/>
                    <a:p>
                      <a:pPr rtl="0" fontAlgn="b"/>
                      <a:r>
                        <a:rPr lang="en-US" sz="1400" b="1" dirty="0">
                          <a:solidFill>
                            <a:srgbClr val="FFFFFF"/>
                          </a:solidFill>
                          <a:effectLst/>
                          <a:highlight>
                            <a:srgbClr val="4472C4"/>
                          </a:highlight>
                          <a:latin typeface="Arial" panose="020B0604020202020204" pitchFamily="34" charset="0"/>
                        </a:rPr>
                        <a:t>FACILITY UTILIZATION</a:t>
                      </a:r>
                    </a:p>
                  </a:txBody>
                  <a:tcPr marL="23039" marR="23039" marT="0" marB="0" anchor="b">
                    <a:lnL w="28575" cap="flat" cmpd="sng" algn="ctr">
                      <a:solidFill>
                        <a:srgbClr val="C02C73"/>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02C73"/>
                      </a:solidFill>
                      <a:prstDash val="solid"/>
                      <a:round/>
                      <a:headEnd type="none" w="med" len="med"/>
                      <a:tailEnd type="none" w="med" len="med"/>
                    </a:lnT>
                    <a:lnB w="9525" cap="flat" cmpd="sng" algn="ctr">
                      <a:solidFill>
                        <a:srgbClr val="402473"/>
                      </a:solidFill>
                      <a:prstDash val="solid"/>
                      <a:round/>
                      <a:headEnd type="none" w="med" len="med"/>
                      <a:tailEnd type="none" w="med" len="med"/>
                    </a:lnB>
                    <a:solidFill>
                      <a:srgbClr val="4472C4"/>
                    </a:solidFill>
                  </a:tcPr>
                </a:tc>
                <a:tc>
                  <a:txBody>
                    <a:bodyPr/>
                    <a:lstStyle/>
                    <a:p>
                      <a:pPr algn="r" rtl="0" fontAlgn="b"/>
                      <a:r>
                        <a:rPr lang="en-US" sz="1500">
                          <a:effectLst/>
                          <a:highlight>
                            <a:srgbClr val="FFFF00"/>
                          </a:highlight>
                        </a:rPr>
                        <a:t>29.36%</a:t>
                      </a:r>
                    </a:p>
                  </a:txBody>
                  <a:tcPr marL="23039" marR="23039" marT="0" marB="0" anchor="b">
                    <a:lnL w="9525" cap="flat" cmpd="sng" algn="ctr">
                      <a:solidFill>
                        <a:srgbClr val="CCCCCC"/>
                      </a:solidFill>
                      <a:prstDash val="solid"/>
                      <a:round/>
                      <a:headEnd type="none" w="med" len="med"/>
                      <a:tailEnd type="none" w="med" len="med"/>
                    </a:lnL>
                    <a:lnR w="9525" cap="flat" cmpd="sng" algn="ctr">
                      <a:solidFill>
                        <a:srgbClr val="803373"/>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800173"/>
                      </a:solidFill>
                      <a:prstDash val="solid"/>
                      <a:round/>
                      <a:headEnd type="none" w="med" len="med"/>
                      <a:tailEnd type="none" w="med" len="med"/>
                    </a:lnB>
                    <a:solidFill>
                      <a:srgbClr val="FFFF00"/>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803373"/>
                      </a:solidFill>
                      <a:prstDash val="solid"/>
                      <a:round/>
                      <a:headEnd type="none" w="med" len="med"/>
                      <a:tailEnd type="none" w="med" len="med"/>
                    </a:lnL>
                    <a:lnR w="9525" cap="flat" cmpd="sng" algn="ctr">
                      <a:solidFill>
                        <a:srgbClr val="800973"/>
                      </a:solidFill>
                      <a:prstDash val="solid"/>
                      <a:round/>
                      <a:headEnd type="none" w="med" len="med"/>
                      <a:tailEnd type="none" w="med" len="med"/>
                    </a:lnR>
                    <a:lnT w="9525" cap="flat" cmpd="sng" algn="ctr">
                      <a:solidFill>
                        <a:srgbClr val="803373"/>
                      </a:solidFill>
                      <a:prstDash val="solid"/>
                      <a:round/>
                      <a:headEnd type="none" w="med" len="med"/>
                      <a:tailEnd type="none" w="med" len="med"/>
                    </a:lnT>
                    <a:lnB w="9525" cap="flat" cmpd="sng" algn="ctr">
                      <a:solidFill>
                        <a:srgbClr val="E00473"/>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800973"/>
                      </a:solidFill>
                      <a:prstDash val="solid"/>
                      <a:round/>
                      <a:headEnd type="none" w="med" len="med"/>
                      <a:tailEnd type="none" w="med" len="med"/>
                    </a:lnL>
                    <a:lnR w="28575" cap="flat" cmpd="sng" algn="ctr">
                      <a:solidFill>
                        <a:srgbClr val="800973"/>
                      </a:solidFill>
                      <a:prstDash val="solid"/>
                      <a:round/>
                      <a:headEnd type="none" w="med" len="med"/>
                      <a:tailEnd type="none" w="med" len="med"/>
                    </a:lnR>
                    <a:lnT w="9525" cap="flat" cmpd="sng" algn="ctr">
                      <a:solidFill>
                        <a:srgbClr val="800973"/>
                      </a:solidFill>
                      <a:prstDash val="solid"/>
                      <a:round/>
                      <a:headEnd type="none" w="med" len="med"/>
                      <a:tailEnd type="none" w="med" len="med"/>
                    </a:lnT>
                    <a:lnB w="9525" cap="flat" cmpd="sng" algn="ctr">
                      <a:solidFill>
                        <a:srgbClr val="C02E73"/>
                      </a:solidFill>
                      <a:prstDash val="solid"/>
                      <a:round/>
                      <a:headEnd type="none" w="med" len="med"/>
                      <a:tailEnd type="none" w="med" len="med"/>
                    </a:lnB>
                    <a:solidFill>
                      <a:srgbClr val="4472C4"/>
                    </a:solidFill>
                  </a:tcPr>
                </a:tc>
                <a:extLst>
                  <a:ext uri="{0D108BD9-81ED-4DB2-BD59-A6C34878D82A}">
                    <a16:rowId xmlns:a16="http://schemas.microsoft.com/office/drawing/2014/main" val="1582663122"/>
                  </a:ext>
                </a:extLst>
              </a:tr>
              <a:tr h="300296">
                <a:tc>
                  <a:txBody>
                    <a:bodyPr/>
                    <a:lstStyle/>
                    <a:p>
                      <a:pPr rtl="0" fontAlgn="b"/>
                      <a:endParaRPr lang="en-US" sz="1500">
                        <a:effectLst/>
                        <a:highlight>
                          <a:srgbClr val="4472C4"/>
                        </a:highlight>
                      </a:endParaRPr>
                    </a:p>
                  </a:txBody>
                  <a:tcPr marL="23039" marR="23039" marT="0" marB="0" anchor="b">
                    <a:lnL w="28575" cap="flat" cmpd="sng" algn="ctr">
                      <a:solidFill>
                        <a:srgbClr val="402473"/>
                      </a:solidFill>
                      <a:prstDash val="solid"/>
                      <a:round/>
                      <a:headEnd type="none" w="med" len="med"/>
                      <a:tailEnd type="none" w="med" len="med"/>
                    </a:lnL>
                    <a:lnR w="9525" cap="flat" cmpd="sng" algn="ctr">
                      <a:solidFill>
                        <a:srgbClr val="800173"/>
                      </a:solidFill>
                      <a:prstDash val="solid"/>
                      <a:round/>
                      <a:headEnd type="none" w="med" len="med"/>
                      <a:tailEnd type="none" w="med" len="med"/>
                    </a:lnR>
                    <a:lnT w="9525" cap="flat" cmpd="sng" algn="ctr">
                      <a:solidFill>
                        <a:srgbClr val="402473"/>
                      </a:solidFill>
                      <a:prstDash val="solid"/>
                      <a:round/>
                      <a:headEnd type="none" w="med" len="med"/>
                      <a:tailEnd type="none" w="med" len="med"/>
                    </a:lnT>
                    <a:lnB w="9525" cap="flat" cmpd="sng" algn="ctr">
                      <a:solidFill>
                        <a:srgbClr val="400A73"/>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800173"/>
                      </a:solidFill>
                      <a:prstDash val="solid"/>
                      <a:round/>
                      <a:headEnd type="none" w="med" len="med"/>
                      <a:tailEnd type="none" w="med" len="med"/>
                    </a:lnL>
                    <a:lnR w="9525" cap="flat" cmpd="sng" algn="ctr">
                      <a:solidFill>
                        <a:srgbClr val="E00473"/>
                      </a:solidFill>
                      <a:prstDash val="solid"/>
                      <a:round/>
                      <a:headEnd type="none" w="med" len="med"/>
                      <a:tailEnd type="none" w="med" len="med"/>
                    </a:lnR>
                    <a:lnT w="9525" cap="flat" cmpd="sng" algn="ctr">
                      <a:solidFill>
                        <a:srgbClr val="800173"/>
                      </a:solidFill>
                      <a:prstDash val="solid"/>
                      <a:round/>
                      <a:headEnd type="none" w="med" len="med"/>
                      <a:tailEnd type="none" w="med" len="med"/>
                    </a:lnT>
                    <a:lnB w="9525" cap="flat" cmpd="sng" algn="ctr">
                      <a:solidFill>
                        <a:srgbClr val="203673"/>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E00473"/>
                      </a:solidFill>
                      <a:prstDash val="solid"/>
                      <a:round/>
                      <a:headEnd type="none" w="med" len="med"/>
                      <a:tailEnd type="none" w="med" len="med"/>
                    </a:lnL>
                    <a:lnR w="9525" cap="flat" cmpd="sng" algn="ctr">
                      <a:solidFill>
                        <a:srgbClr val="C02E73"/>
                      </a:solidFill>
                      <a:prstDash val="solid"/>
                      <a:round/>
                      <a:headEnd type="none" w="med" len="med"/>
                      <a:tailEnd type="none" w="med" len="med"/>
                    </a:lnR>
                    <a:lnT w="9525" cap="flat" cmpd="sng" algn="ctr">
                      <a:solidFill>
                        <a:srgbClr val="E00473"/>
                      </a:solidFill>
                      <a:prstDash val="solid"/>
                      <a:round/>
                      <a:headEnd type="none" w="med" len="med"/>
                      <a:tailEnd type="none" w="med" len="med"/>
                    </a:lnT>
                    <a:lnB w="9525" cap="flat" cmpd="sng" algn="ctr">
                      <a:solidFill>
                        <a:srgbClr val="C03B73"/>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C02E73"/>
                      </a:solidFill>
                      <a:prstDash val="solid"/>
                      <a:round/>
                      <a:headEnd type="none" w="med" len="med"/>
                      <a:tailEnd type="none" w="med" len="med"/>
                    </a:lnL>
                    <a:lnR w="28575" cap="flat" cmpd="sng" algn="ctr">
                      <a:solidFill>
                        <a:srgbClr val="C02E73"/>
                      </a:solidFill>
                      <a:prstDash val="solid"/>
                      <a:round/>
                      <a:headEnd type="none" w="med" len="med"/>
                      <a:tailEnd type="none" w="med" len="med"/>
                    </a:lnR>
                    <a:lnT w="9525" cap="flat" cmpd="sng" algn="ctr">
                      <a:solidFill>
                        <a:srgbClr val="C02E73"/>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4472C4"/>
                    </a:solidFill>
                  </a:tcPr>
                </a:tc>
                <a:extLst>
                  <a:ext uri="{0D108BD9-81ED-4DB2-BD59-A6C34878D82A}">
                    <a16:rowId xmlns:a16="http://schemas.microsoft.com/office/drawing/2014/main" val="4192470705"/>
                  </a:ext>
                </a:extLst>
              </a:tr>
              <a:tr h="300296">
                <a:tc>
                  <a:txBody>
                    <a:bodyPr/>
                    <a:lstStyle/>
                    <a:p>
                      <a:pPr rtl="0" fontAlgn="b"/>
                      <a:endParaRPr lang="en-US" sz="1500">
                        <a:effectLst/>
                        <a:highlight>
                          <a:srgbClr val="4472C4"/>
                        </a:highlight>
                      </a:endParaRPr>
                    </a:p>
                  </a:txBody>
                  <a:tcPr marL="23039" marR="23039" marT="0" marB="0" anchor="b">
                    <a:lnL w="28575" cap="flat" cmpd="sng" algn="ctr">
                      <a:solidFill>
                        <a:srgbClr val="400A73"/>
                      </a:solidFill>
                      <a:prstDash val="solid"/>
                      <a:round/>
                      <a:headEnd type="none" w="med" len="med"/>
                      <a:tailEnd type="none" w="med" len="med"/>
                    </a:lnL>
                    <a:lnR w="9525" cap="flat" cmpd="sng" algn="ctr">
                      <a:solidFill>
                        <a:srgbClr val="203673"/>
                      </a:solidFill>
                      <a:prstDash val="solid"/>
                      <a:round/>
                      <a:headEnd type="none" w="med" len="med"/>
                      <a:tailEnd type="none" w="med" len="med"/>
                    </a:lnR>
                    <a:lnT w="9525" cap="flat" cmpd="sng" algn="ctr">
                      <a:solidFill>
                        <a:srgbClr val="400A73"/>
                      </a:solidFill>
                      <a:prstDash val="solid"/>
                      <a:round/>
                      <a:headEnd type="none" w="med" len="med"/>
                      <a:tailEnd type="none" w="med" len="med"/>
                    </a:lnT>
                    <a:lnB w="28575" cap="flat" cmpd="sng" algn="ctr">
                      <a:solidFill>
                        <a:srgbClr val="400A73"/>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203673"/>
                      </a:solidFill>
                      <a:prstDash val="solid"/>
                      <a:round/>
                      <a:headEnd type="none" w="med" len="med"/>
                      <a:tailEnd type="none" w="med" len="med"/>
                    </a:lnL>
                    <a:lnR w="9525" cap="flat" cmpd="sng" algn="ctr">
                      <a:solidFill>
                        <a:srgbClr val="C03B73"/>
                      </a:solidFill>
                      <a:prstDash val="solid"/>
                      <a:round/>
                      <a:headEnd type="none" w="med" len="med"/>
                      <a:tailEnd type="none" w="med" len="med"/>
                    </a:lnR>
                    <a:lnT w="9525" cap="flat" cmpd="sng" algn="ctr">
                      <a:solidFill>
                        <a:srgbClr val="203673"/>
                      </a:solidFill>
                      <a:prstDash val="solid"/>
                      <a:round/>
                      <a:headEnd type="none" w="med" len="med"/>
                      <a:tailEnd type="none" w="med" len="med"/>
                    </a:lnT>
                    <a:lnB w="28575" cap="flat" cmpd="sng" algn="ctr">
                      <a:solidFill>
                        <a:srgbClr val="203673"/>
                      </a:solidFill>
                      <a:prstDash val="solid"/>
                      <a:round/>
                      <a:headEnd type="none" w="med" len="med"/>
                      <a:tailEnd type="none" w="med" len="med"/>
                    </a:lnB>
                    <a:solidFill>
                      <a:srgbClr val="4472C4"/>
                    </a:solidFill>
                  </a:tcPr>
                </a:tc>
                <a:tc>
                  <a:txBody>
                    <a:bodyPr/>
                    <a:lstStyle/>
                    <a:p>
                      <a:pPr rtl="0" fontAlgn="b"/>
                      <a:endParaRPr lang="en-US" sz="1500">
                        <a:effectLst/>
                        <a:highlight>
                          <a:srgbClr val="4472C4"/>
                        </a:highlight>
                      </a:endParaRPr>
                    </a:p>
                  </a:txBody>
                  <a:tcPr marL="23039" marR="23039" marT="0" marB="0" anchor="b">
                    <a:lnL w="9525" cap="flat" cmpd="sng" algn="ctr">
                      <a:solidFill>
                        <a:srgbClr val="C03B73"/>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03B73"/>
                      </a:solidFill>
                      <a:prstDash val="solid"/>
                      <a:round/>
                      <a:headEnd type="none" w="med" len="med"/>
                      <a:tailEnd type="none" w="med" len="med"/>
                    </a:lnT>
                    <a:lnB w="28575" cap="flat" cmpd="sng" algn="ctr">
                      <a:solidFill>
                        <a:srgbClr val="C03B73"/>
                      </a:solidFill>
                      <a:prstDash val="solid"/>
                      <a:round/>
                      <a:headEnd type="none" w="med" len="med"/>
                      <a:tailEnd type="none" w="med" len="med"/>
                    </a:lnB>
                    <a:solidFill>
                      <a:srgbClr val="4472C4"/>
                    </a:solidFill>
                  </a:tcPr>
                </a:tc>
                <a:tc>
                  <a:txBody>
                    <a:bodyPr/>
                    <a:lstStyle/>
                    <a:p>
                      <a:pPr rtl="0" fontAlgn="b"/>
                      <a:endParaRPr lang="en-US" sz="1500" dirty="0">
                        <a:effectLst/>
                        <a:highlight>
                          <a:srgbClr val="4472C4"/>
                        </a:highlight>
                      </a:endParaRPr>
                    </a:p>
                  </a:txBody>
                  <a:tcPr marL="23039" marR="23039" marT="0" marB="0" anchor="b">
                    <a:lnL w="9525" cap="flat" cmpd="sng" algn="ctr">
                      <a:solidFill>
                        <a:srgbClr val="CCCCCC"/>
                      </a:solidFill>
                      <a:prstDash val="solid"/>
                      <a:round/>
                      <a:headEnd type="none" w="med" len="med"/>
                      <a:tailEnd type="none" w="med" len="med"/>
                    </a:lnL>
                    <a:lnR w="2857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319346928"/>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pPr algn="ctr"/>
            <a:r>
              <a:rPr lang="en-US" b="1"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151648" y="1764251"/>
            <a:ext cx="4184035" cy="3880772"/>
          </a:xfrm>
        </p:spPr>
        <p:txBody>
          <a:bodyPr>
            <a:normAutofit lnSpcReduction="10000"/>
          </a:bodyPr>
          <a:lstStyle/>
          <a:p>
            <a:r>
              <a:rPr lang="en-US" dirty="0"/>
              <a:t>The repair order analysis provided detailed information on our current productivity and how they measure against industry benchmarks that are established by National Automobile Dealers Association(NADA). Our one item R.O’s is currently at 41%. That requires improvement. In addition, the repair order analysis provided us with a model year percentage of the vehicles we are servicing. This is very helpful in improving our marketing strategy. </a:t>
            </a:r>
          </a:p>
          <a:p>
            <a:endParaRPr lang="en-US" dirty="0"/>
          </a:p>
          <a:p>
            <a:endParaRPr lang="en-US" dirty="0"/>
          </a:p>
        </p:txBody>
      </p:sp>
      <p:sp>
        <p:nvSpPr>
          <p:cNvPr id="26" name="TextBox 25">
            <a:extLst>
              <a:ext uri="{FF2B5EF4-FFF2-40B4-BE49-F238E27FC236}">
                <a16:creationId xmlns:a16="http://schemas.microsoft.com/office/drawing/2014/main" id="{A213BC7D-58D8-8444-8978-8D9176738253}"/>
              </a:ext>
            </a:extLst>
          </p:cNvPr>
          <p:cNvSpPr txBox="1"/>
          <p:nvPr/>
        </p:nvSpPr>
        <p:spPr>
          <a:xfrm>
            <a:off x="5393267" y="1761067"/>
            <a:ext cx="184731" cy="369332"/>
          </a:xfrm>
          <a:prstGeom prst="rect">
            <a:avLst/>
          </a:prstGeom>
          <a:noFill/>
        </p:spPr>
        <p:txBody>
          <a:bodyPr wrap="none" rtlCol="0">
            <a:spAutoFit/>
          </a:bodyPr>
          <a:lstStyle/>
          <a:p>
            <a:endParaRPr lang="en-US" dirty="0"/>
          </a:p>
        </p:txBody>
      </p:sp>
      <p:graphicFrame>
        <p:nvGraphicFramePr>
          <p:cNvPr id="27" name="Table 26">
            <a:extLst>
              <a:ext uri="{FF2B5EF4-FFF2-40B4-BE49-F238E27FC236}">
                <a16:creationId xmlns:a16="http://schemas.microsoft.com/office/drawing/2014/main" id="{C88FA359-9F09-745C-52D9-BA891D187A63}"/>
              </a:ext>
            </a:extLst>
          </p:cNvPr>
          <p:cNvGraphicFramePr>
            <a:graphicFrameLocks noGrp="1"/>
          </p:cNvGraphicFramePr>
          <p:nvPr>
            <p:extLst>
              <p:ext uri="{D42A27DB-BD31-4B8C-83A1-F6EECF244321}">
                <p14:modId xmlns:p14="http://schemas.microsoft.com/office/powerpoint/2010/main" val="2728669516"/>
              </p:ext>
            </p:extLst>
          </p:nvPr>
        </p:nvGraphicFramePr>
        <p:xfrm>
          <a:off x="4275667" y="1484628"/>
          <a:ext cx="6476998" cy="3888743"/>
        </p:xfrm>
        <a:graphic>
          <a:graphicData uri="http://schemas.openxmlformats.org/drawingml/2006/table">
            <a:tbl>
              <a:tblPr>
                <a:tableStyleId>{5C22544A-7EE6-4342-B048-85BDC9FD1C3A}</a:tableStyleId>
              </a:tblPr>
              <a:tblGrid>
                <a:gridCol w="657398">
                  <a:extLst>
                    <a:ext uri="{9D8B030D-6E8A-4147-A177-3AD203B41FA5}">
                      <a16:colId xmlns:a16="http://schemas.microsoft.com/office/drawing/2014/main" val="1202639593"/>
                    </a:ext>
                  </a:extLst>
                </a:gridCol>
                <a:gridCol w="712182">
                  <a:extLst>
                    <a:ext uri="{9D8B030D-6E8A-4147-A177-3AD203B41FA5}">
                      <a16:colId xmlns:a16="http://schemas.microsoft.com/office/drawing/2014/main" val="322160911"/>
                    </a:ext>
                  </a:extLst>
                </a:gridCol>
                <a:gridCol w="806096">
                  <a:extLst>
                    <a:ext uri="{9D8B030D-6E8A-4147-A177-3AD203B41FA5}">
                      <a16:colId xmlns:a16="http://schemas.microsoft.com/office/drawing/2014/main" val="1178777966"/>
                    </a:ext>
                  </a:extLst>
                </a:gridCol>
                <a:gridCol w="211307">
                  <a:extLst>
                    <a:ext uri="{9D8B030D-6E8A-4147-A177-3AD203B41FA5}">
                      <a16:colId xmlns:a16="http://schemas.microsoft.com/office/drawing/2014/main" val="3058128583"/>
                    </a:ext>
                  </a:extLst>
                </a:gridCol>
                <a:gridCol w="793054">
                  <a:extLst>
                    <a:ext uri="{9D8B030D-6E8A-4147-A177-3AD203B41FA5}">
                      <a16:colId xmlns:a16="http://schemas.microsoft.com/office/drawing/2014/main" val="3591809729"/>
                    </a:ext>
                  </a:extLst>
                </a:gridCol>
                <a:gridCol w="298682">
                  <a:extLst>
                    <a:ext uri="{9D8B030D-6E8A-4147-A177-3AD203B41FA5}">
                      <a16:colId xmlns:a16="http://schemas.microsoft.com/office/drawing/2014/main" val="2990846551"/>
                    </a:ext>
                  </a:extLst>
                </a:gridCol>
                <a:gridCol w="26691">
                  <a:extLst>
                    <a:ext uri="{9D8B030D-6E8A-4147-A177-3AD203B41FA5}">
                      <a16:colId xmlns:a16="http://schemas.microsoft.com/office/drawing/2014/main" val="169368220"/>
                    </a:ext>
                  </a:extLst>
                </a:gridCol>
                <a:gridCol w="71175">
                  <a:extLst>
                    <a:ext uri="{9D8B030D-6E8A-4147-A177-3AD203B41FA5}">
                      <a16:colId xmlns:a16="http://schemas.microsoft.com/office/drawing/2014/main" val="3201396277"/>
                    </a:ext>
                  </a:extLst>
                </a:gridCol>
                <a:gridCol w="284703">
                  <a:extLst>
                    <a:ext uri="{9D8B030D-6E8A-4147-A177-3AD203B41FA5}">
                      <a16:colId xmlns:a16="http://schemas.microsoft.com/office/drawing/2014/main" val="3619887834"/>
                    </a:ext>
                  </a:extLst>
                </a:gridCol>
                <a:gridCol w="236553">
                  <a:extLst>
                    <a:ext uri="{9D8B030D-6E8A-4147-A177-3AD203B41FA5}">
                      <a16:colId xmlns:a16="http://schemas.microsoft.com/office/drawing/2014/main" val="1215818970"/>
                    </a:ext>
                  </a:extLst>
                </a:gridCol>
                <a:gridCol w="297266">
                  <a:extLst>
                    <a:ext uri="{9D8B030D-6E8A-4147-A177-3AD203B41FA5}">
                      <a16:colId xmlns:a16="http://schemas.microsoft.com/office/drawing/2014/main" val="1410421305"/>
                    </a:ext>
                  </a:extLst>
                </a:gridCol>
                <a:gridCol w="516656">
                  <a:extLst>
                    <a:ext uri="{9D8B030D-6E8A-4147-A177-3AD203B41FA5}">
                      <a16:colId xmlns:a16="http://schemas.microsoft.com/office/drawing/2014/main" val="1575747565"/>
                    </a:ext>
                  </a:extLst>
                </a:gridCol>
                <a:gridCol w="759139">
                  <a:extLst>
                    <a:ext uri="{9D8B030D-6E8A-4147-A177-3AD203B41FA5}">
                      <a16:colId xmlns:a16="http://schemas.microsoft.com/office/drawing/2014/main" val="2361474214"/>
                    </a:ext>
                  </a:extLst>
                </a:gridCol>
                <a:gridCol w="806096">
                  <a:extLst>
                    <a:ext uri="{9D8B030D-6E8A-4147-A177-3AD203B41FA5}">
                      <a16:colId xmlns:a16="http://schemas.microsoft.com/office/drawing/2014/main" val="2336703688"/>
                    </a:ext>
                  </a:extLst>
                </a:gridCol>
              </a:tblGrid>
              <a:tr h="192753">
                <a:tc gridSpan="13">
                  <a:txBody>
                    <a:bodyPr/>
                    <a:lstStyle/>
                    <a:p>
                      <a:pPr algn="ctr" fontAlgn="b"/>
                      <a:r>
                        <a:rPr lang="en-US" sz="900" u="none" strike="noStrike">
                          <a:effectLst/>
                          <a:highlight>
                            <a:srgbClr val="D9D9D9"/>
                          </a:highlight>
                        </a:rPr>
                        <a:t>Repair Order Analysis Summary Report </a:t>
                      </a:r>
                      <a:endParaRPr lang="en-US" sz="900" b="1" i="0" u="none" strike="noStrike">
                        <a:solidFill>
                          <a:srgbClr val="000000"/>
                        </a:solidFill>
                        <a:effectLst/>
                        <a:highlight>
                          <a:srgbClr val="D9D9D9"/>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3910753047"/>
                  </a:ext>
                </a:extLst>
              </a:tr>
              <a:tr h="129855">
                <a:tc gridSpan="13">
                  <a:txBody>
                    <a:bodyPr/>
                    <a:lstStyle/>
                    <a:p>
                      <a:pPr algn="ctr" fontAlgn="b"/>
                      <a:r>
                        <a:rPr lang="en-US" sz="900" u="none" strike="noStrike">
                          <a:effectLst/>
                          <a:highlight>
                            <a:srgbClr val="D9D9D9"/>
                          </a:highlight>
                        </a:rPr>
                        <a:t> </a:t>
                      </a:r>
                      <a:endParaRPr lang="en-US" sz="900" b="1" i="0" u="none" strike="noStrike">
                        <a:solidFill>
                          <a:srgbClr val="000000"/>
                        </a:solidFill>
                        <a:effectLst/>
                        <a:highlight>
                          <a:srgbClr val="D9D9D9"/>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1714794788"/>
                  </a:ext>
                </a:extLst>
              </a:tr>
              <a:tr h="101449">
                <a:tc>
                  <a:txBody>
                    <a:bodyPr/>
                    <a:lstStyle/>
                    <a:p>
                      <a:pPr algn="l" fontAlgn="b"/>
                      <a:r>
                        <a:rPr lang="en-US" sz="600" u="none" strike="noStrike">
                          <a:effectLst/>
                          <a:highlight>
                            <a:srgbClr val="FAC090"/>
                          </a:highlight>
                        </a:rPr>
                        <a:t> </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AC090"/>
                          </a:highlight>
                        </a:rPr>
                        <a:t> </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rowSpan="2" gridSpan="2">
                  <a:txBody>
                    <a:bodyPr/>
                    <a:lstStyle/>
                    <a:p>
                      <a:pPr algn="ctr" fontAlgn="b"/>
                      <a:r>
                        <a:rPr lang="en-US" sz="600" u="none" strike="noStrike">
                          <a:effectLst/>
                          <a:highlight>
                            <a:srgbClr val="FAC090"/>
                          </a:highlight>
                        </a:rPr>
                        <a:t>Sales in Dollars</a:t>
                      </a:r>
                      <a:endParaRPr lang="en-US" sz="600" b="1" i="0" u="none" strike="noStrike">
                        <a:solidFill>
                          <a:srgbClr val="000000"/>
                        </a:solidFill>
                        <a:effectLst/>
                        <a:highlight>
                          <a:srgbClr val="FAC090"/>
                        </a:highlight>
                        <a:latin typeface="Arial" panose="020B0604020202020204" pitchFamily="34" charset="0"/>
                      </a:endParaRPr>
                    </a:p>
                  </a:txBody>
                  <a:tcPr marL="0" marR="0" marT="0" marB="0" anchor="b"/>
                </a:tc>
                <a:tc rowSpan="2" hMerge="1">
                  <a:txBody>
                    <a:bodyPr/>
                    <a:lstStyle/>
                    <a:p>
                      <a:endParaRPr lang="en-US"/>
                    </a:p>
                  </a:txBody>
                  <a:tcPr/>
                </a:tc>
                <a:tc rowSpan="2">
                  <a:txBody>
                    <a:bodyPr/>
                    <a:lstStyle/>
                    <a:p>
                      <a:pPr algn="ctr" fontAlgn="b"/>
                      <a:r>
                        <a:rPr lang="en-US" sz="600" u="none" strike="noStrike">
                          <a:effectLst/>
                          <a:highlight>
                            <a:srgbClr val="FAC090"/>
                          </a:highlight>
                        </a:rPr>
                        <a:t>FRH's on RO's</a:t>
                      </a:r>
                      <a:endParaRPr lang="en-US" sz="600" b="1" i="0" u="none" strike="noStrike">
                        <a:solidFill>
                          <a:srgbClr val="000000"/>
                        </a:solidFill>
                        <a:effectLst/>
                        <a:highlight>
                          <a:srgbClr val="FAC090"/>
                        </a:highlight>
                        <a:latin typeface="Arial" panose="020B0604020202020204" pitchFamily="34" charset="0"/>
                      </a:endParaRPr>
                    </a:p>
                  </a:txBody>
                  <a:tcPr marL="0" marR="0" marT="0" marB="0" anchor="b"/>
                </a:tc>
                <a:tc gridSpan="4">
                  <a:txBody>
                    <a:bodyPr/>
                    <a:lstStyle/>
                    <a:p>
                      <a:pPr algn="l" fontAlgn="b"/>
                      <a:r>
                        <a:rPr lang="en-US" sz="600" u="none" strike="noStrike" dirty="0">
                          <a:effectLst/>
                          <a:highlight>
                            <a:srgbClr val="FAC090"/>
                          </a:highlight>
                        </a:rPr>
                        <a:t> </a:t>
                      </a:r>
                      <a:endParaRPr lang="en-US" sz="600" b="0" i="0" u="none" strike="noStrike" dirty="0">
                        <a:solidFill>
                          <a:srgbClr val="000000"/>
                        </a:solidFill>
                        <a:effectLst/>
                        <a:highlight>
                          <a:srgbClr val="FAC090"/>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pPr algn="l" fontAlgn="b"/>
                      <a:endParaRPr lang="en-US" sz="600" b="0" i="0" u="none" strike="noStrike" dirty="0">
                        <a:solidFill>
                          <a:srgbClr val="000000"/>
                        </a:solidFill>
                        <a:effectLst/>
                        <a:highlight>
                          <a:srgbClr val="FAC090"/>
                        </a:highlight>
                        <a:latin typeface="Arial" panose="020B0604020202020204" pitchFamily="34" charset="0"/>
                      </a:endParaRPr>
                    </a:p>
                  </a:txBody>
                  <a:tcPr marL="0" marR="0" marT="0" marB="0" anchor="b"/>
                </a:tc>
                <a:tc gridSpan="2">
                  <a:txBody>
                    <a:bodyPr/>
                    <a:lstStyle/>
                    <a:p>
                      <a:pPr algn="l" fontAlgn="b"/>
                      <a:r>
                        <a:rPr lang="en-US" sz="600" u="none" strike="noStrike">
                          <a:effectLst/>
                          <a:highlight>
                            <a:srgbClr val="FAC090"/>
                          </a:highlight>
                        </a:rPr>
                        <a:t> </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hMerge="1">
                  <a:txBody>
                    <a:bodyPr/>
                    <a:lstStyle/>
                    <a:p>
                      <a:pPr algn="l" fontAlgn="b"/>
                      <a:r>
                        <a:rPr lang="en-US" sz="500" u="none" strike="noStrike">
                          <a:effectLst/>
                          <a:highlight>
                            <a:srgbClr val="FAC090"/>
                          </a:highlight>
                        </a:rPr>
                        <a:t> </a:t>
                      </a:r>
                      <a:endParaRPr lang="en-US" sz="500" b="0" i="0" u="none" strike="noStrike">
                        <a:solidFill>
                          <a:srgbClr val="000000"/>
                        </a:solidFill>
                        <a:effectLst/>
                        <a:highlight>
                          <a:srgbClr val="FAC090"/>
                        </a:highlight>
                        <a:latin typeface="Arial" panose="020B0604020202020204" pitchFamily="34" charset="0"/>
                      </a:endParaRPr>
                    </a:p>
                  </a:txBody>
                  <a:tcPr marL="0" marR="0" marT="0" marB="0" anchor="b"/>
                </a:tc>
                <a:tc>
                  <a:txBody>
                    <a:bodyPr/>
                    <a:lstStyle/>
                    <a:p>
                      <a:pPr algn="l" fontAlgn="b"/>
                      <a:r>
                        <a:rPr lang="en-US" sz="500" u="none" strike="noStrike">
                          <a:effectLst/>
                          <a:highlight>
                            <a:srgbClr val="FAC090"/>
                          </a:highlight>
                        </a:rPr>
                        <a:t> </a:t>
                      </a:r>
                      <a:endParaRPr lang="en-US" sz="500" b="0" i="0" u="none" strike="noStrike">
                        <a:solidFill>
                          <a:srgbClr val="000000"/>
                        </a:solidFill>
                        <a:effectLst/>
                        <a:highlight>
                          <a:srgbClr val="FAC090"/>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AC090"/>
                          </a:highlight>
                        </a:rPr>
                        <a:t> </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1774357115"/>
                  </a:ext>
                </a:extLst>
              </a:tr>
              <a:tr h="97391">
                <a:tc>
                  <a:txBody>
                    <a:bodyPr/>
                    <a:lstStyle/>
                    <a:p>
                      <a:pPr algn="l" fontAlgn="b"/>
                      <a:r>
                        <a:rPr lang="en-US" sz="600" u="none" strike="noStrike">
                          <a:effectLst/>
                          <a:highlight>
                            <a:srgbClr val="FAC090"/>
                          </a:highlight>
                        </a:rPr>
                        <a:t> </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AC090"/>
                          </a:highlight>
                        </a:rPr>
                        <a:t> </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2" vMerge="1">
                  <a:txBody>
                    <a:bodyPr/>
                    <a:lstStyle/>
                    <a:p>
                      <a:endParaRPr lang="en-US"/>
                    </a:p>
                  </a:txBody>
                  <a:tcPr/>
                </a:tc>
                <a:tc hMerge="1" vMerge="1">
                  <a:txBody>
                    <a:bodyPr/>
                    <a:lstStyle/>
                    <a:p>
                      <a:endParaRPr lang="en-US"/>
                    </a:p>
                  </a:txBody>
                  <a:tcPr/>
                </a:tc>
                <a:tc vMerge="1">
                  <a:txBody>
                    <a:bodyPr/>
                    <a:lstStyle/>
                    <a:p>
                      <a:endParaRPr lang="en-US"/>
                    </a:p>
                  </a:txBody>
                  <a:tcPr/>
                </a:tc>
                <a:tc gridSpan="4">
                  <a:txBody>
                    <a:bodyPr/>
                    <a:lstStyle/>
                    <a:p>
                      <a:pPr algn="l" fontAlgn="b"/>
                      <a:r>
                        <a:rPr lang="en-US" sz="600" u="none" strike="noStrike">
                          <a:effectLst/>
                          <a:highlight>
                            <a:srgbClr val="FAC090"/>
                          </a:highlight>
                        </a:rPr>
                        <a:t> </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pPr algn="l" fontAlgn="b"/>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2">
                  <a:txBody>
                    <a:bodyPr/>
                    <a:lstStyle/>
                    <a:p>
                      <a:pPr algn="l" fontAlgn="b"/>
                      <a:r>
                        <a:rPr lang="en-US" sz="600" u="none" strike="noStrike">
                          <a:effectLst/>
                          <a:highlight>
                            <a:srgbClr val="FAC090"/>
                          </a:highlight>
                        </a:rPr>
                        <a:t>Averages</a:t>
                      </a:r>
                      <a:endParaRPr lang="en-US" sz="600" b="1" i="0" u="none" strike="noStrike">
                        <a:solidFill>
                          <a:srgbClr val="000000"/>
                        </a:solidFill>
                        <a:effectLst/>
                        <a:highlight>
                          <a:srgbClr val="FAC090"/>
                        </a:highlight>
                        <a:latin typeface="Arial" panose="020B0604020202020204" pitchFamily="34" charset="0"/>
                      </a:endParaRPr>
                    </a:p>
                  </a:txBody>
                  <a:tcPr marL="0" marR="0" marT="0" marB="0" anchor="b"/>
                </a:tc>
                <a:tc hMerge="1">
                  <a:txBody>
                    <a:bodyPr/>
                    <a:lstStyle/>
                    <a:p>
                      <a:pPr algn="ctr" fontAlgn="b"/>
                      <a:r>
                        <a:rPr lang="en-US" sz="600" u="none" strike="noStrike">
                          <a:effectLst/>
                          <a:highlight>
                            <a:srgbClr val="FAC090"/>
                          </a:highlight>
                        </a:rPr>
                        <a:t>Analysis</a:t>
                      </a:r>
                      <a:endParaRPr lang="en-US" sz="600" b="1" i="0" u="none" strike="noStrike">
                        <a:solidFill>
                          <a:srgbClr val="000000"/>
                        </a:solidFill>
                        <a:effectLst/>
                        <a:highlight>
                          <a:srgbClr val="FAC090"/>
                        </a:highlight>
                        <a:latin typeface="Arial" panose="020B0604020202020204" pitchFamily="34" charset="0"/>
                      </a:endParaRPr>
                    </a:p>
                  </a:txBody>
                  <a:tcPr marL="0" marR="0" marT="0" marB="0" anchor="b"/>
                </a:tc>
                <a:tc gridSpan="2">
                  <a:txBody>
                    <a:bodyPr/>
                    <a:lstStyle/>
                    <a:p>
                      <a:r>
                        <a:rPr lang="en-US" sz="600" u="none" strike="noStrike">
                          <a:effectLst/>
                          <a:highlight>
                            <a:srgbClr val="FAC090"/>
                          </a:highlight>
                        </a:rPr>
                        <a:t>Analysis</a:t>
                      </a:r>
                      <a:endParaRPr lang="en-US"/>
                    </a:p>
                  </a:txBody>
                  <a:tcPr marL="0" marR="0" marT="0" marB="0" anchor="b"/>
                </a:tc>
                <a:tc hMerge="1">
                  <a:txBody>
                    <a:bodyPr/>
                    <a:lstStyle/>
                    <a:p>
                      <a:endParaRPr lang="en-US"/>
                    </a:p>
                  </a:txBody>
                  <a:tcPr/>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653840098"/>
                  </a:ext>
                </a:extLst>
              </a:tr>
              <a:tr h="194782">
                <a:tc>
                  <a:txBody>
                    <a:bodyPr/>
                    <a:lstStyle/>
                    <a:p>
                      <a:pPr algn="l" fontAlgn="b"/>
                      <a:r>
                        <a:rPr lang="en-US" sz="600" u="none" strike="noStrike">
                          <a:effectLst/>
                          <a:highlight>
                            <a:srgbClr val="FFFFFF"/>
                          </a:highlight>
                        </a:rPr>
                        <a:t>Competitive</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00"/>
                          </a:highlight>
                        </a:rPr>
                        <a:t> $         4,734 </a:t>
                      </a:r>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a:txBody>
                    <a:bodyPr/>
                    <a:lstStyle/>
                    <a:p>
                      <a:pPr algn="r" fontAlgn="b"/>
                      <a:r>
                        <a:rPr lang="en-US" sz="600" u="none" strike="noStrike">
                          <a:effectLst/>
                          <a:highlight>
                            <a:srgbClr val="FFFF00"/>
                          </a:highlight>
                        </a:rPr>
                        <a:t>42.80</a:t>
                      </a:r>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gridSpan="4">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pPr algn="ctr" fontAlgn="b"/>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2">
                  <a:txBody>
                    <a:bodyPr/>
                    <a:lstStyle/>
                    <a:p>
                      <a:pPr algn="r" fontAlgn="b"/>
                      <a:r>
                        <a:rPr lang="en-US" sz="600" u="none" strike="noStrike">
                          <a:effectLst/>
                          <a:highlight>
                            <a:srgbClr val="FFFF00"/>
                          </a:highlight>
                        </a:rPr>
                        <a:t>110.61</a:t>
                      </a:r>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hMerge="1">
                  <a:txBody>
                    <a:bodyPr/>
                    <a:lstStyle/>
                    <a:p>
                      <a:pPr algn="l" fontAlgn="b"/>
                      <a:r>
                        <a:rPr lang="en-US" sz="600" u="none" strike="noStrike">
                          <a:effectLst/>
                          <a:highlight>
                            <a:srgbClr val="FFFFFF"/>
                          </a:highlight>
                        </a:rPr>
                        <a:t>FRH Average</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FF"/>
                          </a:highlight>
                        </a:rPr>
                        <a:t>FRH Average</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2552803651"/>
                  </a:ext>
                </a:extLst>
              </a:tr>
              <a:tr h="194782">
                <a:tc>
                  <a:txBody>
                    <a:bodyPr/>
                    <a:lstStyle/>
                    <a:p>
                      <a:pPr algn="l" fontAlgn="b"/>
                      <a:r>
                        <a:rPr lang="en-US" sz="600" u="none" strike="noStrike">
                          <a:effectLst/>
                          <a:highlight>
                            <a:srgbClr val="FFFFFF"/>
                          </a:highlight>
                        </a:rPr>
                        <a:t>Maintenance</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00"/>
                          </a:highlight>
                        </a:rPr>
                        <a:t> $         2,417 </a:t>
                      </a:r>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a:txBody>
                    <a:bodyPr/>
                    <a:lstStyle/>
                    <a:p>
                      <a:pPr algn="r" fontAlgn="b"/>
                      <a:r>
                        <a:rPr lang="en-US" sz="600" u="none" strike="noStrike">
                          <a:effectLst/>
                          <a:highlight>
                            <a:srgbClr val="FFFF00"/>
                          </a:highlight>
                        </a:rPr>
                        <a:t>15.90</a:t>
                      </a:r>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gridSpan="4">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pPr algn="ctr" fontAlgn="b"/>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2">
                  <a:txBody>
                    <a:bodyPr/>
                    <a:lstStyle/>
                    <a:p>
                      <a:pPr algn="r" fontAlgn="b"/>
                      <a:r>
                        <a:rPr lang="en-US" sz="600" u="none" strike="noStrike">
                          <a:effectLst/>
                          <a:highlight>
                            <a:srgbClr val="FFFF00"/>
                          </a:highlight>
                        </a:rPr>
                        <a:t>152.00</a:t>
                      </a:r>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hMerge="1">
                  <a:txBody>
                    <a:bodyPr/>
                    <a:lstStyle/>
                    <a:p>
                      <a:pPr algn="l" fontAlgn="b"/>
                      <a:r>
                        <a:rPr lang="en-US" sz="600" u="none" strike="noStrike">
                          <a:effectLst/>
                          <a:highlight>
                            <a:srgbClr val="FFFFFF"/>
                          </a:highlight>
                        </a:rPr>
                        <a:t>FRH Average</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FF"/>
                          </a:highlight>
                        </a:rPr>
                        <a:t>FRH Average</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1970345876"/>
                  </a:ext>
                </a:extLst>
              </a:tr>
              <a:tr h="97391">
                <a:tc>
                  <a:txBody>
                    <a:bodyPr/>
                    <a:lstStyle/>
                    <a:p>
                      <a:pPr algn="l" fontAlgn="b"/>
                      <a:r>
                        <a:rPr lang="en-US" sz="600" u="none" strike="noStrike">
                          <a:effectLst/>
                          <a:highlight>
                            <a:srgbClr val="FFFFFF"/>
                          </a:highlight>
                        </a:rPr>
                        <a:t>Repair</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00"/>
                          </a:highlight>
                        </a:rPr>
                        <a:t> $       13,444 </a:t>
                      </a:r>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a:txBody>
                    <a:bodyPr/>
                    <a:lstStyle/>
                    <a:p>
                      <a:pPr algn="r" fontAlgn="b"/>
                      <a:r>
                        <a:rPr lang="en-US" sz="600" u="none" strike="noStrike">
                          <a:effectLst/>
                          <a:highlight>
                            <a:srgbClr val="FFFF00"/>
                          </a:highlight>
                        </a:rPr>
                        <a:t>57.50</a:t>
                      </a:r>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gridSpan="4">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pPr algn="ctr" fontAlgn="b"/>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2">
                  <a:txBody>
                    <a:bodyPr/>
                    <a:lstStyle/>
                    <a:p>
                      <a:pPr algn="r" fontAlgn="b"/>
                      <a:r>
                        <a:rPr lang="en-US" sz="600" u="none" strike="noStrike">
                          <a:effectLst/>
                          <a:highlight>
                            <a:srgbClr val="FFFF00"/>
                          </a:highlight>
                        </a:rPr>
                        <a:t>233.81</a:t>
                      </a:r>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hMerge="1">
                  <a:txBody>
                    <a:bodyPr/>
                    <a:lstStyle/>
                    <a:p>
                      <a:pPr algn="l" fontAlgn="b"/>
                      <a:r>
                        <a:rPr lang="en-US" sz="600" u="none" strike="noStrike">
                          <a:effectLst/>
                          <a:highlight>
                            <a:srgbClr val="FFFFFF"/>
                          </a:highlight>
                        </a:rPr>
                        <a:t>FRH Average</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FF"/>
                          </a:highlight>
                        </a:rPr>
                        <a:t>FRH Average</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2217066762"/>
                  </a:ext>
                </a:extLst>
              </a:tr>
              <a:tr h="194782">
                <a:tc>
                  <a:txBody>
                    <a:bodyPr/>
                    <a:lstStyle/>
                    <a:p>
                      <a:pPr algn="l" fontAlgn="b"/>
                      <a:r>
                        <a:rPr lang="en-US" sz="600" u="none" strike="noStrike">
                          <a:effectLst/>
                          <a:highlight>
                            <a:srgbClr val="FFFFFF"/>
                          </a:highlight>
                        </a:rPr>
                        <a:t>Totals</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00"/>
                          </a:highlight>
                        </a:rPr>
                        <a:t> $       20,595 </a:t>
                      </a:r>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a:txBody>
                    <a:bodyPr/>
                    <a:lstStyle/>
                    <a:p>
                      <a:pPr algn="r" fontAlgn="b"/>
                      <a:r>
                        <a:rPr lang="en-US" sz="600" u="none" strike="noStrike" dirty="0">
                          <a:effectLst/>
                          <a:highlight>
                            <a:srgbClr val="FFFF00"/>
                          </a:highlight>
                        </a:rPr>
                        <a:t>116.20</a:t>
                      </a:r>
                      <a:endParaRPr lang="en-US" sz="600" b="0" i="0" u="none" strike="noStrike" dirty="0">
                        <a:solidFill>
                          <a:srgbClr val="000000"/>
                        </a:solidFill>
                        <a:effectLst/>
                        <a:highlight>
                          <a:srgbClr val="FFFF00"/>
                        </a:highlight>
                        <a:latin typeface="Arial" panose="020B0604020202020204" pitchFamily="34" charset="0"/>
                      </a:endParaRPr>
                    </a:p>
                  </a:txBody>
                  <a:tcPr marL="0" marR="0" marT="0" marB="0" anchor="b"/>
                </a:tc>
                <a:tc gridSpan="4">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pPr algn="ctr" fontAlgn="b"/>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2">
                  <a:txBody>
                    <a:bodyPr/>
                    <a:lstStyle/>
                    <a:p>
                      <a:pPr algn="r" fontAlgn="b"/>
                      <a:r>
                        <a:rPr lang="en-US" sz="600" u="none" strike="noStrike">
                          <a:effectLst/>
                          <a:highlight>
                            <a:srgbClr val="FFFF00"/>
                          </a:highlight>
                        </a:rPr>
                        <a:t>177.24</a:t>
                      </a:r>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hMerge="1">
                  <a:txBody>
                    <a:bodyPr/>
                    <a:lstStyle/>
                    <a:p>
                      <a:pPr algn="l" fontAlgn="b"/>
                      <a:r>
                        <a:rPr lang="en-US" sz="600" u="none" strike="noStrike">
                          <a:effectLst/>
                          <a:highlight>
                            <a:srgbClr val="FFFFFF"/>
                          </a:highlight>
                        </a:rPr>
                        <a:t>Customer ELR</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FF"/>
                          </a:highlight>
                        </a:rPr>
                        <a:t>Customer ELR</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2444214987"/>
                  </a:ext>
                </a:extLst>
              </a:tr>
              <a:tr h="584346">
                <a:tc>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dirty="0">
                          <a:effectLst/>
                          <a:highlight>
                            <a:srgbClr val="D9D9D9"/>
                          </a:highlight>
                        </a:rPr>
                        <a:t> </a:t>
                      </a:r>
                      <a:endParaRPr lang="en-US" sz="600" b="0" i="0" u="none" strike="noStrike" dirty="0">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gridSpan="4">
                  <a:txBody>
                    <a:bodyPr/>
                    <a:lstStyle/>
                    <a:p>
                      <a:pPr algn="r" fontAlgn="b"/>
                      <a:r>
                        <a:rPr lang="en-US" sz="600" u="none" strike="noStrike" dirty="0">
                          <a:effectLst/>
                          <a:highlight>
                            <a:srgbClr val="FFFFFF"/>
                          </a:highlight>
                        </a:rPr>
                        <a:t>Target Labor Rate</a:t>
                      </a:r>
                      <a:endParaRPr lang="en-US" sz="600" b="0" i="0" u="none" strike="noStrike" dirty="0">
                        <a:solidFill>
                          <a:srgbClr val="000000"/>
                        </a:solidFill>
                        <a:effectLst/>
                        <a:highlight>
                          <a:srgbClr val="FFFFFF"/>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pPr algn="r" fontAlgn="b"/>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gridSpan="2">
                  <a:txBody>
                    <a:bodyPr/>
                    <a:lstStyle/>
                    <a:p>
                      <a:pPr algn="l" fontAlgn="b"/>
                      <a:r>
                        <a:rPr lang="en-US" sz="600" u="none" strike="noStrike" dirty="0">
                          <a:effectLst/>
                        </a:rPr>
                        <a:t> </a:t>
                      </a:r>
                      <a:endParaRPr lang="en-US" sz="600" b="0" i="0" u="none" strike="noStrike" dirty="0">
                        <a:solidFill>
                          <a:srgbClr val="000000"/>
                        </a:solidFill>
                        <a:effectLst/>
                        <a:latin typeface="Arial" panose="020B0604020202020204" pitchFamily="34" charset="0"/>
                      </a:endParaRPr>
                    </a:p>
                  </a:txBody>
                  <a:tcPr marL="0" marR="0" marT="0" marB="0" anchor="b"/>
                </a:tc>
                <a:tc hMerge="1">
                  <a:txBody>
                    <a:bodyPr/>
                    <a:lstStyle/>
                    <a:p>
                      <a:pPr algn="l" fontAlgn="b"/>
                      <a:r>
                        <a:rPr lang="en-US" sz="600" u="none" strike="noStrike" dirty="0">
                          <a:effectLst/>
                          <a:highlight>
                            <a:srgbClr val="FFFFFF"/>
                          </a:highlight>
                        </a:rPr>
                        <a:t>Per FRH</a:t>
                      </a:r>
                      <a:endParaRPr lang="en-US" sz="600" b="0" i="0" u="none" strike="noStrike" dirty="0">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FF"/>
                          </a:highlight>
                        </a:rPr>
                        <a:t>Per FRH</a:t>
                      </a:r>
                      <a:endParaRPr lang="en-US" sz="600" b="0" i="0" u="none" strike="noStrike" dirty="0">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dirty="0">
                          <a:effectLst/>
                          <a:highlight>
                            <a:srgbClr val="FFFFFF"/>
                          </a:highlight>
                        </a:rPr>
                        <a:t> </a:t>
                      </a:r>
                      <a:endParaRPr lang="en-US" sz="600" b="0" i="0" u="none" strike="noStrike" dirty="0">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4147931426"/>
                  </a:ext>
                </a:extLst>
              </a:tr>
              <a:tr h="292173">
                <a:tc gridSpan="2">
                  <a:txBody>
                    <a:bodyPr/>
                    <a:lstStyle/>
                    <a:p>
                      <a:pPr algn="ctr" fontAlgn="b"/>
                      <a:r>
                        <a:rPr lang="en-US" sz="600" u="none" strike="noStrike">
                          <a:effectLst/>
                          <a:highlight>
                            <a:srgbClr val="FFFFFF"/>
                          </a:highlight>
                        </a:rPr>
                        <a:t>Total Ro's in Sample</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endParaRPr lang="en-US"/>
                    </a:p>
                  </a:txBody>
                  <a:tcPr/>
                </a:tc>
                <a:tc>
                  <a:txBody>
                    <a:bodyPr/>
                    <a:lstStyle/>
                    <a:p>
                      <a:pPr algn="ctr" fontAlgn="b"/>
                      <a:r>
                        <a:rPr lang="en-US" sz="600" u="none" strike="noStrike">
                          <a:effectLst/>
                          <a:highlight>
                            <a:srgbClr val="FFFFFF"/>
                          </a:highlight>
                        </a:rPr>
                        <a:t>100</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gridSpan="4">
                  <a:txBody>
                    <a:bodyPr/>
                    <a:lstStyle/>
                    <a:p>
                      <a:pPr algn="r" fontAlgn="b"/>
                      <a:r>
                        <a:rPr lang="en-US" sz="600" u="none" strike="noStrike">
                          <a:effectLst/>
                          <a:highlight>
                            <a:srgbClr val="FFFFFF"/>
                          </a:highlight>
                        </a:rPr>
                        <a:t>Difference</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pPr algn="r" fontAlgn="b"/>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gridSpan="2">
                  <a:txBody>
                    <a:bodyPr/>
                    <a:lstStyle/>
                    <a:p>
                      <a:pPr algn="r" fontAlgn="b"/>
                      <a:r>
                        <a:rPr lang="en-US" sz="600" u="none" strike="noStrike">
                          <a:effectLst/>
                          <a:highlight>
                            <a:srgbClr val="FFFF00"/>
                          </a:highlight>
                        </a:rPr>
                        <a:t>177.24</a:t>
                      </a:r>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hMerge="1">
                  <a:txBody>
                    <a:bodyPr/>
                    <a:lstStyle/>
                    <a:p>
                      <a:pPr algn="l" fontAlgn="b"/>
                      <a:r>
                        <a:rPr lang="en-US" sz="600" u="none" strike="noStrike">
                          <a:effectLst/>
                          <a:highlight>
                            <a:srgbClr val="FFFFFF"/>
                          </a:highlight>
                        </a:rPr>
                        <a:t>Per FRH</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FF"/>
                          </a:highlight>
                        </a:rPr>
                        <a:t>Per FRH</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1469201934"/>
                  </a:ext>
                </a:extLst>
              </a:tr>
              <a:tr h="97391">
                <a:tc>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gridSpan="4">
                  <a:txBody>
                    <a:bodyPr/>
                    <a:lstStyle/>
                    <a:p>
                      <a:pPr algn="r" fontAlgn="b"/>
                      <a:r>
                        <a:rPr lang="en-US" sz="600" u="none" strike="noStrike" dirty="0">
                          <a:effectLst/>
                          <a:highlight>
                            <a:srgbClr val="D9D9D9"/>
                          </a:highlight>
                        </a:rPr>
                        <a:t> </a:t>
                      </a:r>
                      <a:endParaRPr lang="en-US" sz="600" b="0" i="0" u="none" strike="noStrike" dirty="0">
                        <a:solidFill>
                          <a:srgbClr val="000000"/>
                        </a:solidFill>
                        <a:effectLst/>
                        <a:highlight>
                          <a:srgbClr val="D9D9D9"/>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pPr algn="r" fontAlgn="b"/>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gridSpan="2">
                  <a:txBody>
                    <a:bodyPr/>
                    <a:lstStyle/>
                    <a:p>
                      <a:pPr algn="l" fontAlgn="b"/>
                      <a:r>
                        <a:rPr lang="en-US" sz="600" u="none" strike="noStrike" dirty="0">
                          <a:effectLst/>
                          <a:highlight>
                            <a:srgbClr val="D9D9D9"/>
                          </a:highlight>
                        </a:rPr>
                        <a:t> </a:t>
                      </a:r>
                      <a:endParaRPr lang="en-US" sz="600" b="0" i="0" u="none" strike="noStrike" dirty="0">
                        <a:solidFill>
                          <a:srgbClr val="000000"/>
                        </a:solidFill>
                        <a:effectLst/>
                        <a:highlight>
                          <a:srgbClr val="D9D9D9"/>
                        </a:highlight>
                        <a:latin typeface="Arial" panose="020B0604020202020204" pitchFamily="34" charset="0"/>
                      </a:endParaRPr>
                    </a:p>
                  </a:txBody>
                  <a:tcPr marL="0" marR="0" marT="0" marB="0" anchor="b"/>
                </a:tc>
                <a:tc hMerge="1">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dirty="0">
                          <a:effectLst/>
                          <a:highlight>
                            <a:srgbClr val="D9D9D9"/>
                          </a:highlight>
                        </a:rPr>
                        <a:t> </a:t>
                      </a:r>
                      <a:endParaRPr lang="en-US" sz="600" b="0" i="0" u="none" strike="noStrike" dirty="0">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438699099"/>
                  </a:ext>
                </a:extLst>
              </a:tr>
              <a:tr h="113623">
                <a:tc gridSpan="12">
                  <a:txBody>
                    <a:bodyPr/>
                    <a:lstStyle/>
                    <a:p>
                      <a:pPr algn="l" fontAlgn="b"/>
                      <a:r>
                        <a:rPr lang="en-US" sz="700" u="none" strike="noStrike">
                          <a:effectLst/>
                          <a:highlight>
                            <a:srgbClr val="D9D9D9"/>
                          </a:highlight>
                        </a:rPr>
                        <a:t>Cost of Labor</a:t>
                      </a:r>
                      <a:endParaRPr lang="en-US" sz="700" b="1" i="0" u="none" strike="noStrike">
                        <a:solidFill>
                          <a:srgbClr val="000000"/>
                        </a:solidFill>
                        <a:effectLst/>
                        <a:highlight>
                          <a:srgbClr val="D9D9D9"/>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700" b="1"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565631972"/>
                  </a:ext>
                </a:extLst>
              </a:tr>
              <a:tr h="97391">
                <a:tc gridSpan="2">
                  <a:txBody>
                    <a:bodyPr/>
                    <a:lstStyle/>
                    <a:p>
                      <a:pPr algn="l" fontAlgn="b"/>
                      <a:r>
                        <a:rPr lang="en-US" sz="600" u="none" strike="noStrike">
                          <a:effectLst/>
                          <a:highlight>
                            <a:srgbClr val="FFFFFF"/>
                          </a:highlight>
                        </a:rPr>
                        <a:t>Total Cost of Labor</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endParaRPr lang="en-US"/>
                    </a:p>
                  </a:txBody>
                  <a:tcPr/>
                </a:tc>
                <a:tc>
                  <a:txBody>
                    <a:bodyPr/>
                    <a:lstStyle/>
                    <a:p>
                      <a:pPr algn="r" fontAlgn="b"/>
                      <a:r>
                        <a:rPr lang="en-US" sz="600" u="none" strike="noStrike">
                          <a:effectLst/>
                          <a:highlight>
                            <a:srgbClr val="FFFF00"/>
                          </a:highlight>
                        </a:rPr>
                        <a:t>4305.80</a:t>
                      </a:r>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2">
                  <a:txBody>
                    <a:bodyPr/>
                    <a:lstStyle/>
                    <a:p>
                      <a:pPr algn="l" fontAlgn="b"/>
                      <a:r>
                        <a:rPr lang="en-US" sz="600" u="none" strike="noStrike">
                          <a:effectLst/>
                          <a:highlight>
                            <a:srgbClr val="FFFFFF"/>
                          </a:highlight>
                        </a:rPr>
                        <a:t>Total Sales</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2">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hMerge="1">
                  <a:txBody>
                    <a:bodyPr/>
                    <a:lstStyle/>
                    <a:p>
                      <a:pPr algn="ctr" fontAlgn="b"/>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2">
                  <a:txBody>
                    <a:bodyPr/>
                    <a:lstStyle/>
                    <a:p>
                      <a:r>
                        <a:rPr lang="en-US" sz="600" u="none" strike="noStrike">
                          <a:effectLst/>
                          <a:highlight>
                            <a:srgbClr val="FFFF00"/>
                          </a:highlight>
                        </a:rPr>
                        <a:t>20.91%</a:t>
                      </a:r>
                      <a:endParaRPr lang="en-US"/>
                    </a:p>
                  </a:txBody>
                  <a:tcPr marL="0" marR="0" marT="0" marB="0" anchor="b"/>
                </a:tc>
                <a:tc hMerge="1">
                  <a:txBody>
                    <a:bodyPr/>
                    <a:lstStyle/>
                    <a:p>
                      <a:pPr algn="ctr" fontAlgn="b"/>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gridSpan="3">
                  <a:txBody>
                    <a:bodyPr/>
                    <a:lstStyle/>
                    <a:p>
                      <a:pPr algn="l" fontAlgn="b"/>
                      <a:r>
                        <a:rPr lang="en-US" sz="600" u="none" strike="noStrike">
                          <a:effectLst/>
                          <a:highlight>
                            <a:srgbClr val="FFFFFF"/>
                          </a:highlight>
                        </a:rPr>
                        <a:t>Percent Cost of Sales</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873713490"/>
                  </a:ext>
                </a:extLst>
              </a:tr>
              <a:tr h="97391">
                <a:tc gridSpan="2">
                  <a:txBody>
                    <a:bodyPr/>
                    <a:lstStyle/>
                    <a:p>
                      <a:pPr algn="l" fontAlgn="b"/>
                      <a:r>
                        <a:rPr lang="en-US" sz="600" u="none" strike="noStrike">
                          <a:effectLst/>
                          <a:highlight>
                            <a:srgbClr val="FFFFFF"/>
                          </a:highlight>
                        </a:rPr>
                        <a:t>Total Cost of Labor</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endParaRPr lang="en-US"/>
                    </a:p>
                  </a:txBody>
                  <a:tcPr/>
                </a:tc>
                <a:tc>
                  <a:txBody>
                    <a:bodyPr/>
                    <a:lstStyle/>
                    <a:p>
                      <a:pPr algn="r" fontAlgn="b"/>
                      <a:r>
                        <a:rPr lang="en-US" sz="600" u="none" strike="noStrike">
                          <a:effectLst/>
                          <a:highlight>
                            <a:srgbClr val="FFFF00"/>
                          </a:highlight>
                        </a:rPr>
                        <a:t>4305.80</a:t>
                      </a:r>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2">
                  <a:txBody>
                    <a:bodyPr/>
                    <a:lstStyle/>
                    <a:p>
                      <a:pPr algn="l" fontAlgn="b"/>
                      <a:r>
                        <a:rPr lang="en-US" sz="600" u="none" strike="noStrike">
                          <a:effectLst/>
                          <a:highlight>
                            <a:srgbClr val="FFFFFF"/>
                          </a:highlight>
                        </a:rPr>
                        <a:t>Total FRHs</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2">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hMerge="1">
                  <a:txBody>
                    <a:bodyPr/>
                    <a:lstStyle/>
                    <a:p>
                      <a:pPr algn="ctr" fontAlgn="b"/>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2">
                  <a:txBody>
                    <a:bodyPr/>
                    <a:lstStyle/>
                    <a:p>
                      <a:r>
                        <a:rPr lang="en-US" sz="600" u="none" strike="noStrike">
                          <a:effectLst/>
                          <a:highlight>
                            <a:srgbClr val="FFFF00"/>
                          </a:highlight>
                        </a:rPr>
                        <a:t>37.06</a:t>
                      </a:r>
                      <a:endParaRPr lang="en-US"/>
                    </a:p>
                  </a:txBody>
                  <a:tcPr marL="0" marR="0" marT="0" marB="0" anchor="b"/>
                </a:tc>
                <a:tc hMerge="1">
                  <a:txBody>
                    <a:bodyPr/>
                    <a:lstStyle/>
                    <a:p>
                      <a:pPr algn="ctr" fontAlgn="b"/>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gridSpan="3">
                  <a:txBody>
                    <a:bodyPr/>
                    <a:lstStyle/>
                    <a:p>
                      <a:pPr algn="l" fontAlgn="b"/>
                      <a:r>
                        <a:rPr lang="en-US" sz="600" u="none" strike="noStrike">
                          <a:effectLst/>
                          <a:highlight>
                            <a:srgbClr val="FFFFFF"/>
                          </a:highlight>
                        </a:rPr>
                        <a:t>Cost per FRH</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4017702334"/>
                  </a:ext>
                </a:extLst>
              </a:tr>
              <a:tr h="97391">
                <a:tc>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gridSpan="2">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hMerge="1">
                  <a:txBody>
                    <a:bodyPr/>
                    <a:lstStyle/>
                    <a:p>
                      <a:pPr algn="ctr"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gridSpan="2">
                  <a:txBody>
                    <a:bodyPr/>
                    <a:lstStyle/>
                    <a:p>
                      <a:pPr algn="ctr" fontAlgn="b"/>
                      <a:r>
                        <a:rPr lang="en-US" sz="600" u="none" strike="noStrike" dirty="0">
                          <a:effectLst/>
                          <a:highlight>
                            <a:srgbClr val="D9D9D9"/>
                          </a:highlight>
                        </a:rPr>
                        <a:t> </a:t>
                      </a:r>
                      <a:endParaRPr lang="en-US" sz="600" b="0" i="0" u="none" strike="noStrike" dirty="0">
                        <a:solidFill>
                          <a:srgbClr val="000000"/>
                        </a:solidFill>
                        <a:effectLst/>
                        <a:highlight>
                          <a:srgbClr val="D9D9D9"/>
                        </a:highlight>
                        <a:latin typeface="Arial" panose="020B0604020202020204" pitchFamily="34" charset="0"/>
                      </a:endParaRPr>
                    </a:p>
                  </a:txBody>
                  <a:tcPr marL="0" marR="0" marT="0" marB="0" anchor="b"/>
                </a:tc>
                <a:tc hMerge="1">
                  <a:txBody>
                    <a:bodyPr/>
                    <a:lstStyle/>
                    <a:p>
                      <a:pPr algn="ctr" fontAlgn="b"/>
                      <a:endParaRPr lang="en-US" sz="600" b="0" i="0" u="none" strike="noStrike" dirty="0">
                        <a:solidFill>
                          <a:srgbClr val="000000"/>
                        </a:solidFill>
                        <a:effectLst/>
                        <a:highlight>
                          <a:srgbClr val="D9D9D9"/>
                        </a:highlight>
                        <a:latin typeface="Arial" panose="020B0604020202020204" pitchFamily="34" charset="0"/>
                      </a:endParaRPr>
                    </a:p>
                  </a:txBody>
                  <a:tcPr marL="0" marR="0" marT="0" marB="0" anchor="b"/>
                </a:tc>
                <a:tc gridSpan="2">
                  <a:txBody>
                    <a:bodyPr/>
                    <a:lstStyle/>
                    <a:p>
                      <a:r>
                        <a:rPr lang="en-US" sz="600" u="none" strike="noStrike" dirty="0">
                          <a:effectLst/>
                          <a:highlight>
                            <a:srgbClr val="D9D9D9"/>
                          </a:highlight>
                        </a:rPr>
                        <a:t> </a:t>
                      </a:r>
                      <a:endParaRPr lang="en-US" dirty="0"/>
                    </a:p>
                  </a:txBody>
                  <a:tcPr marL="0" marR="0" marT="0" marB="0" anchor="b"/>
                </a:tc>
                <a:tc hMerge="1">
                  <a:txBody>
                    <a:bodyPr/>
                    <a:lstStyle/>
                    <a:p>
                      <a:pPr algn="l" fontAlgn="b"/>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gridSpan="2">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hMerge="1">
                  <a:txBody>
                    <a:bodyPr/>
                    <a:lstStyle/>
                    <a:p>
                      <a:pPr algn="l" fontAlgn="b"/>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1766610470"/>
                  </a:ext>
                </a:extLst>
              </a:tr>
              <a:tr h="113623">
                <a:tc gridSpan="12">
                  <a:txBody>
                    <a:bodyPr/>
                    <a:lstStyle/>
                    <a:p>
                      <a:pPr algn="l" fontAlgn="b"/>
                      <a:r>
                        <a:rPr lang="en-US" sz="700" u="none" strike="noStrike">
                          <a:effectLst/>
                          <a:highlight>
                            <a:srgbClr val="D9D9D9"/>
                          </a:highlight>
                        </a:rPr>
                        <a:t>Repair Order Measurements</a:t>
                      </a:r>
                      <a:endParaRPr lang="en-US" sz="700" b="1" i="0" u="none" strike="noStrike">
                        <a:solidFill>
                          <a:srgbClr val="000000"/>
                        </a:solidFill>
                        <a:effectLst/>
                        <a:highlight>
                          <a:srgbClr val="D9D9D9"/>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700" b="1"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2558557739"/>
                  </a:ext>
                </a:extLst>
              </a:tr>
              <a:tr h="97391">
                <a:tc gridSpan="2">
                  <a:txBody>
                    <a:bodyPr/>
                    <a:lstStyle/>
                    <a:p>
                      <a:pPr algn="l" fontAlgn="b"/>
                      <a:r>
                        <a:rPr lang="en-US" sz="600" u="none" strike="noStrike">
                          <a:effectLst/>
                          <a:highlight>
                            <a:srgbClr val="FFFFFF"/>
                          </a:highlight>
                        </a:rPr>
                        <a:t>Total Labor Sales</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endParaRPr lang="en-US"/>
                    </a:p>
                  </a:txBody>
                  <a:tcPr/>
                </a:tc>
                <a:tc>
                  <a:txBody>
                    <a:bodyPr/>
                    <a:lstStyle/>
                    <a:p>
                      <a:pPr algn="r" fontAlgn="b"/>
                      <a:r>
                        <a:rPr lang="en-US" sz="600" u="none" strike="noStrike">
                          <a:effectLst/>
                          <a:highlight>
                            <a:srgbClr val="FFFF00"/>
                          </a:highlight>
                        </a:rPr>
                        <a:t>20,594.75</a:t>
                      </a:r>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3">
                  <a:txBody>
                    <a:bodyPr/>
                    <a:lstStyle/>
                    <a:p>
                      <a:pPr algn="l" fontAlgn="b"/>
                      <a:r>
                        <a:rPr lang="en-US" sz="600" u="none" strike="noStrike">
                          <a:effectLst/>
                          <a:highlight>
                            <a:srgbClr val="FFFFFF"/>
                          </a:highlight>
                        </a:rPr>
                        <a:t>Total ROs</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hMerge="1">
                  <a:txBody>
                    <a:bodyPr/>
                    <a:lstStyle/>
                    <a:p>
                      <a:pPr algn="ctr" fontAlgn="b"/>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2">
                  <a:txBody>
                    <a:bodyPr/>
                    <a:lstStyle/>
                    <a:p>
                      <a:r>
                        <a:rPr lang="en-US" sz="600" u="none" strike="noStrike">
                          <a:effectLst/>
                          <a:highlight>
                            <a:srgbClr val="FFFF00"/>
                          </a:highlight>
                        </a:rPr>
                        <a:t>205.95</a:t>
                      </a:r>
                      <a:endParaRPr lang="en-US"/>
                    </a:p>
                  </a:txBody>
                  <a:tcPr marL="0" marR="0" marT="0" marB="0" anchor="b"/>
                </a:tc>
                <a:tc hMerge="1">
                  <a:txBody>
                    <a:bodyPr/>
                    <a:lstStyle/>
                    <a:p>
                      <a:pPr algn="r" fontAlgn="b"/>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gridSpan="3">
                  <a:txBody>
                    <a:bodyPr/>
                    <a:lstStyle/>
                    <a:p>
                      <a:pPr algn="l" fontAlgn="b"/>
                      <a:r>
                        <a:rPr lang="en-US" sz="600" u="none" strike="noStrike">
                          <a:effectLst/>
                          <a:highlight>
                            <a:srgbClr val="FFFFFF"/>
                          </a:highlight>
                        </a:rPr>
                        <a:t>Avg Labor per RO</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409268752"/>
                  </a:ext>
                </a:extLst>
              </a:tr>
              <a:tr h="97391">
                <a:tc gridSpan="2">
                  <a:txBody>
                    <a:bodyPr/>
                    <a:lstStyle/>
                    <a:p>
                      <a:pPr algn="l" fontAlgn="b"/>
                      <a:r>
                        <a:rPr lang="en-US" sz="600" u="none" strike="noStrike">
                          <a:effectLst/>
                          <a:highlight>
                            <a:srgbClr val="FFFFFF"/>
                          </a:highlight>
                        </a:rPr>
                        <a:t>Total FRHs</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endParaRPr lang="en-US"/>
                    </a:p>
                  </a:txBody>
                  <a:tcPr/>
                </a:tc>
                <a:tc>
                  <a:txBody>
                    <a:bodyPr/>
                    <a:lstStyle/>
                    <a:p>
                      <a:pPr algn="r" fontAlgn="b"/>
                      <a:r>
                        <a:rPr lang="en-US" sz="600" u="none" strike="noStrike">
                          <a:effectLst/>
                          <a:highlight>
                            <a:srgbClr val="FFFF00"/>
                          </a:highlight>
                        </a:rPr>
                        <a:t>116.20</a:t>
                      </a:r>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3">
                  <a:txBody>
                    <a:bodyPr/>
                    <a:lstStyle/>
                    <a:p>
                      <a:pPr algn="l" fontAlgn="b"/>
                      <a:r>
                        <a:rPr lang="en-US" sz="600" u="none" strike="noStrike">
                          <a:effectLst/>
                          <a:highlight>
                            <a:srgbClr val="FFFFFF"/>
                          </a:highlight>
                        </a:rPr>
                        <a:t>Total ROs</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hMerge="1">
                  <a:txBody>
                    <a:bodyPr/>
                    <a:lstStyle/>
                    <a:p>
                      <a:pPr algn="ctr" fontAlgn="b"/>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2">
                  <a:txBody>
                    <a:bodyPr/>
                    <a:lstStyle/>
                    <a:p>
                      <a:r>
                        <a:rPr lang="en-US" sz="600" u="none" strike="noStrike">
                          <a:effectLst/>
                          <a:highlight>
                            <a:srgbClr val="FFFF00"/>
                          </a:highlight>
                        </a:rPr>
                        <a:t>1.16</a:t>
                      </a:r>
                      <a:endParaRPr lang="en-US"/>
                    </a:p>
                  </a:txBody>
                  <a:tcPr marL="0" marR="0" marT="0" marB="0" anchor="b"/>
                </a:tc>
                <a:tc hMerge="1">
                  <a:txBody>
                    <a:bodyPr/>
                    <a:lstStyle/>
                    <a:p>
                      <a:pPr algn="r" fontAlgn="b"/>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gridSpan="3">
                  <a:txBody>
                    <a:bodyPr/>
                    <a:lstStyle/>
                    <a:p>
                      <a:pPr algn="l" fontAlgn="b"/>
                      <a:r>
                        <a:rPr lang="en-US" sz="600" u="none" strike="noStrike">
                          <a:effectLst/>
                          <a:highlight>
                            <a:srgbClr val="FFFFFF"/>
                          </a:highlight>
                        </a:rPr>
                        <a:t>Avg FRH's per RO</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1228638135"/>
                  </a:ext>
                </a:extLst>
              </a:tr>
              <a:tr h="97391">
                <a:tc gridSpan="2">
                  <a:txBody>
                    <a:bodyPr/>
                    <a:lstStyle/>
                    <a:p>
                      <a:pPr algn="l" fontAlgn="b"/>
                      <a:r>
                        <a:rPr lang="en-US" sz="600" u="none" strike="noStrike">
                          <a:effectLst/>
                          <a:highlight>
                            <a:srgbClr val="FFFFFF"/>
                          </a:highlight>
                        </a:rPr>
                        <a:t>Menu Sales</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endParaRPr lang="en-US"/>
                    </a:p>
                  </a:txBody>
                  <a:tcPr/>
                </a:tc>
                <a:tc>
                  <a:txBody>
                    <a:bodyPr/>
                    <a:lstStyle/>
                    <a:p>
                      <a:pPr algn="l" fontAlgn="b"/>
                      <a:r>
                        <a:rPr lang="en-US" sz="600" u="none" strike="noStrike">
                          <a:effectLst/>
                        </a:rPr>
                        <a:t> </a:t>
                      </a:r>
                      <a:endParaRPr lang="en-US" sz="600" b="0" i="0" u="none" strike="noStrike">
                        <a:solidFill>
                          <a:srgbClr val="000000"/>
                        </a:solidFill>
                        <a:effectLst/>
                        <a:latin typeface="Arial" panose="020B0604020202020204" pitchFamily="34" charset="0"/>
                      </a:endParaRPr>
                    </a:p>
                  </a:txBody>
                  <a:tcPr marL="0" marR="0" marT="0" marB="0" anchor="b"/>
                </a:tc>
                <a:tc>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3">
                  <a:txBody>
                    <a:bodyPr/>
                    <a:lstStyle/>
                    <a:p>
                      <a:pPr algn="l" fontAlgn="b"/>
                      <a:r>
                        <a:rPr lang="en-US" sz="600" u="none" strike="noStrike">
                          <a:effectLst/>
                          <a:highlight>
                            <a:srgbClr val="FFFFFF"/>
                          </a:highlight>
                        </a:rPr>
                        <a:t>Total ROs</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hMerge="1">
                  <a:txBody>
                    <a:bodyPr/>
                    <a:lstStyle/>
                    <a:p>
                      <a:pPr algn="ctr" fontAlgn="b"/>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2">
                  <a:txBody>
                    <a:bodyPr/>
                    <a:lstStyle/>
                    <a:p>
                      <a:r>
                        <a:rPr lang="en-US" sz="600" u="none" strike="noStrike">
                          <a:effectLst/>
                        </a:rPr>
                        <a:t> </a:t>
                      </a:r>
                      <a:endParaRPr lang="en-US"/>
                    </a:p>
                  </a:txBody>
                  <a:tcPr marL="0" marR="0" marT="0" marB="0" anchor="b"/>
                </a:tc>
                <a:tc hMerge="1">
                  <a:txBody>
                    <a:bodyPr/>
                    <a:lstStyle/>
                    <a:p>
                      <a:pPr algn="l" fontAlgn="b"/>
                      <a:endParaRPr lang="en-US" sz="600" b="0" i="0" u="none" strike="noStrike">
                        <a:solidFill>
                          <a:srgbClr val="000000"/>
                        </a:solidFill>
                        <a:effectLst/>
                        <a:latin typeface="Arial" panose="020B0604020202020204" pitchFamily="34" charset="0"/>
                      </a:endParaRPr>
                    </a:p>
                  </a:txBody>
                  <a:tcPr marL="0" marR="0" marT="0" marB="0" anchor="b"/>
                </a:tc>
                <a:tc gridSpan="3">
                  <a:txBody>
                    <a:bodyPr/>
                    <a:lstStyle/>
                    <a:p>
                      <a:pPr algn="l" fontAlgn="b"/>
                      <a:r>
                        <a:rPr lang="en-US" sz="600" u="none" strike="noStrike">
                          <a:effectLst/>
                          <a:highlight>
                            <a:srgbClr val="FFFFFF"/>
                          </a:highlight>
                        </a:rPr>
                        <a:t>Percent Menu Sales</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1274712919"/>
                  </a:ext>
                </a:extLst>
              </a:tr>
              <a:tr h="97391">
                <a:tc gridSpan="2">
                  <a:txBody>
                    <a:bodyPr/>
                    <a:lstStyle/>
                    <a:p>
                      <a:pPr algn="l" fontAlgn="b"/>
                      <a:r>
                        <a:rPr lang="en-US" sz="600" u="none" strike="noStrike">
                          <a:effectLst/>
                          <a:highlight>
                            <a:srgbClr val="FFFFFF"/>
                          </a:highlight>
                        </a:rPr>
                        <a:t>Competitive FRHs</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endParaRPr lang="en-US"/>
                    </a:p>
                  </a:txBody>
                  <a:tcPr/>
                </a:tc>
                <a:tc>
                  <a:txBody>
                    <a:bodyPr/>
                    <a:lstStyle/>
                    <a:p>
                      <a:pPr algn="r" fontAlgn="b"/>
                      <a:r>
                        <a:rPr lang="en-US" sz="600" u="none" strike="noStrike">
                          <a:effectLst/>
                          <a:highlight>
                            <a:srgbClr val="FFFF00"/>
                          </a:highlight>
                        </a:rPr>
                        <a:t>42.80</a:t>
                      </a:r>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3">
                  <a:txBody>
                    <a:bodyPr/>
                    <a:lstStyle/>
                    <a:p>
                      <a:pPr algn="l" fontAlgn="b"/>
                      <a:r>
                        <a:rPr lang="en-US" sz="600" u="none" strike="noStrike">
                          <a:effectLst/>
                          <a:highlight>
                            <a:srgbClr val="FFFFFF"/>
                          </a:highlight>
                        </a:rPr>
                        <a:t>Total FRHs</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hMerge="1">
                  <a:txBody>
                    <a:bodyPr/>
                    <a:lstStyle/>
                    <a:p>
                      <a:pPr algn="ctr" fontAlgn="b"/>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2">
                  <a:txBody>
                    <a:bodyPr/>
                    <a:lstStyle/>
                    <a:p>
                      <a:r>
                        <a:rPr lang="en-US" sz="600" u="none" strike="noStrike">
                          <a:effectLst/>
                          <a:highlight>
                            <a:srgbClr val="FFFF00"/>
                          </a:highlight>
                        </a:rPr>
                        <a:t>36.83%</a:t>
                      </a:r>
                      <a:endParaRPr lang="en-US"/>
                    </a:p>
                  </a:txBody>
                  <a:tcPr marL="0" marR="0" marT="0" marB="0" anchor="b"/>
                </a:tc>
                <a:tc hMerge="1">
                  <a:txBody>
                    <a:bodyPr/>
                    <a:lstStyle/>
                    <a:p>
                      <a:pPr algn="r" fontAlgn="b"/>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gridSpan="3">
                  <a:txBody>
                    <a:bodyPr/>
                    <a:lstStyle/>
                    <a:p>
                      <a:pPr algn="l" fontAlgn="b"/>
                      <a:r>
                        <a:rPr lang="en-US" sz="600" u="none" strike="noStrike">
                          <a:effectLst/>
                          <a:highlight>
                            <a:srgbClr val="FFFFFF"/>
                          </a:highlight>
                        </a:rPr>
                        <a:t>Percent Competitive</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953294357"/>
                  </a:ext>
                </a:extLst>
              </a:tr>
              <a:tr h="97391">
                <a:tc gridSpan="2">
                  <a:txBody>
                    <a:bodyPr/>
                    <a:lstStyle/>
                    <a:p>
                      <a:pPr algn="l" fontAlgn="b"/>
                      <a:r>
                        <a:rPr lang="en-US" sz="600" u="none" strike="noStrike">
                          <a:effectLst/>
                          <a:highlight>
                            <a:srgbClr val="FFFFFF"/>
                          </a:highlight>
                        </a:rPr>
                        <a:t>Maintenance FRHs</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endParaRPr lang="en-US"/>
                    </a:p>
                  </a:txBody>
                  <a:tcPr/>
                </a:tc>
                <a:tc>
                  <a:txBody>
                    <a:bodyPr/>
                    <a:lstStyle/>
                    <a:p>
                      <a:pPr algn="r" fontAlgn="b"/>
                      <a:r>
                        <a:rPr lang="en-US" sz="600" u="none" strike="noStrike">
                          <a:effectLst/>
                          <a:highlight>
                            <a:srgbClr val="FFFF00"/>
                          </a:highlight>
                        </a:rPr>
                        <a:t>15.90</a:t>
                      </a:r>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3">
                  <a:txBody>
                    <a:bodyPr/>
                    <a:lstStyle/>
                    <a:p>
                      <a:pPr algn="l" fontAlgn="b"/>
                      <a:r>
                        <a:rPr lang="en-US" sz="600" u="none" strike="noStrike">
                          <a:effectLst/>
                          <a:highlight>
                            <a:srgbClr val="FFFFFF"/>
                          </a:highlight>
                        </a:rPr>
                        <a:t>Total FRHs</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hMerge="1">
                  <a:txBody>
                    <a:bodyPr/>
                    <a:lstStyle/>
                    <a:p>
                      <a:pPr algn="ctr" fontAlgn="b"/>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2">
                  <a:txBody>
                    <a:bodyPr/>
                    <a:lstStyle/>
                    <a:p>
                      <a:r>
                        <a:rPr lang="en-US" sz="600" u="none" strike="noStrike">
                          <a:effectLst/>
                          <a:highlight>
                            <a:srgbClr val="FFFF00"/>
                          </a:highlight>
                        </a:rPr>
                        <a:t>13.68%</a:t>
                      </a:r>
                      <a:endParaRPr lang="en-US"/>
                    </a:p>
                  </a:txBody>
                  <a:tcPr marL="0" marR="0" marT="0" marB="0" anchor="b"/>
                </a:tc>
                <a:tc hMerge="1">
                  <a:txBody>
                    <a:bodyPr/>
                    <a:lstStyle/>
                    <a:p>
                      <a:pPr algn="r" fontAlgn="b"/>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gridSpan="3">
                  <a:txBody>
                    <a:bodyPr/>
                    <a:lstStyle/>
                    <a:p>
                      <a:pPr algn="l" fontAlgn="b"/>
                      <a:r>
                        <a:rPr lang="en-US" sz="600" u="none" strike="noStrike">
                          <a:effectLst/>
                          <a:highlight>
                            <a:srgbClr val="FFFFFF"/>
                          </a:highlight>
                        </a:rPr>
                        <a:t>Percent Maintenance </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3608924561"/>
                  </a:ext>
                </a:extLst>
              </a:tr>
              <a:tr h="97391">
                <a:tc gridSpan="2">
                  <a:txBody>
                    <a:bodyPr/>
                    <a:lstStyle/>
                    <a:p>
                      <a:pPr algn="l" fontAlgn="b"/>
                      <a:r>
                        <a:rPr lang="en-US" sz="600" u="none" strike="noStrike">
                          <a:effectLst/>
                          <a:highlight>
                            <a:srgbClr val="FFFFFF"/>
                          </a:highlight>
                        </a:rPr>
                        <a:t>Repair FRH</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endParaRPr lang="en-US"/>
                    </a:p>
                  </a:txBody>
                  <a:tcPr/>
                </a:tc>
                <a:tc>
                  <a:txBody>
                    <a:bodyPr/>
                    <a:lstStyle/>
                    <a:p>
                      <a:pPr algn="r" fontAlgn="b"/>
                      <a:r>
                        <a:rPr lang="en-US" sz="600" u="none" strike="noStrike">
                          <a:effectLst/>
                          <a:highlight>
                            <a:srgbClr val="FFFF00"/>
                          </a:highlight>
                        </a:rPr>
                        <a:t>57.50</a:t>
                      </a:r>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3">
                  <a:txBody>
                    <a:bodyPr/>
                    <a:lstStyle/>
                    <a:p>
                      <a:pPr algn="l" fontAlgn="b"/>
                      <a:r>
                        <a:rPr lang="en-US" sz="600" u="none" strike="noStrike">
                          <a:effectLst/>
                          <a:highlight>
                            <a:srgbClr val="FFFFFF"/>
                          </a:highlight>
                        </a:rPr>
                        <a:t>Total FRHs</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hMerge="1">
                  <a:txBody>
                    <a:bodyPr/>
                    <a:lstStyle/>
                    <a:p>
                      <a:pPr algn="ctr" fontAlgn="b"/>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2">
                  <a:txBody>
                    <a:bodyPr/>
                    <a:lstStyle/>
                    <a:p>
                      <a:r>
                        <a:rPr lang="en-US" sz="600" u="none" strike="noStrike">
                          <a:effectLst/>
                          <a:highlight>
                            <a:srgbClr val="FFFF00"/>
                          </a:highlight>
                        </a:rPr>
                        <a:t>49.48%</a:t>
                      </a:r>
                      <a:endParaRPr lang="en-US"/>
                    </a:p>
                  </a:txBody>
                  <a:tcPr marL="0" marR="0" marT="0" marB="0" anchor="b"/>
                </a:tc>
                <a:tc hMerge="1">
                  <a:txBody>
                    <a:bodyPr/>
                    <a:lstStyle/>
                    <a:p>
                      <a:pPr algn="r" fontAlgn="b"/>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gridSpan="3">
                  <a:txBody>
                    <a:bodyPr/>
                    <a:lstStyle/>
                    <a:p>
                      <a:pPr algn="l" fontAlgn="b"/>
                      <a:r>
                        <a:rPr lang="en-US" sz="600" u="none" strike="noStrike">
                          <a:effectLst/>
                          <a:highlight>
                            <a:srgbClr val="FFFFFF"/>
                          </a:highlight>
                        </a:rPr>
                        <a:t>Percent Repair </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470683530"/>
                  </a:ext>
                </a:extLst>
              </a:tr>
              <a:tr h="97391">
                <a:tc gridSpan="2">
                  <a:txBody>
                    <a:bodyPr/>
                    <a:lstStyle/>
                    <a:p>
                      <a:pPr algn="l" fontAlgn="b"/>
                      <a:r>
                        <a:rPr lang="en-US" sz="600" u="none" strike="noStrike">
                          <a:effectLst/>
                          <a:highlight>
                            <a:srgbClr val="FFFFFF"/>
                          </a:highlight>
                        </a:rPr>
                        <a:t>One item ROs</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endParaRPr lang="en-US"/>
                    </a:p>
                  </a:txBody>
                  <a:tcPr/>
                </a:tc>
                <a:tc>
                  <a:txBody>
                    <a:bodyPr/>
                    <a:lstStyle/>
                    <a:p>
                      <a:pPr algn="r" fontAlgn="b"/>
                      <a:r>
                        <a:rPr lang="en-US" sz="600" u="none" strike="noStrike">
                          <a:effectLst/>
                          <a:highlight>
                            <a:srgbClr val="FFFF00"/>
                          </a:highlight>
                        </a:rPr>
                        <a:t>41</a:t>
                      </a:r>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3">
                  <a:txBody>
                    <a:bodyPr/>
                    <a:lstStyle/>
                    <a:p>
                      <a:pPr algn="l" fontAlgn="b"/>
                      <a:r>
                        <a:rPr lang="en-US" sz="600" u="none" strike="noStrike">
                          <a:effectLst/>
                          <a:highlight>
                            <a:srgbClr val="FFFFFF"/>
                          </a:highlight>
                        </a:rPr>
                        <a:t>Total ROs</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hMerge="1">
                  <a:txBody>
                    <a:bodyPr/>
                    <a:lstStyle/>
                    <a:p>
                      <a:pPr algn="ctr" fontAlgn="b"/>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AC090"/>
                          </a:highlight>
                        </a:rPr>
                        <a:t>=</a:t>
                      </a:r>
                      <a:endParaRPr lang="en-US" sz="600" b="0" i="0" u="none" strike="noStrike">
                        <a:solidFill>
                          <a:srgbClr val="000000"/>
                        </a:solidFill>
                        <a:effectLst/>
                        <a:highlight>
                          <a:srgbClr val="FAC090"/>
                        </a:highlight>
                        <a:latin typeface="Arial" panose="020B0604020202020204" pitchFamily="34" charset="0"/>
                      </a:endParaRPr>
                    </a:p>
                  </a:txBody>
                  <a:tcPr marL="0" marR="0" marT="0" marB="0" anchor="b"/>
                </a:tc>
                <a:tc gridSpan="2">
                  <a:txBody>
                    <a:bodyPr/>
                    <a:lstStyle/>
                    <a:p>
                      <a:r>
                        <a:rPr lang="en-US" sz="600" u="none" strike="noStrike">
                          <a:effectLst/>
                          <a:highlight>
                            <a:srgbClr val="FFFF00"/>
                          </a:highlight>
                        </a:rPr>
                        <a:t>41.00%</a:t>
                      </a:r>
                      <a:endParaRPr lang="en-US"/>
                    </a:p>
                  </a:txBody>
                  <a:tcPr marL="0" marR="0" marT="0" marB="0" anchor="b"/>
                </a:tc>
                <a:tc hMerge="1">
                  <a:txBody>
                    <a:bodyPr/>
                    <a:lstStyle/>
                    <a:p>
                      <a:pPr algn="r" fontAlgn="b"/>
                      <a:endParaRPr lang="en-US" sz="600" b="0" i="0" u="none" strike="noStrike">
                        <a:solidFill>
                          <a:srgbClr val="000000"/>
                        </a:solidFill>
                        <a:effectLst/>
                        <a:highlight>
                          <a:srgbClr val="FFFF00"/>
                        </a:highlight>
                        <a:latin typeface="Arial" panose="020B0604020202020204" pitchFamily="34" charset="0"/>
                      </a:endParaRPr>
                    </a:p>
                  </a:txBody>
                  <a:tcPr marL="0" marR="0" marT="0" marB="0" anchor="b"/>
                </a:tc>
                <a:tc gridSpan="3">
                  <a:txBody>
                    <a:bodyPr/>
                    <a:lstStyle/>
                    <a:p>
                      <a:pPr algn="l" fontAlgn="b"/>
                      <a:r>
                        <a:rPr lang="en-US" sz="600" u="none" strike="noStrike">
                          <a:effectLst/>
                          <a:highlight>
                            <a:srgbClr val="FFFFFF"/>
                          </a:highlight>
                        </a:rPr>
                        <a:t>Percent One Item RO</a:t>
                      </a:r>
                      <a:endParaRPr lang="en-US" sz="600" b="0" i="0" u="none" strike="noStrike">
                        <a:solidFill>
                          <a:srgbClr val="000000"/>
                        </a:solidFill>
                        <a:effectLst/>
                        <a:highlight>
                          <a:srgbClr val="FFFFFF"/>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212748429"/>
                  </a:ext>
                </a:extLst>
              </a:tr>
              <a:tr h="97391">
                <a:tc>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gridSpan="3">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hMerge="1">
                  <a:txBody>
                    <a:bodyPr/>
                    <a:lstStyle/>
                    <a:p>
                      <a:pPr algn="ctr"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hMerge="1">
                  <a:txBody>
                    <a:bodyPr/>
                    <a:lstStyle/>
                    <a:p>
                      <a:pPr algn="ctr" fontAlgn="b"/>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ctr" fontAlgn="b"/>
                      <a:r>
                        <a:rPr lang="en-US" sz="600" u="none" strike="noStrike" dirty="0">
                          <a:effectLst/>
                          <a:highlight>
                            <a:srgbClr val="D9D9D9"/>
                          </a:highlight>
                        </a:rPr>
                        <a:t> </a:t>
                      </a:r>
                      <a:endParaRPr lang="en-US" sz="600" b="0" i="0" u="none" strike="noStrike" dirty="0">
                        <a:solidFill>
                          <a:srgbClr val="000000"/>
                        </a:solidFill>
                        <a:effectLst/>
                        <a:highlight>
                          <a:srgbClr val="D9D9D9"/>
                        </a:highlight>
                        <a:latin typeface="Arial" panose="020B0604020202020204" pitchFamily="34" charset="0"/>
                      </a:endParaRPr>
                    </a:p>
                  </a:txBody>
                  <a:tcPr marL="0" marR="0" marT="0" marB="0" anchor="b"/>
                </a:tc>
                <a:tc gridSpan="2">
                  <a:txBody>
                    <a:bodyPr/>
                    <a:lstStyle/>
                    <a:p>
                      <a:r>
                        <a:rPr lang="en-US" sz="600" u="none" strike="noStrike" dirty="0">
                          <a:effectLst/>
                          <a:highlight>
                            <a:srgbClr val="D9D9D9"/>
                          </a:highlight>
                        </a:rPr>
                        <a:t> </a:t>
                      </a:r>
                      <a:endParaRPr lang="en-US" dirty="0"/>
                    </a:p>
                  </a:txBody>
                  <a:tcPr marL="0" marR="0" marT="0" marB="0" anchor="b"/>
                </a:tc>
                <a:tc hMerge="1">
                  <a:txBody>
                    <a:bodyPr/>
                    <a:lstStyle/>
                    <a:p>
                      <a:pPr algn="l" fontAlgn="b"/>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gridSpan="2">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hMerge="1">
                  <a:txBody>
                    <a:bodyPr/>
                    <a:lstStyle/>
                    <a:p>
                      <a:pPr algn="l" fontAlgn="b"/>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1900859487"/>
                  </a:ext>
                </a:extLst>
              </a:tr>
              <a:tr h="113623">
                <a:tc gridSpan="12">
                  <a:txBody>
                    <a:bodyPr/>
                    <a:lstStyle/>
                    <a:p>
                      <a:pPr algn="l" fontAlgn="b"/>
                      <a:r>
                        <a:rPr lang="en-US" sz="700" u="none" strike="noStrike">
                          <a:effectLst/>
                          <a:highlight>
                            <a:srgbClr val="D9D9D9"/>
                          </a:highlight>
                        </a:rPr>
                        <a:t>Model Year Analysis</a:t>
                      </a:r>
                      <a:endParaRPr lang="en-US" sz="700" b="1" i="0" u="none" strike="noStrike">
                        <a:solidFill>
                          <a:srgbClr val="000000"/>
                        </a:solidFill>
                        <a:effectLst/>
                        <a:highlight>
                          <a:srgbClr val="D9D9D9"/>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700" b="1"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D9D9D9"/>
                          </a:highlight>
                        </a:rPr>
                        <a:t> </a:t>
                      </a:r>
                      <a:endParaRPr lang="en-US" sz="600" b="0" i="0" u="none" strike="noStrike">
                        <a:solidFill>
                          <a:srgbClr val="000000"/>
                        </a:solidFill>
                        <a:effectLst/>
                        <a:highlight>
                          <a:srgbClr val="D9D9D9"/>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969696"/>
                          </a:highlight>
                        </a:rPr>
                        <a:t> </a:t>
                      </a:r>
                      <a:endParaRPr lang="en-US" sz="600" b="0" i="0" u="none" strike="noStrike">
                        <a:solidFill>
                          <a:srgbClr val="000000"/>
                        </a:solidFill>
                        <a:effectLst/>
                        <a:highlight>
                          <a:srgbClr val="969696"/>
                        </a:highlight>
                        <a:latin typeface="Arial" panose="020B0604020202020204" pitchFamily="34" charset="0"/>
                      </a:endParaRPr>
                    </a:p>
                  </a:txBody>
                  <a:tcPr marL="0" marR="0" marT="0" marB="0" anchor="b"/>
                </a:tc>
                <a:extLst>
                  <a:ext uri="{0D108BD9-81ED-4DB2-BD59-A6C34878D82A}">
                    <a16:rowId xmlns:a16="http://schemas.microsoft.com/office/drawing/2014/main" val="2611481982"/>
                  </a:ext>
                </a:extLst>
              </a:tr>
              <a:tr h="97391">
                <a:tc>
                  <a:txBody>
                    <a:bodyPr/>
                    <a:lstStyle/>
                    <a:p>
                      <a:pPr algn="ctr" fontAlgn="b"/>
                      <a:r>
                        <a:rPr lang="en-US" sz="600" u="none" strike="noStrike">
                          <a:effectLst/>
                          <a:highlight>
                            <a:srgbClr val="FAC090"/>
                          </a:highlight>
                        </a:rPr>
                        <a:t>2025</a:t>
                      </a:r>
                      <a:endParaRPr lang="en-US" sz="600" b="1" i="0" u="none" strike="noStrike">
                        <a:solidFill>
                          <a:srgbClr val="000000"/>
                        </a:solidFill>
                        <a:effectLst/>
                        <a:highlight>
                          <a:srgbClr val="FAC09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AC090"/>
                          </a:highlight>
                        </a:rPr>
                        <a:t>2024</a:t>
                      </a:r>
                      <a:endParaRPr lang="en-US" sz="600" b="1" i="0" u="none" strike="noStrike">
                        <a:solidFill>
                          <a:srgbClr val="000000"/>
                        </a:solidFill>
                        <a:effectLst/>
                        <a:highlight>
                          <a:srgbClr val="FAC090"/>
                        </a:highlight>
                        <a:latin typeface="Arial" panose="020B0604020202020204" pitchFamily="34" charset="0"/>
                      </a:endParaRPr>
                    </a:p>
                  </a:txBody>
                  <a:tcPr marL="0" marR="0" marT="0" marB="0" anchor="b"/>
                </a:tc>
                <a:tc gridSpan="2">
                  <a:txBody>
                    <a:bodyPr/>
                    <a:lstStyle/>
                    <a:p>
                      <a:pPr algn="ctr" fontAlgn="b"/>
                      <a:r>
                        <a:rPr lang="en-US" sz="600" u="none" strike="noStrike">
                          <a:effectLst/>
                          <a:highlight>
                            <a:srgbClr val="FAC090"/>
                          </a:highlight>
                        </a:rPr>
                        <a:t>2023</a:t>
                      </a:r>
                      <a:endParaRPr lang="en-US" sz="600" b="1" i="0" u="none" strike="noStrike">
                        <a:solidFill>
                          <a:srgbClr val="000000"/>
                        </a:solidFill>
                        <a:effectLst/>
                        <a:highlight>
                          <a:srgbClr val="FAC090"/>
                        </a:highlight>
                        <a:latin typeface="Arial" panose="020B0604020202020204" pitchFamily="34" charset="0"/>
                      </a:endParaRPr>
                    </a:p>
                  </a:txBody>
                  <a:tcPr marL="0" marR="0" marT="0" marB="0" anchor="b"/>
                </a:tc>
                <a:tc hMerge="1">
                  <a:txBody>
                    <a:bodyPr/>
                    <a:lstStyle/>
                    <a:p>
                      <a:endParaRPr lang="en-US"/>
                    </a:p>
                  </a:txBody>
                  <a:tcPr/>
                </a:tc>
                <a:tc>
                  <a:txBody>
                    <a:bodyPr/>
                    <a:lstStyle/>
                    <a:p>
                      <a:pPr algn="ctr" fontAlgn="b"/>
                      <a:r>
                        <a:rPr lang="en-US" sz="600" u="none" strike="noStrike">
                          <a:effectLst/>
                          <a:highlight>
                            <a:srgbClr val="FAC090"/>
                          </a:highlight>
                        </a:rPr>
                        <a:t>2022</a:t>
                      </a:r>
                      <a:endParaRPr lang="en-US" sz="600" b="1" i="0" u="none" strike="noStrike">
                        <a:solidFill>
                          <a:srgbClr val="000000"/>
                        </a:solidFill>
                        <a:effectLst/>
                        <a:highlight>
                          <a:srgbClr val="FAC090"/>
                        </a:highlight>
                        <a:latin typeface="Arial" panose="020B0604020202020204" pitchFamily="34" charset="0"/>
                      </a:endParaRPr>
                    </a:p>
                  </a:txBody>
                  <a:tcPr marL="0" marR="0" marT="0" marB="0" anchor="b"/>
                </a:tc>
                <a:tc gridSpan="5">
                  <a:txBody>
                    <a:bodyPr/>
                    <a:lstStyle/>
                    <a:p>
                      <a:pPr algn="ctr" fontAlgn="b"/>
                      <a:r>
                        <a:rPr lang="en-US" sz="600" u="none" strike="noStrike">
                          <a:effectLst/>
                          <a:highlight>
                            <a:srgbClr val="FAC090"/>
                          </a:highlight>
                        </a:rPr>
                        <a:t>2021</a:t>
                      </a:r>
                      <a:endParaRPr lang="en-US" sz="600" b="1" i="0" u="none" strike="noStrike">
                        <a:solidFill>
                          <a:srgbClr val="000000"/>
                        </a:solidFill>
                        <a:effectLst/>
                        <a:highlight>
                          <a:srgbClr val="FAC090"/>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b"/>
                      <a:endParaRPr lang="en-US" sz="600" b="1" i="0" u="none" strike="noStrike">
                        <a:solidFill>
                          <a:srgbClr val="000000"/>
                        </a:solidFill>
                        <a:effectLst/>
                        <a:highlight>
                          <a:srgbClr val="FAC090"/>
                        </a:highlight>
                        <a:latin typeface="Arial" panose="020B0604020202020204" pitchFamily="34" charset="0"/>
                      </a:endParaRPr>
                    </a:p>
                  </a:txBody>
                  <a:tcPr marL="0" marR="0" marT="0" marB="0" anchor="b"/>
                </a:tc>
                <a:tc gridSpan="2">
                  <a:txBody>
                    <a:bodyPr/>
                    <a:lstStyle/>
                    <a:p>
                      <a:pPr algn="ctr" fontAlgn="b"/>
                      <a:r>
                        <a:rPr lang="en-US" sz="600" u="none" strike="noStrike">
                          <a:effectLst/>
                          <a:highlight>
                            <a:srgbClr val="FAC090"/>
                          </a:highlight>
                        </a:rPr>
                        <a:t>2020</a:t>
                      </a:r>
                      <a:endParaRPr lang="en-US" sz="600" b="1" i="0" u="none" strike="noStrike">
                        <a:solidFill>
                          <a:srgbClr val="000000"/>
                        </a:solidFill>
                        <a:effectLst/>
                        <a:highlight>
                          <a:srgbClr val="FAC090"/>
                        </a:highlight>
                        <a:latin typeface="Arial" panose="020B0604020202020204" pitchFamily="34" charset="0"/>
                      </a:endParaRPr>
                    </a:p>
                  </a:txBody>
                  <a:tcPr marL="0" marR="0" marT="0" marB="0" anchor="b"/>
                </a:tc>
                <a:tc hMerge="1">
                  <a:txBody>
                    <a:bodyPr/>
                    <a:lstStyle/>
                    <a:p>
                      <a:pPr algn="ctr" fontAlgn="b"/>
                      <a:endParaRPr lang="en-US" sz="600" b="1" i="0" u="none" strike="noStrike">
                        <a:solidFill>
                          <a:srgbClr val="000000"/>
                        </a:solidFill>
                        <a:effectLst/>
                        <a:highlight>
                          <a:srgbClr val="FAC09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AC090"/>
                          </a:highlight>
                        </a:rPr>
                        <a:t>Older</a:t>
                      </a:r>
                      <a:endParaRPr lang="en-US" sz="600" b="1" i="0" u="none" strike="noStrike">
                        <a:solidFill>
                          <a:srgbClr val="000000"/>
                        </a:solidFill>
                        <a:effectLst/>
                        <a:highlight>
                          <a:srgbClr val="FAC090"/>
                        </a:highlight>
                        <a:latin typeface="Arial" panose="020B0604020202020204" pitchFamily="34" charset="0"/>
                      </a:endParaRPr>
                    </a:p>
                  </a:txBody>
                  <a:tcPr marL="0" marR="0" marT="0" marB="0" anchor="b"/>
                </a:tc>
                <a:tc>
                  <a:txBody>
                    <a:bodyPr/>
                    <a:lstStyle/>
                    <a:p>
                      <a:pPr algn="l" fontAlgn="b"/>
                      <a:r>
                        <a:rPr lang="en-US" sz="600" u="none" strike="noStrike">
                          <a:effectLst/>
                          <a:highlight>
                            <a:srgbClr val="FAC090"/>
                          </a:highlight>
                        </a:rPr>
                        <a:t>Total</a:t>
                      </a:r>
                      <a:endParaRPr lang="en-US" sz="600" b="1" i="0" u="none" strike="noStrike">
                        <a:solidFill>
                          <a:srgbClr val="000000"/>
                        </a:solidFill>
                        <a:effectLst/>
                        <a:highlight>
                          <a:srgbClr val="FAC090"/>
                        </a:highlight>
                        <a:latin typeface="Arial" panose="020B0604020202020204" pitchFamily="34" charset="0"/>
                      </a:endParaRPr>
                    </a:p>
                  </a:txBody>
                  <a:tcPr marL="0" marR="0" marT="0" marB="0" anchor="b"/>
                </a:tc>
                <a:extLst>
                  <a:ext uri="{0D108BD9-81ED-4DB2-BD59-A6C34878D82A}">
                    <a16:rowId xmlns:a16="http://schemas.microsoft.com/office/drawing/2014/main" val="3368311761"/>
                  </a:ext>
                </a:extLst>
              </a:tr>
              <a:tr h="97391">
                <a:tc>
                  <a:txBody>
                    <a:bodyPr/>
                    <a:lstStyle/>
                    <a:p>
                      <a:pPr algn="ctr" fontAlgn="b"/>
                      <a:r>
                        <a:rPr lang="en-US" sz="600" u="none" strike="noStrike">
                          <a:effectLst/>
                          <a:highlight>
                            <a:srgbClr val="FFFF00"/>
                          </a:highlight>
                        </a:rPr>
                        <a:t>0</a:t>
                      </a:r>
                      <a:endParaRPr lang="en-US" sz="600" b="1" i="0" u="none" strike="noStrike">
                        <a:solidFill>
                          <a:srgbClr val="000000"/>
                        </a:solidFill>
                        <a:effectLst/>
                        <a:highlight>
                          <a:srgbClr val="FFFF0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FFF00"/>
                          </a:highlight>
                        </a:rPr>
                        <a:t>9</a:t>
                      </a:r>
                      <a:endParaRPr lang="en-US" sz="600" b="1" i="0" u="none" strike="noStrike">
                        <a:solidFill>
                          <a:srgbClr val="000000"/>
                        </a:solidFill>
                        <a:effectLst/>
                        <a:highlight>
                          <a:srgbClr val="FFFF00"/>
                        </a:highlight>
                        <a:latin typeface="Arial" panose="020B0604020202020204" pitchFamily="34" charset="0"/>
                      </a:endParaRPr>
                    </a:p>
                  </a:txBody>
                  <a:tcPr marL="0" marR="0" marT="0" marB="0" anchor="b"/>
                </a:tc>
                <a:tc gridSpan="2">
                  <a:txBody>
                    <a:bodyPr/>
                    <a:lstStyle/>
                    <a:p>
                      <a:pPr algn="ctr" fontAlgn="b"/>
                      <a:r>
                        <a:rPr lang="en-US" sz="600" u="none" strike="noStrike">
                          <a:effectLst/>
                          <a:highlight>
                            <a:srgbClr val="FFFF00"/>
                          </a:highlight>
                        </a:rPr>
                        <a:t>13</a:t>
                      </a:r>
                      <a:endParaRPr lang="en-US" sz="600" b="1" i="0" u="none" strike="noStrike">
                        <a:solidFill>
                          <a:srgbClr val="000000"/>
                        </a:solidFill>
                        <a:effectLst/>
                        <a:highlight>
                          <a:srgbClr val="FFFF00"/>
                        </a:highlight>
                        <a:latin typeface="Arial" panose="020B0604020202020204" pitchFamily="34" charset="0"/>
                      </a:endParaRPr>
                    </a:p>
                  </a:txBody>
                  <a:tcPr marL="0" marR="0" marT="0" marB="0" anchor="b"/>
                </a:tc>
                <a:tc hMerge="1">
                  <a:txBody>
                    <a:bodyPr/>
                    <a:lstStyle/>
                    <a:p>
                      <a:endParaRPr lang="en-US"/>
                    </a:p>
                  </a:txBody>
                  <a:tcPr/>
                </a:tc>
                <a:tc>
                  <a:txBody>
                    <a:bodyPr/>
                    <a:lstStyle/>
                    <a:p>
                      <a:pPr algn="ctr" fontAlgn="b"/>
                      <a:r>
                        <a:rPr lang="en-US" sz="600" u="none" strike="noStrike">
                          <a:effectLst/>
                          <a:highlight>
                            <a:srgbClr val="FFFF00"/>
                          </a:highlight>
                        </a:rPr>
                        <a:t>6</a:t>
                      </a:r>
                      <a:endParaRPr lang="en-US" sz="600" b="1" i="0" u="none" strike="noStrike">
                        <a:solidFill>
                          <a:srgbClr val="000000"/>
                        </a:solidFill>
                        <a:effectLst/>
                        <a:highlight>
                          <a:srgbClr val="FFFF00"/>
                        </a:highlight>
                        <a:latin typeface="Arial" panose="020B0604020202020204" pitchFamily="34" charset="0"/>
                      </a:endParaRPr>
                    </a:p>
                  </a:txBody>
                  <a:tcPr marL="0" marR="0" marT="0" marB="0" anchor="b"/>
                </a:tc>
                <a:tc gridSpan="5">
                  <a:txBody>
                    <a:bodyPr/>
                    <a:lstStyle/>
                    <a:p>
                      <a:pPr algn="ctr" fontAlgn="b"/>
                      <a:r>
                        <a:rPr lang="en-US" sz="600" u="none" strike="noStrike">
                          <a:effectLst/>
                          <a:highlight>
                            <a:srgbClr val="FFFF00"/>
                          </a:highlight>
                        </a:rPr>
                        <a:t>17</a:t>
                      </a:r>
                      <a:endParaRPr lang="en-US" sz="600" b="1" i="0" u="none" strike="noStrike">
                        <a:solidFill>
                          <a:srgbClr val="000000"/>
                        </a:solidFill>
                        <a:effectLst/>
                        <a:highlight>
                          <a:srgbClr val="FFFF00"/>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b"/>
                      <a:endParaRPr lang="en-US" sz="600" b="1" i="0" u="none" strike="noStrike">
                        <a:solidFill>
                          <a:srgbClr val="000000"/>
                        </a:solidFill>
                        <a:effectLst/>
                        <a:highlight>
                          <a:srgbClr val="FFFF00"/>
                        </a:highlight>
                        <a:latin typeface="Arial" panose="020B0604020202020204" pitchFamily="34" charset="0"/>
                      </a:endParaRPr>
                    </a:p>
                  </a:txBody>
                  <a:tcPr marL="0" marR="0" marT="0" marB="0" anchor="b"/>
                </a:tc>
                <a:tc gridSpan="2">
                  <a:txBody>
                    <a:bodyPr/>
                    <a:lstStyle/>
                    <a:p>
                      <a:pPr algn="ctr" fontAlgn="b"/>
                      <a:r>
                        <a:rPr lang="en-US" sz="600" u="none" strike="noStrike">
                          <a:effectLst/>
                          <a:highlight>
                            <a:srgbClr val="FFFF00"/>
                          </a:highlight>
                        </a:rPr>
                        <a:t>8</a:t>
                      </a:r>
                      <a:endParaRPr lang="en-US" sz="600" b="1" i="0" u="none" strike="noStrike">
                        <a:solidFill>
                          <a:srgbClr val="000000"/>
                        </a:solidFill>
                        <a:effectLst/>
                        <a:highlight>
                          <a:srgbClr val="FFFF00"/>
                        </a:highlight>
                        <a:latin typeface="Arial" panose="020B0604020202020204" pitchFamily="34" charset="0"/>
                      </a:endParaRPr>
                    </a:p>
                  </a:txBody>
                  <a:tcPr marL="0" marR="0" marT="0" marB="0" anchor="b"/>
                </a:tc>
                <a:tc hMerge="1">
                  <a:txBody>
                    <a:bodyPr/>
                    <a:lstStyle/>
                    <a:p>
                      <a:pPr algn="ctr" fontAlgn="b"/>
                      <a:endParaRPr lang="en-US" sz="600" b="1" i="0" u="none" strike="noStrike">
                        <a:solidFill>
                          <a:srgbClr val="000000"/>
                        </a:solidFill>
                        <a:effectLst/>
                        <a:highlight>
                          <a:srgbClr val="FFFF0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FFF00"/>
                          </a:highlight>
                        </a:rPr>
                        <a:t>47</a:t>
                      </a:r>
                      <a:endParaRPr lang="en-US" sz="600" b="1" i="0" u="none" strike="noStrike">
                        <a:solidFill>
                          <a:srgbClr val="000000"/>
                        </a:solidFill>
                        <a:effectLst/>
                        <a:highlight>
                          <a:srgbClr val="FFFF00"/>
                        </a:highlight>
                        <a:latin typeface="Arial" panose="020B0604020202020204" pitchFamily="34" charset="0"/>
                      </a:endParaRPr>
                    </a:p>
                  </a:txBody>
                  <a:tcPr marL="0" marR="0" marT="0" marB="0" anchor="b"/>
                </a:tc>
                <a:tc rowSpan="2">
                  <a:txBody>
                    <a:bodyPr/>
                    <a:lstStyle/>
                    <a:p>
                      <a:pPr algn="ctr" fontAlgn="ctr"/>
                      <a:r>
                        <a:rPr lang="en-US" sz="600" u="none" strike="noStrike">
                          <a:effectLst/>
                          <a:highlight>
                            <a:srgbClr val="FFFF00"/>
                          </a:highlight>
                        </a:rPr>
                        <a:t>100</a:t>
                      </a:r>
                      <a:endParaRPr lang="en-US" sz="600" b="1" i="0" u="none" strike="noStrike">
                        <a:solidFill>
                          <a:srgbClr val="000000"/>
                        </a:solidFill>
                        <a:effectLst/>
                        <a:highlight>
                          <a:srgbClr val="FFFF00"/>
                        </a:highlight>
                        <a:latin typeface="Arial" panose="020B0604020202020204" pitchFamily="34" charset="0"/>
                      </a:endParaRPr>
                    </a:p>
                  </a:txBody>
                  <a:tcPr marL="0" marR="0" marT="0" marB="0" anchor="ctr"/>
                </a:tc>
                <a:extLst>
                  <a:ext uri="{0D108BD9-81ED-4DB2-BD59-A6C34878D82A}">
                    <a16:rowId xmlns:a16="http://schemas.microsoft.com/office/drawing/2014/main" val="2789279037"/>
                  </a:ext>
                </a:extLst>
              </a:tr>
              <a:tr h="97391">
                <a:tc>
                  <a:txBody>
                    <a:bodyPr/>
                    <a:lstStyle/>
                    <a:p>
                      <a:pPr algn="ctr" fontAlgn="b"/>
                      <a:r>
                        <a:rPr lang="en-US" sz="600" u="none" strike="noStrike">
                          <a:effectLst/>
                          <a:highlight>
                            <a:srgbClr val="FFFF00"/>
                          </a:highlight>
                        </a:rPr>
                        <a:t>0.00%</a:t>
                      </a:r>
                      <a:endParaRPr lang="en-US" sz="600" b="1" i="0" u="none" strike="noStrike">
                        <a:solidFill>
                          <a:srgbClr val="000000"/>
                        </a:solidFill>
                        <a:effectLst/>
                        <a:highlight>
                          <a:srgbClr val="FFFF00"/>
                        </a:highlight>
                        <a:latin typeface="Arial" panose="020B0604020202020204" pitchFamily="34" charset="0"/>
                      </a:endParaRPr>
                    </a:p>
                  </a:txBody>
                  <a:tcPr marL="0" marR="0" marT="0" marB="0" anchor="b"/>
                </a:tc>
                <a:tc>
                  <a:txBody>
                    <a:bodyPr/>
                    <a:lstStyle/>
                    <a:p>
                      <a:pPr algn="ctr" fontAlgn="b"/>
                      <a:r>
                        <a:rPr lang="en-US" sz="600" u="none" strike="noStrike">
                          <a:effectLst/>
                          <a:highlight>
                            <a:srgbClr val="FFFF00"/>
                          </a:highlight>
                        </a:rPr>
                        <a:t>9.00%</a:t>
                      </a:r>
                      <a:endParaRPr lang="en-US" sz="600" b="1" i="0" u="none" strike="noStrike">
                        <a:solidFill>
                          <a:srgbClr val="000000"/>
                        </a:solidFill>
                        <a:effectLst/>
                        <a:highlight>
                          <a:srgbClr val="FFFF00"/>
                        </a:highlight>
                        <a:latin typeface="Arial" panose="020B0604020202020204" pitchFamily="34" charset="0"/>
                      </a:endParaRPr>
                    </a:p>
                  </a:txBody>
                  <a:tcPr marL="0" marR="0" marT="0" marB="0" anchor="b"/>
                </a:tc>
                <a:tc gridSpan="2">
                  <a:txBody>
                    <a:bodyPr/>
                    <a:lstStyle/>
                    <a:p>
                      <a:pPr algn="ctr" fontAlgn="b"/>
                      <a:r>
                        <a:rPr lang="en-US" sz="600" u="none" strike="noStrike">
                          <a:effectLst/>
                          <a:highlight>
                            <a:srgbClr val="FFFF00"/>
                          </a:highlight>
                        </a:rPr>
                        <a:t>13.00%</a:t>
                      </a:r>
                      <a:endParaRPr lang="en-US" sz="600" b="1" i="0" u="none" strike="noStrike">
                        <a:solidFill>
                          <a:srgbClr val="000000"/>
                        </a:solidFill>
                        <a:effectLst/>
                        <a:highlight>
                          <a:srgbClr val="FFFF00"/>
                        </a:highlight>
                        <a:latin typeface="Arial" panose="020B0604020202020204" pitchFamily="34" charset="0"/>
                      </a:endParaRPr>
                    </a:p>
                  </a:txBody>
                  <a:tcPr marL="0" marR="0" marT="0" marB="0" anchor="b"/>
                </a:tc>
                <a:tc hMerge="1">
                  <a:txBody>
                    <a:bodyPr/>
                    <a:lstStyle/>
                    <a:p>
                      <a:endParaRPr lang="en-US"/>
                    </a:p>
                  </a:txBody>
                  <a:tcPr/>
                </a:tc>
                <a:tc>
                  <a:txBody>
                    <a:bodyPr/>
                    <a:lstStyle/>
                    <a:p>
                      <a:pPr algn="ctr" fontAlgn="b"/>
                      <a:r>
                        <a:rPr lang="en-US" sz="600" u="none" strike="noStrike">
                          <a:effectLst/>
                          <a:highlight>
                            <a:srgbClr val="FFFF00"/>
                          </a:highlight>
                        </a:rPr>
                        <a:t>6.00%</a:t>
                      </a:r>
                      <a:endParaRPr lang="en-US" sz="600" b="1" i="0" u="none" strike="noStrike">
                        <a:solidFill>
                          <a:srgbClr val="000000"/>
                        </a:solidFill>
                        <a:effectLst/>
                        <a:highlight>
                          <a:srgbClr val="FFFF00"/>
                        </a:highlight>
                        <a:latin typeface="Arial" panose="020B0604020202020204" pitchFamily="34" charset="0"/>
                      </a:endParaRPr>
                    </a:p>
                  </a:txBody>
                  <a:tcPr marL="0" marR="0" marT="0" marB="0" anchor="b"/>
                </a:tc>
                <a:tc gridSpan="5">
                  <a:txBody>
                    <a:bodyPr/>
                    <a:lstStyle/>
                    <a:p>
                      <a:pPr algn="ctr" fontAlgn="b"/>
                      <a:r>
                        <a:rPr lang="en-US" sz="600" u="none" strike="noStrike">
                          <a:effectLst/>
                          <a:highlight>
                            <a:srgbClr val="FFFF00"/>
                          </a:highlight>
                        </a:rPr>
                        <a:t>17.00%</a:t>
                      </a:r>
                      <a:endParaRPr lang="en-US" sz="600" b="1" i="0" u="none" strike="noStrike">
                        <a:solidFill>
                          <a:srgbClr val="000000"/>
                        </a:solidFill>
                        <a:effectLst/>
                        <a:highlight>
                          <a:srgbClr val="FFFF00"/>
                        </a:highligh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b"/>
                      <a:endParaRPr lang="en-US" sz="600" b="1" i="0" u="none" strike="noStrike">
                        <a:solidFill>
                          <a:srgbClr val="000000"/>
                        </a:solidFill>
                        <a:effectLst/>
                        <a:highlight>
                          <a:srgbClr val="FFFF00"/>
                        </a:highlight>
                        <a:latin typeface="Arial" panose="020B0604020202020204" pitchFamily="34" charset="0"/>
                      </a:endParaRPr>
                    </a:p>
                  </a:txBody>
                  <a:tcPr marL="0" marR="0" marT="0" marB="0" anchor="b"/>
                </a:tc>
                <a:tc gridSpan="2">
                  <a:txBody>
                    <a:bodyPr/>
                    <a:lstStyle/>
                    <a:p>
                      <a:pPr algn="ctr" fontAlgn="b"/>
                      <a:r>
                        <a:rPr lang="en-US" sz="600" u="none" strike="noStrike">
                          <a:effectLst/>
                          <a:highlight>
                            <a:srgbClr val="FFFF00"/>
                          </a:highlight>
                        </a:rPr>
                        <a:t>8.00%</a:t>
                      </a:r>
                      <a:endParaRPr lang="en-US" sz="600" b="1" i="0" u="none" strike="noStrike">
                        <a:solidFill>
                          <a:srgbClr val="000000"/>
                        </a:solidFill>
                        <a:effectLst/>
                        <a:highlight>
                          <a:srgbClr val="FFFF00"/>
                        </a:highlight>
                        <a:latin typeface="Arial" panose="020B0604020202020204" pitchFamily="34" charset="0"/>
                      </a:endParaRPr>
                    </a:p>
                  </a:txBody>
                  <a:tcPr marL="0" marR="0" marT="0" marB="0" anchor="b"/>
                </a:tc>
                <a:tc hMerge="1">
                  <a:txBody>
                    <a:bodyPr/>
                    <a:lstStyle/>
                    <a:p>
                      <a:pPr algn="ctr" fontAlgn="b"/>
                      <a:endParaRPr lang="en-US" sz="600" b="1" i="0" u="none" strike="noStrike">
                        <a:solidFill>
                          <a:srgbClr val="000000"/>
                        </a:solidFill>
                        <a:effectLst/>
                        <a:highlight>
                          <a:srgbClr val="FFFF00"/>
                        </a:highlight>
                        <a:latin typeface="Arial" panose="020B0604020202020204" pitchFamily="34" charset="0"/>
                      </a:endParaRPr>
                    </a:p>
                  </a:txBody>
                  <a:tcPr marL="0" marR="0" marT="0" marB="0" anchor="b"/>
                </a:tc>
                <a:tc>
                  <a:txBody>
                    <a:bodyPr/>
                    <a:lstStyle/>
                    <a:p>
                      <a:pPr algn="ctr" fontAlgn="b"/>
                      <a:r>
                        <a:rPr lang="en-US" sz="600" u="none" strike="noStrike" dirty="0">
                          <a:effectLst/>
                          <a:highlight>
                            <a:srgbClr val="FFFF00"/>
                          </a:highlight>
                        </a:rPr>
                        <a:t>47.00%</a:t>
                      </a:r>
                      <a:endParaRPr lang="en-US" sz="600" b="1" i="0" u="none" strike="noStrike" dirty="0">
                        <a:solidFill>
                          <a:srgbClr val="000000"/>
                        </a:solidFill>
                        <a:effectLst/>
                        <a:highlight>
                          <a:srgbClr val="FFFF00"/>
                        </a:highlight>
                        <a:latin typeface="Arial" panose="020B0604020202020204" pitchFamily="34" charset="0"/>
                      </a:endParaRPr>
                    </a:p>
                  </a:txBody>
                  <a:tcPr marL="0" marR="0" marT="0" marB="0" anchor="b"/>
                </a:tc>
                <a:tc vMerge="1">
                  <a:txBody>
                    <a:bodyPr/>
                    <a:lstStyle/>
                    <a:p>
                      <a:endParaRPr lang="en-US"/>
                    </a:p>
                  </a:txBody>
                  <a:tcPr/>
                </a:tc>
                <a:extLst>
                  <a:ext uri="{0D108BD9-81ED-4DB2-BD59-A6C34878D82A}">
                    <a16:rowId xmlns:a16="http://schemas.microsoft.com/office/drawing/2014/main" val="1080339302"/>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pPr algn="ctr"/>
            <a:r>
              <a:rPr lang="en-US" b="1" dirty="0">
                <a:solidFill>
                  <a:schemeClr val="tx1"/>
                </a:solidFill>
              </a:rPr>
              <a:t>SWOT Analysis- Strengths</a:t>
            </a:r>
            <a:br>
              <a:rPr lang="en-US" b="1" dirty="0">
                <a:solidFill>
                  <a:schemeClr val="tx1"/>
                </a:solidFill>
              </a:rPr>
            </a:br>
            <a:endParaRPr lang="en-US" b="1"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The strength of our service department is our gross as a percent of sales. That is currently 79% and is above NADA guidelines. Our location has 16 functional service bays and the capacity to store over 200 vehicles. We have a very experienced Director with over 20 years of experience. He uses that experience to hire, train, retain, and support our staff with new technology that caters to our customers and streamlines their service experience. Our store is located near one of the largest military bases in Georgia, which allows us to hire professionals who are looking for a new career and a smooth adjustment to life outside of the military. </a:t>
            </a:r>
          </a:p>
          <a:p>
            <a:endParaRPr lang="en-US" dirty="0"/>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pPr algn="ctr"/>
            <a:r>
              <a:rPr lang="en-US" b="1"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We only have five mainline technicians and two apprentices to occupy the 16 available service bays. That has a negative impact on overall profitability of the department. </a:t>
            </a:r>
          </a:p>
          <a:p>
            <a:r>
              <a:rPr lang="en-US" dirty="0"/>
              <a:t>Our tech proficiency is currently at 67%. That increases lost time because of inefficient processes, lack of consistent training, lack of clearly defined goals, unorganized to box, key tracking process, and lack of parts / service department collaboration. </a:t>
            </a:r>
          </a:p>
          <a:p>
            <a:r>
              <a:rPr lang="en-US" dirty="0"/>
              <a:t>Our mix of work indicates that we need to improve our digital marketing. We need to focus on targeting the customers that have not visited our service department since purchase or in the last 6 months, at a minimum. </a:t>
            </a:r>
          </a:p>
          <a:p>
            <a:r>
              <a:rPr lang="en-US" dirty="0"/>
              <a:t>41% of R.O.’s are one line, which indicates that our advisors are not doing a menu presentation during write ups. Teach recommendations are not being sold to customers because of a lack of value being build. </a:t>
            </a:r>
          </a:p>
          <a:p>
            <a:endParaRPr lang="en-US" dirty="0"/>
          </a:p>
          <a:p>
            <a:pPr marL="0" indent="0">
              <a:buNone/>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3748</TotalTime>
  <Words>2889</Words>
  <Application>Microsoft Macintosh PowerPoint</Application>
  <PresentationFormat>Widescreen</PresentationFormat>
  <Paragraphs>490</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SERVICE DEPARTMENT ASSIGNMENT FIVE STAR NISSAN </vt:lpstr>
      <vt:lpstr>  Marketing  </vt:lpstr>
      <vt:lpstr> Analyze Cost of Labor   </vt:lpstr>
      <vt:lpstr>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wilsonacquisitions@outlook.com</cp:lastModifiedBy>
  <cp:revision>67</cp:revision>
  <dcterms:created xsi:type="dcterms:W3CDTF">2022-12-04T13:10:55Z</dcterms:created>
  <dcterms:modified xsi:type="dcterms:W3CDTF">2024-12-04T16:05:29Z</dcterms:modified>
</cp:coreProperties>
</file>