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62" d="100"/>
          <a:sy n="162" d="100"/>
        </p:scale>
        <p:origin x="252" y="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Connor Hutcherson</a:t>
            </a:r>
          </a:p>
          <a:p>
            <a:pPr algn="ctr"/>
            <a:r>
              <a:rPr lang="en-US" sz="3200" dirty="0"/>
              <a:t>Downey Nissan </a:t>
            </a:r>
          </a:p>
          <a:p>
            <a:pPr algn="ctr"/>
            <a:r>
              <a:rPr lang="en-US" sz="3200" dirty="0"/>
              <a:t>453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a:p>
            <a:r>
              <a:rPr lang="en-US" dirty="0"/>
              <a:t>Facility utilization</a:t>
            </a:r>
          </a:p>
          <a:p>
            <a:r>
              <a:rPr lang="en-US" dirty="0"/>
              <a:t>Hours per RO</a:t>
            </a:r>
          </a:p>
          <a:p>
            <a:r>
              <a:rPr lang="en-US" dirty="0"/>
              <a:t>One item Ros</a:t>
            </a:r>
          </a:p>
          <a:p>
            <a:r>
              <a:rPr lang="en-US" dirty="0"/>
              <a:t>Service matrix pricing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r>
              <a:rPr lang="en-US" dirty="0"/>
              <a:t>Staffing for current RO demand </a:t>
            </a:r>
          </a:p>
          <a:p>
            <a:r>
              <a:rPr lang="en-US" dirty="0"/>
              <a:t>Cycle time for comp/</a:t>
            </a:r>
            <a:r>
              <a:rPr lang="en-US" dirty="0" err="1"/>
              <a:t>maint</a:t>
            </a:r>
            <a:r>
              <a:rPr lang="en-US" dirty="0"/>
              <a:t> RO’s </a:t>
            </a:r>
          </a:p>
          <a:p>
            <a:r>
              <a:rPr lang="en-US" dirty="0"/>
              <a:t>Amount of maintenance Ros given current customer price</a:t>
            </a:r>
          </a:p>
          <a:p>
            <a:r>
              <a:rPr lang="en-US" dirty="0"/>
              <a:t>Marketing pay plan focused on pumping as many ROS as possible</a:t>
            </a:r>
          </a:p>
          <a:p>
            <a:r>
              <a:rPr lang="en-US" dirty="0"/>
              <a:t>Hours per RO </a:t>
            </a:r>
          </a:p>
          <a:p>
            <a:r>
              <a:rPr lang="en-US" dirty="0"/>
              <a:t>Severe discount for retention causing one item RO and low </a:t>
            </a:r>
            <a:r>
              <a:rPr lang="en-US" dirty="0" err="1"/>
              <a:t>low</a:t>
            </a:r>
            <a:r>
              <a:rPr lang="en-US" dirty="0"/>
              <a:t> </a:t>
            </a:r>
            <a:r>
              <a:rPr lang="en-US" dirty="0" err="1"/>
              <a:t>low</a:t>
            </a:r>
            <a:r>
              <a:rPr lang="en-US" dirty="0"/>
              <a:t> ELR and bogging express with customers only wanting deal</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38704494"/>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240036548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7845787"/>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3012660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88960" y="7596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3757310" cy="3880773"/>
          </a:xfrm>
        </p:spPr>
        <p:txBody>
          <a:bodyPr/>
          <a:lstStyle/>
          <a:p>
            <a:pPr algn="l"/>
            <a:endParaRPr lang="en-US" sz="1800" b="0" i="0" u="none" strike="noStrike" baseline="0" dirty="0">
              <a:solidFill>
                <a:srgbClr val="000000"/>
              </a:solidFill>
              <a:latin typeface="Calibri" panose="020F0502020204030204" pitchFamily="34" charset="0"/>
            </a:endParaRPr>
          </a:p>
          <a:p>
            <a:pPr lvl="1"/>
            <a:endParaRPr lang="en-US"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improvement</a:t>
            </a:r>
          </a:p>
          <a:p>
            <a:r>
              <a:rPr lang="en-US" sz="1100" b="0" i="0" u="none" strike="noStrike" baseline="0" dirty="0">
                <a:solidFill>
                  <a:schemeClr val="tx1"/>
                </a:solidFill>
                <a:latin typeface="Calibri" panose="020F0502020204030204" pitchFamily="34" charset="0"/>
              </a:rPr>
              <a:t>We have seen a 5% in RO count year over year. Further improvements to be made with new AI tech to optimize apt booking.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a:t>
            </a:r>
          </a:p>
          <a:p>
            <a:r>
              <a:rPr lang="en-US" sz="1100" dirty="0">
                <a:solidFill>
                  <a:schemeClr val="tx1"/>
                </a:solidFill>
                <a:latin typeface="Calibri" panose="020F0502020204030204" pitchFamily="34" charset="0"/>
              </a:rPr>
              <a:t>For marketing we will continue to invest in new technology to optimize appointments</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a:t>
            </a:r>
          </a:p>
          <a:p>
            <a:r>
              <a:rPr lang="en-US" sz="1100" dirty="0">
                <a:solidFill>
                  <a:schemeClr val="tx1"/>
                </a:solidFill>
                <a:latin typeface="Calibri" panose="020F0502020204030204" pitchFamily="34" charset="0"/>
              </a:rPr>
              <a:t>Monthly review of appointments created and shows. </a:t>
            </a:r>
            <a:r>
              <a:rPr lang="en-US" sz="1800" b="0" i="0" u="none" strike="noStrike" baseline="0" dirty="0">
                <a:solidFill>
                  <a:schemeClr val="tx1"/>
                </a:solidFill>
                <a:latin typeface="Calibri" panose="020F0502020204030204" pitchFamily="34" charset="0"/>
              </a:rPr>
              <a:t> </a:t>
            </a:r>
          </a:p>
          <a:p>
            <a:endParaRPr lang="en-US" dirty="0"/>
          </a:p>
          <a:p>
            <a:endParaRPr lang="en-US" dirty="0"/>
          </a:p>
        </p:txBody>
      </p:sp>
      <p:sp>
        <p:nvSpPr>
          <p:cNvPr id="4" name="TextBox 3">
            <a:extLst>
              <a:ext uri="{FF2B5EF4-FFF2-40B4-BE49-F238E27FC236}">
                <a16:creationId xmlns:a16="http://schemas.microsoft.com/office/drawing/2014/main" id="{21E54353-9336-4D3E-42DD-4FCF84295C8B}"/>
              </a:ext>
            </a:extLst>
          </p:cNvPr>
          <p:cNvSpPr txBox="1"/>
          <p:nvPr/>
        </p:nvSpPr>
        <p:spPr>
          <a:xfrm>
            <a:off x="6781474" y="293653"/>
            <a:ext cx="2657664" cy="2970044"/>
          </a:xfrm>
          <a:prstGeom prst="rect">
            <a:avLst/>
          </a:prstGeom>
          <a:noFill/>
        </p:spPr>
        <p:txBody>
          <a:bodyPr wrap="square" rtlCol="0">
            <a:spAutoFit/>
          </a:bodyPr>
          <a:lstStyle/>
          <a:p>
            <a:r>
              <a:rPr lang="en-US" sz="1100" b="1" i="0" u="sng" strike="noStrike" baseline="0" dirty="0">
                <a:solidFill>
                  <a:schemeClr val="tx1"/>
                </a:solidFill>
                <a:latin typeface="Calibri" panose="020F0502020204030204" pitchFamily="34" charset="0"/>
              </a:rPr>
              <a:t>Current practices </a:t>
            </a:r>
          </a:p>
          <a:p>
            <a:endParaRPr lang="en-US" sz="1100" dirty="0"/>
          </a:p>
          <a:p>
            <a:r>
              <a:rPr lang="en-US" sz="1100" dirty="0"/>
              <a:t>Primary marketing is direct mail</a:t>
            </a:r>
          </a:p>
          <a:p>
            <a:r>
              <a:rPr lang="en-US" sz="1100" dirty="0"/>
              <a:t>	-using dealer wing</a:t>
            </a:r>
          </a:p>
          <a:p>
            <a:pPr marL="342900" indent="-342900">
              <a:buAutoNum type="arabicPeriod"/>
            </a:pPr>
            <a:r>
              <a:rPr lang="en-US" sz="1100" dirty="0"/>
              <a:t>Retention</a:t>
            </a:r>
          </a:p>
          <a:p>
            <a:pPr marL="800100" lvl="1" indent="-342900">
              <a:buAutoNum type="arabicPeriod"/>
            </a:pPr>
            <a:r>
              <a:rPr lang="en-US" sz="1100" dirty="0"/>
              <a:t>Retained</a:t>
            </a:r>
          </a:p>
          <a:p>
            <a:pPr marL="800100" lvl="1" indent="-342900">
              <a:buAutoNum type="arabicPeriod"/>
            </a:pPr>
            <a:r>
              <a:rPr lang="en-US" sz="1100" dirty="0"/>
              <a:t>Retained at risk</a:t>
            </a:r>
          </a:p>
          <a:p>
            <a:pPr marL="800100" lvl="1" indent="-342900">
              <a:buAutoNum type="arabicPeriod"/>
            </a:pPr>
            <a:r>
              <a:rPr lang="en-US" sz="1100" dirty="0"/>
              <a:t>Unretained</a:t>
            </a:r>
          </a:p>
          <a:p>
            <a:r>
              <a:rPr lang="en-US" sz="1100" dirty="0"/>
              <a:t>2. Recall </a:t>
            </a:r>
          </a:p>
          <a:p>
            <a:r>
              <a:rPr lang="en-US" sz="1100" dirty="0"/>
              <a:t>3. Declined services</a:t>
            </a:r>
          </a:p>
          <a:p>
            <a:endParaRPr lang="en-US" sz="1100" dirty="0"/>
          </a:p>
          <a:p>
            <a:r>
              <a:rPr lang="en-US" sz="1100" dirty="0"/>
              <a:t>BDC</a:t>
            </a:r>
          </a:p>
          <a:p>
            <a:endParaRPr lang="en-US" sz="1100" dirty="0"/>
          </a:p>
          <a:p>
            <a:r>
              <a:rPr lang="en-US" sz="1100" dirty="0"/>
              <a:t>Follow up calls on manifests</a:t>
            </a:r>
          </a:p>
          <a:p>
            <a:r>
              <a:rPr lang="en-US" sz="1100" dirty="0"/>
              <a:t>Service intro calls </a:t>
            </a:r>
          </a:p>
          <a:p>
            <a:r>
              <a:rPr lang="en-US" sz="1100" dirty="0"/>
              <a:t>Reminder of comp lube oil filter</a:t>
            </a:r>
          </a:p>
          <a:p>
            <a:r>
              <a:rPr lang="en-US" sz="1100" dirty="0"/>
              <a:t> </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66055" y="1776941"/>
            <a:ext cx="4185623" cy="3304117"/>
          </a:xfrm>
        </p:spPr>
        <p:txBody>
          <a:bodyPr/>
          <a:lstStyle/>
          <a:p>
            <a:pPr marL="0" indent="0">
              <a:buNone/>
            </a:pP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lvl="1"/>
            <a:r>
              <a:rPr lang="en-US" sz="1050" dirty="0">
                <a:solidFill>
                  <a:srgbClr val="221E1F"/>
                </a:solidFill>
                <a:latin typeface="Calibri" panose="020F0502020204030204" pitchFamily="34" charset="0"/>
              </a:rPr>
              <a:t>Currently satisfied with cost of labor- no tweaks to be made at this time</a:t>
            </a:r>
            <a:r>
              <a:rPr lang="en-US" b="0" i="0" u="none" strike="noStrike" baseline="0" dirty="0">
                <a:solidFill>
                  <a:srgbClr val="221E1F"/>
                </a:solidFill>
                <a:latin typeface="Calibri" panose="020F0502020204030204" pitchFamily="34" charset="0"/>
              </a:rPr>
              <a:t> </a:t>
            </a:r>
          </a:p>
          <a:p>
            <a:endParaRPr lang="en-US" dirty="0"/>
          </a:p>
        </p:txBody>
      </p:sp>
      <p:sp>
        <p:nvSpPr>
          <p:cNvPr id="5" name="Content Placeholder 4">
            <a:extLst>
              <a:ext uri="{FF2B5EF4-FFF2-40B4-BE49-F238E27FC236}">
                <a16:creationId xmlns:a16="http://schemas.microsoft.com/office/drawing/2014/main" id="{52487CE1-A6EF-F9D2-57B8-B68778B33DCF}"/>
              </a:ext>
            </a:extLst>
          </p:cNvPr>
          <p:cNvSpPr>
            <a:spLocks noGrp="1"/>
          </p:cNvSpPr>
          <p:nvPr>
            <p:ph sz="quarter" idx="4"/>
          </p:nvPr>
        </p:nvSpPr>
        <p:spPr/>
        <p:txBody>
          <a:bodyPr/>
          <a:lstStyle/>
          <a:p>
            <a:endParaRPr lang="en-US"/>
          </a:p>
        </p:txBody>
      </p:sp>
      <p:pic>
        <p:nvPicPr>
          <p:cNvPr id="7" name="Picture 6">
            <a:extLst>
              <a:ext uri="{FF2B5EF4-FFF2-40B4-BE49-F238E27FC236}">
                <a16:creationId xmlns:a16="http://schemas.microsoft.com/office/drawing/2014/main" id="{808D8390-3C7D-A82C-03A4-D2D1F40021A8}"/>
              </a:ext>
            </a:extLst>
          </p:cNvPr>
          <p:cNvPicPr>
            <a:picLocks noChangeAspect="1"/>
          </p:cNvPicPr>
          <p:nvPr/>
        </p:nvPicPr>
        <p:blipFill>
          <a:blip r:embed="rId2"/>
          <a:stretch>
            <a:fillRect/>
          </a:stretch>
        </p:blipFill>
        <p:spPr>
          <a:xfrm>
            <a:off x="5117157" y="0"/>
            <a:ext cx="7235782" cy="310718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½ of technician work force is for express but given low ELR and dollar per RO we need to re-evaluate express </a:t>
            </a:r>
            <a:r>
              <a:rPr lang="en-US" sz="1800" b="0" i="0" u="none" strike="noStrike" baseline="0" dirty="0" err="1">
                <a:solidFill>
                  <a:srgbClr val="221E1F"/>
                </a:solidFill>
                <a:latin typeface="Calibri" panose="020F0502020204030204" pitchFamily="34" charset="0"/>
              </a:rPr>
              <a:t>strat</a:t>
            </a:r>
            <a:r>
              <a:rPr lang="en-US" sz="1800" b="0" i="0" u="none" strike="noStrike" baseline="0" dirty="0">
                <a:solidFill>
                  <a:srgbClr val="221E1F"/>
                </a:solidFill>
                <a:latin typeface="Calibri" panose="020F0502020204030204" pitchFamily="34" charset="0"/>
              </a:rPr>
              <a:t>. This </a:t>
            </a:r>
            <a:r>
              <a:rPr lang="en-US" sz="1800" b="0" i="0" u="none" strike="noStrike" baseline="0" dirty="0" err="1">
                <a:solidFill>
                  <a:srgbClr val="221E1F"/>
                </a:solidFill>
                <a:latin typeface="Calibri" panose="020F0502020204030204" pitchFamily="34" charset="0"/>
              </a:rPr>
              <a:t>strat</a:t>
            </a:r>
            <a:r>
              <a:rPr lang="en-US" sz="1800" b="0" i="0" u="none" strike="noStrike" baseline="0" dirty="0">
                <a:solidFill>
                  <a:srgbClr val="221E1F"/>
                </a:solidFill>
                <a:latin typeface="Calibri" panose="020F0502020204030204" pitchFamily="34" charset="0"/>
              </a:rPr>
              <a:t> outlined on a later slide </a:t>
            </a:r>
          </a:p>
          <a:p>
            <a:endParaRPr lang="en-US" dirty="0"/>
          </a:p>
        </p:txBody>
      </p:sp>
      <p:pic>
        <p:nvPicPr>
          <p:cNvPr id="10" name="Picture 9">
            <a:extLst>
              <a:ext uri="{FF2B5EF4-FFF2-40B4-BE49-F238E27FC236}">
                <a16:creationId xmlns:a16="http://schemas.microsoft.com/office/drawing/2014/main" id="{5199EB78-C982-E6D2-E00D-40CB3869ECD8}"/>
              </a:ext>
            </a:extLst>
          </p:cNvPr>
          <p:cNvPicPr>
            <a:picLocks noChangeAspect="1"/>
          </p:cNvPicPr>
          <p:nvPr/>
        </p:nvPicPr>
        <p:blipFill>
          <a:blip r:embed="rId2"/>
          <a:stretch>
            <a:fillRect/>
          </a:stretch>
        </p:blipFill>
        <p:spPr>
          <a:xfrm>
            <a:off x="6180523" y="1586078"/>
            <a:ext cx="5762625" cy="387667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000" dirty="0"/>
              <a:t>Productivity lower than guide- no current practice to hold team accountable for this. Recognition and KPIs to be developed by end of December to put a precedence on this. </a:t>
            </a:r>
          </a:p>
          <a:p>
            <a:endParaRPr lang="en-US" sz="1000" dirty="0"/>
          </a:p>
          <a:p>
            <a:r>
              <a:rPr lang="en-US" sz="1000" dirty="0"/>
              <a:t>Our ELR as calculated here is also lower than what we would expect. The goal is to increase from the current 164 to a minimum of 180. Our goal is to increase express to an average of 1 </a:t>
            </a:r>
            <a:r>
              <a:rPr lang="en-US" sz="1000" dirty="0" err="1"/>
              <a:t>hr</a:t>
            </a:r>
            <a:r>
              <a:rPr lang="en-US" sz="1000" dirty="0"/>
              <a:t> per ticket vs the current of 0.4 hour average. </a:t>
            </a:r>
          </a:p>
        </p:txBody>
      </p:sp>
      <p:pic>
        <p:nvPicPr>
          <p:cNvPr id="10" name="Picture 9">
            <a:extLst>
              <a:ext uri="{FF2B5EF4-FFF2-40B4-BE49-F238E27FC236}">
                <a16:creationId xmlns:a16="http://schemas.microsoft.com/office/drawing/2014/main" id="{ADE146FE-313E-E220-6AF9-341B9BBA67BF}"/>
              </a:ext>
            </a:extLst>
          </p:cNvPr>
          <p:cNvPicPr>
            <a:picLocks noChangeAspect="1"/>
          </p:cNvPicPr>
          <p:nvPr/>
        </p:nvPicPr>
        <p:blipFill>
          <a:blip r:embed="rId2"/>
          <a:stretch>
            <a:fillRect/>
          </a:stretch>
        </p:blipFill>
        <p:spPr>
          <a:xfrm>
            <a:off x="4861369" y="1208734"/>
            <a:ext cx="5701325" cy="4577887"/>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60048"/>
            <a:ext cx="6844361" cy="4381313"/>
          </a:xfrm>
        </p:spPr>
        <p:txBody>
          <a:bodyPr/>
          <a:lstStyle/>
          <a:p>
            <a:pPr algn="l"/>
            <a:endParaRPr lang="en-US" sz="1800" b="0" i="0" u="none" strike="noStrike" baseline="0" dirty="0">
              <a:solidFill>
                <a:srgbClr val="000000"/>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What is tricky about this is that even though facility utilization is low, we have a number of problems getting customers through the shop quickly. This is a process problem where we need to look at hours customers are checked into the store to develop a heat maps and staff around these. Secondly we need to understand how long it takes from check in to checkout and optimize the customer experience. Once this study has been done we will have a current state, we can then optimize aroun</a:t>
            </a:r>
            <a:r>
              <a:rPr lang="en-US" sz="1000" dirty="0">
                <a:solidFill>
                  <a:srgbClr val="221E1F"/>
                </a:solidFill>
                <a:latin typeface="Calibri" panose="020F0502020204030204" pitchFamily="34" charset="0"/>
              </a:rPr>
              <a:t>d this number to build a future state and tether internal KPIs around this desired future state. </a:t>
            </a:r>
            <a:endParaRPr lang="en-US" sz="1000" b="0" i="0" u="none" strike="noStrike" baseline="0" dirty="0">
              <a:solidFill>
                <a:srgbClr val="221E1F"/>
              </a:solidFill>
              <a:latin typeface="Calibri" panose="020F0502020204030204" pitchFamily="34" charset="0"/>
            </a:endParaRPr>
          </a:p>
        </p:txBody>
      </p:sp>
      <p:pic>
        <p:nvPicPr>
          <p:cNvPr id="5" name="Picture 4">
            <a:extLst>
              <a:ext uri="{FF2B5EF4-FFF2-40B4-BE49-F238E27FC236}">
                <a16:creationId xmlns:a16="http://schemas.microsoft.com/office/drawing/2014/main" id="{D36E8206-3947-DA74-5A30-0A8BAA099510}"/>
              </a:ext>
            </a:extLst>
          </p:cNvPr>
          <p:cNvPicPr>
            <a:picLocks noChangeAspect="1"/>
          </p:cNvPicPr>
          <p:nvPr/>
        </p:nvPicPr>
        <p:blipFill>
          <a:blip r:embed="rId2"/>
          <a:stretch>
            <a:fillRect/>
          </a:stretch>
        </p:blipFill>
        <p:spPr>
          <a:xfrm>
            <a:off x="7521695" y="922558"/>
            <a:ext cx="4502965" cy="532584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584659" y="1406827"/>
            <a:ext cx="7113600" cy="3880772"/>
          </a:xfrm>
        </p:spPr>
        <p:txBody>
          <a:bodyPr/>
          <a:lstStyle/>
          <a:p>
            <a:r>
              <a:rPr lang="en-US" dirty="0"/>
              <a:t>The eye opener was the ELR and FRH on the competitive and maintenance. </a:t>
            </a:r>
          </a:p>
          <a:p>
            <a:pPr lvl="1"/>
            <a:r>
              <a:rPr lang="en-US" dirty="0"/>
              <a:t>How low the rate actually is </a:t>
            </a:r>
          </a:p>
          <a:p>
            <a:pPr lvl="1"/>
            <a:r>
              <a:rPr lang="en-US" dirty="0"/>
              <a:t>We discussed we have menu price discounts which lead to this lower ELR- a conversation needed with GM and COO to re-evaluate pricing </a:t>
            </a:r>
          </a:p>
        </p:txBody>
      </p:sp>
      <p:pic>
        <p:nvPicPr>
          <p:cNvPr id="8" name="Content Placeholder 7">
            <a:extLst>
              <a:ext uri="{FF2B5EF4-FFF2-40B4-BE49-F238E27FC236}">
                <a16:creationId xmlns:a16="http://schemas.microsoft.com/office/drawing/2014/main" id="{1009295B-53F7-9CC2-5C67-61D1F778C0D6}"/>
              </a:ext>
            </a:extLst>
          </p:cNvPr>
          <p:cNvPicPr>
            <a:picLocks noGrp="1" noChangeAspect="1"/>
          </p:cNvPicPr>
          <p:nvPr>
            <p:ph sz="half" idx="2"/>
          </p:nvPr>
        </p:nvPicPr>
        <p:blipFill>
          <a:blip r:embed="rId2"/>
          <a:stretch>
            <a:fillRect/>
          </a:stretch>
        </p:blipFill>
        <p:spPr>
          <a:xfrm>
            <a:off x="7904234" y="701226"/>
            <a:ext cx="4184035" cy="430866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190 </a:t>
            </a:r>
            <a:r>
              <a:rPr lang="en-US" dirty="0" err="1"/>
              <a:t>elr</a:t>
            </a:r>
            <a:r>
              <a:rPr lang="en-US" dirty="0"/>
              <a:t> for mechanical </a:t>
            </a:r>
          </a:p>
          <a:p>
            <a:r>
              <a:rPr lang="en-US" dirty="0"/>
              <a:t>Retain many 5 year or older customers</a:t>
            </a:r>
          </a:p>
          <a:p>
            <a:r>
              <a:rPr lang="en-US" dirty="0"/>
              <a:t>Cost of labor</a:t>
            </a:r>
          </a:p>
          <a:p>
            <a:r>
              <a:rPr lang="en-US" dirty="0"/>
              <a:t>Number of ROS per month </a:t>
            </a:r>
          </a:p>
          <a:p>
            <a:endParaRPr lang="en-US" dirty="0"/>
          </a:p>
          <a:p>
            <a:r>
              <a:rPr lang="en-US" dirty="0"/>
              <a:t>Competitive and </a:t>
            </a:r>
            <a:r>
              <a:rPr lang="en-US" dirty="0" err="1"/>
              <a:t>maintence</a:t>
            </a:r>
            <a:r>
              <a:rPr lang="en-US" dirty="0"/>
              <a:t> mix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a:p>
            <a:r>
              <a:rPr lang="en-US" dirty="0"/>
              <a:t>Competitive and </a:t>
            </a:r>
            <a:r>
              <a:rPr lang="en-US" dirty="0" err="1"/>
              <a:t>maitaence</a:t>
            </a:r>
            <a:r>
              <a:rPr lang="en-US" dirty="0"/>
              <a:t> </a:t>
            </a:r>
            <a:r>
              <a:rPr lang="en-US" dirty="0" err="1"/>
              <a:t>elr</a:t>
            </a:r>
            <a:r>
              <a:rPr lang="en-US" dirty="0"/>
              <a:t> and FRH</a:t>
            </a:r>
          </a:p>
          <a:p>
            <a:r>
              <a:rPr lang="en-US" dirty="0"/>
              <a:t>Avg FRH per RO</a:t>
            </a:r>
          </a:p>
          <a:p>
            <a:r>
              <a:rPr lang="en-US" dirty="0"/>
              <a:t>One item ROs </a:t>
            </a:r>
          </a:p>
          <a:p>
            <a:r>
              <a:rPr lang="en-US" dirty="0"/>
              <a:t>Tech proficiency only at 81%</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307</TotalTime>
  <Words>581</Words>
  <Application>Microsoft Office PowerPoint</Application>
  <PresentationFormat>Widescreen</PresentationFormat>
  <Paragraphs>93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Connor Hutcherson</cp:lastModifiedBy>
  <cp:revision>6</cp:revision>
  <dcterms:created xsi:type="dcterms:W3CDTF">2022-12-04T13:10:55Z</dcterms:created>
  <dcterms:modified xsi:type="dcterms:W3CDTF">2024-12-03T23:36:55Z</dcterms:modified>
</cp:coreProperties>
</file>