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Pine Belt Ford |Jennifer May N453 21</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4" name="Rectangle 1"/>
          <p:cNvSpPr>
            <a:spLocks noChangeArrowheads="1"/>
          </p:cNvSpPr>
          <p:nvPr/>
        </p:nvSpPr>
        <p:spPr bwMode="auto">
          <a:xfrm>
            <a:off x="174566" y="3113612"/>
            <a:ext cx="1193276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Certifications &amp; Training:</a:t>
            </a:r>
            <a:r>
              <a:rPr kumimoji="0" lang="en-US" altLang="en-US" sz="1800" b="0" i="0" u="none" strike="noStrike" cap="none" normalizeH="0" baseline="0" dirty="0" smtClean="0">
                <a:ln>
                  <a:noFill/>
                </a:ln>
                <a:solidFill>
                  <a:schemeClr val="tx1"/>
                </a:solidFill>
                <a:effectLst/>
                <a:latin typeface="Arial" panose="020B0604020202020204" pitchFamily="34" charset="0"/>
              </a:rPr>
              <a:t> Investing in employee training and certifications can enhance skillsets and performance.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Improved Workflow:</a:t>
            </a:r>
            <a:r>
              <a:rPr kumimoji="0" lang="en-US" altLang="en-US" sz="1800" b="0" i="0" u="none" strike="noStrike" cap="none" normalizeH="0" baseline="0" dirty="0" smtClean="0">
                <a:ln>
                  <a:noFill/>
                </a:ln>
                <a:solidFill>
                  <a:schemeClr val="tx1"/>
                </a:solidFill>
                <a:effectLst/>
                <a:latin typeface="Arial" panose="020B0604020202020204" pitchFamily="34" charset="0"/>
              </a:rPr>
              <a:t> Streamlining processes to reduce downtime between technicians' availability.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Key Management System:</a:t>
            </a:r>
            <a:r>
              <a:rPr kumimoji="0" lang="en-US" altLang="en-US" sz="1800" b="0" i="0" u="none" strike="noStrike" cap="none" normalizeH="0" baseline="0" dirty="0" smtClean="0">
                <a:ln>
                  <a:noFill/>
                </a:ln>
                <a:solidFill>
                  <a:schemeClr val="tx1"/>
                </a:solidFill>
                <a:effectLst/>
                <a:latin typeface="Arial" panose="020B0604020202020204" pitchFamily="34" charset="0"/>
              </a:rPr>
              <a:t> Assigning a dedicated person to manage keys or implementing an organized system.</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Faster Vehicle Movement:</a:t>
            </a:r>
            <a:r>
              <a:rPr kumimoji="0" lang="en-US" altLang="en-US" sz="1800" b="0" i="0" u="none" strike="noStrike" cap="none" normalizeH="0" baseline="0" dirty="0" smtClean="0">
                <a:ln>
                  <a:noFill/>
                </a:ln>
                <a:solidFill>
                  <a:schemeClr val="tx1"/>
                </a:solidFill>
                <a:effectLst/>
                <a:latin typeface="Arial" panose="020B0604020202020204" pitchFamily="34" charset="0"/>
              </a:rPr>
              <a:t> Enhancing throughput in the service bay to reduce customer wait times.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Improved Communication:</a:t>
            </a:r>
            <a:r>
              <a:rPr kumimoji="0" lang="en-US" altLang="en-US" sz="1800" b="0" i="0" u="none" strike="noStrike" cap="none" normalizeH="0" baseline="0" dirty="0" smtClean="0">
                <a:ln>
                  <a:noFill/>
                </a:ln>
                <a:solidFill>
                  <a:schemeClr val="tx1"/>
                </a:solidFill>
                <a:effectLst/>
                <a:latin typeface="Arial" panose="020B0604020202020204" pitchFamily="34" charset="0"/>
              </a:rPr>
              <a:t> Training on customer communication to ensure clarity and better service.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Organized Work Environment:</a:t>
            </a:r>
            <a:r>
              <a:rPr kumimoji="0" lang="en-US" altLang="en-US" sz="1800" b="0" i="0" u="none" strike="noStrike" cap="none" normalizeH="0" baseline="0" dirty="0" smtClean="0">
                <a:ln>
                  <a:noFill/>
                </a:ln>
                <a:solidFill>
                  <a:schemeClr val="tx1"/>
                </a:solidFill>
                <a:effectLst/>
                <a:latin typeface="Arial" panose="020B0604020202020204" pitchFamily="34" charset="0"/>
              </a:rPr>
              <a:t> Standardizing procedures to minimize disorganization and foster teamwork.</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Motivational Programs:</a:t>
            </a:r>
            <a:r>
              <a:rPr kumimoji="0" lang="en-US" altLang="en-US" sz="1800" b="0" i="0" u="none" strike="noStrike" cap="none" normalizeH="0" baseline="0" dirty="0" smtClean="0">
                <a:ln>
                  <a:noFill/>
                </a:ln>
                <a:solidFill>
                  <a:schemeClr val="tx1"/>
                </a:solidFill>
                <a:effectLst/>
                <a:latin typeface="Arial" panose="020B0604020202020204" pitchFamily="34" charset="0"/>
              </a:rPr>
              <a:t> Introducing incentives and career development paths to boost morale. </a:t>
            </a:r>
          </a:p>
        </p:txBody>
      </p:sp>
      <p:sp>
        <p:nvSpPr>
          <p:cNvPr id="5" name="Content Placeholder 4"/>
          <p:cNvSpPr>
            <a:spLocks noGrp="1"/>
          </p:cNvSpPr>
          <p:nvPr>
            <p:ph idx="1"/>
          </p:nvPr>
        </p:nvSpPr>
        <p:spPr>
          <a:xfrm flipH="1">
            <a:off x="174564" y="1737360"/>
            <a:ext cx="11932767" cy="4488873"/>
          </a:xfrm>
        </p:spPr>
        <p:txBody>
          <a:bodyPr>
            <a:normAutofit/>
          </a:bodyPr>
          <a:lstStyle/>
          <a:p>
            <a:pPr marL="0" indent="0">
              <a:buNone/>
            </a:pPr>
            <a:r>
              <a:rPr lang="en-US" dirty="0" smtClean="0"/>
              <a:t>Opportunities </a:t>
            </a: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Rectangle 1"/>
          <p:cNvSpPr>
            <a:spLocks noChangeArrowheads="1"/>
          </p:cNvSpPr>
          <p:nvPr/>
        </p:nvSpPr>
        <p:spPr bwMode="auto">
          <a:xfrm>
            <a:off x="1579418" y="2832306"/>
            <a:ext cx="9501447"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Burnout:</a:t>
            </a:r>
            <a:r>
              <a:rPr kumimoji="0" lang="en-US" altLang="en-US" sz="1800" b="0" i="0" u="none" strike="noStrike" cap="none" normalizeH="0" baseline="0" dirty="0" smtClean="0">
                <a:ln>
                  <a:noFill/>
                </a:ln>
                <a:solidFill>
                  <a:schemeClr val="tx1"/>
                </a:solidFill>
                <a:effectLst/>
                <a:latin typeface="Arial" panose="020B0604020202020204" pitchFamily="34" charset="0"/>
              </a:rPr>
              <a:t> High levels of negativity, stress, and unresolved issues may lead to attrition.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Internal Competition:</a:t>
            </a:r>
            <a:r>
              <a:rPr kumimoji="0" lang="en-US" altLang="en-US" sz="1800" b="0" i="0" u="none" strike="noStrike" cap="none" normalizeH="0" baseline="0" dirty="0" smtClean="0">
                <a:ln>
                  <a:noFill/>
                </a:ln>
                <a:solidFill>
                  <a:schemeClr val="tx1"/>
                </a:solidFill>
                <a:effectLst/>
                <a:latin typeface="Arial" panose="020B0604020202020204" pitchFamily="34" charset="0"/>
              </a:rPr>
              <a:t> Lack of team cohesion could harm overall productivity and customer experience.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Reputation Risk:</a:t>
            </a:r>
            <a:r>
              <a:rPr kumimoji="0" lang="en-US" altLang="en-US" sz="1800" b="0" i="0" u="none" strike="noStrike" cap="none" normalizeH="0" baseline="0" dirty="0" smtClean="0">
                <a:ln>
                  <a:noFill/>
                </a:ln>
                <a:solidFill>
                  <a:schemeClr val="tx1"/>
                </a:solidFill>
                <a:effectLst/>
                <a:latin typeface="Arial" panose="020B0604020202020204" pitchFamily="34" charset="0"/>
              </a:rPr>
              <a:t> Poor communication and unresolved customer complaints could damage the department’s reputation.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Employee Dissatisfaction:</a:t>
            </a:r>
            <a:r>
              <a:rPr kumimoji="0" lang="en-US" altLang="en-US" sz="1800" b="0" i="0" u="none" strike="noStrike" cap="none" normalizeH="0" baseline="0" dirty="0" smtClean="0">
                <a:ln>
                  <a:noFill/>
                </a:ln>
                <a:solidFill>
                  <a:schemeClr val="tx1"/>
                </a:solidFill>
                <a:effectLst/>
                <a:latin typeface="Arial" panose="020B0604020202020204" pitchFamily="34" charset="0"/>
              </a:rPr>
              <a:t> Ongoing dissatisfaction with pay and growth opportunities may lead to turnover.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Ego &amp; Attitude Issues:</a:t>
            </a:r>
            <a:r>
              <a:rPr kumimoji="0" lang="en-US" altLang="en-US" sz="1800" b="0" i="0" u="none" strike="noStrike" cap="none" normalizeH="0" baseline="0" dirty="0" smtClean="0">
                <a:ln>
                  <a:noFill/>
                </a:ln>
                <a:solidFill>
                  <a:schemeClr val="tx1"/>
                </a:solidFill>
                <a:effectLst/>
                <a:latin typeface="Arial" panose="020B0604020202020204" pitchFamily="34" charset="0"/>
              </a:rPr>
              <a:t> Interpersonal conflicts among staff could escalate, affecting team dynamics.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Parts Availability:</a:t>
            </a:r>
            <a:r>
              <a:rPr kumimoji="0" lang="en-US" altLang="en-US" sz="1800" b="0" i="0" u="none" strike="noStrike" cap="none" normalizeH="0" baseline="0" dirty="0" smtClean="0">
                <a:ln>
                  <a:noFill/>
                </a:ln>
                <a:solidFill>
                  <a:schemeClr val="tx1"/>
                </a:solidFill>
                <a:effectLst/>
                <a:latin typeface="Arial" panose="020B0604020202020204" pitchFamily="34" charset="0"/>
              </a:rPr>
              <a:t> Although well-stocked now, supply chain challenges could become an issue in the future.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Pricing Perception:</a:t>
            </a:r>
            <a:r>
              <a:rPr kumimoji="0" lang="en-US" altLang="en-US" sz="1800" b="0" i="0" u="none" strike="noStrike" cap="none" normalizeH="0" baseline="0" dirty="0" smtClean="0">
                <a:ln>
                  <a:noFill/>
                </a:ln>
                <a:solidFill>
                  <a:schemeClr val="tx1"/>
                </a:solidFill>
                <a:effectLst/>
                <a:latin typeface="Arial" panose="020B0604020202020204" pitchFamily="34" charset="0"/>
              </a:rPr>
              <a:t> Labor rates and pricing could drive customers to competitors if not well-explained. </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Objectives </a:t>
            </a:r>
          </a:p>
          <a:p>
            <a:r>
              <a:rPr lang="en-US" dirty="0" smtClean="0"/>
              <a:t>To </a:t>
            </a:r>
            <a:r>
              <a:rPr lang="en-US" dirty="0"/>
              <a:t>improve the performance of the service department, several actionable recommendations can be implemented. Enhancing communication is critical and can be achieved by conducting regular team meetings to align goals, address issues, and implement customer communication protocols to ensure clear, consistent updates throughout the service process. Standardizing processes is also essential; this includes developing a reliable system for key management and ensuring that notes are accurately logged into Tekion. Additionally, establishing clear workflows for repairs and service transitions will streamline operations and reduce inefficiencies.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Strategies</a:t>
            </a:r>
          </a:p>
          <a:p>
            <a:r>
              <a:rPr lang="en-US" dirty="0"/>
              <a:t>By systematically addressing communication gaps, operational inefficiencies, morale challenges, pricing transparency, and teamwork, Pine Belt Ford’s service department will create a more cohesive and efficient environment. This strategy not only enhances the customer experience but also fosters a culture of accountability and growth, positioning the department for long-term success.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smtClean="0"/>
              <a:t>Tactics </a:t>
            </a:r>
          </a:p>
          <a:p>
            <a:r>
              <a:rPr lang="en-US" dirty="0" smtClean="0"/>
              <a:t>To </a:t>
            </a:r>
            <a:r>
              <a:rPr lang="en-US" dirty="0"/>
              <a:t>enhance communication, bi-weekly team meetings will address challenges and align goals, while a standardized customer communication protocol ensures consistent updates. Employees will be trained on Tekion for accurate note-taking and streamlined information sharing.</a:t>
            </a:r>
          </a:p>
          <a:p>
            <a:r>
              <a:rPr lang="en-US" dirty="0"/>
              <a:t>Processes will be standardized by appointing </a:t>
            </a:r>
            <a:r>
              <a:rPr lang="en-US" dirty="0" smtClean="0"/>
              <a:t>one person to keep and organize </a:t>
            </a:r>
            <a:r>
              <a:rPr lang="en-US" dirty="0"/>
              <a:t>vehicle keys and establishing clear workflows for repairs and service transitions. Training on Tekion best practices will ensure accuracy and consistency in records.</a:t>
            </a:r>
          </a:p>
          <a:p>
            <a:r>
              <a:rPr lang="en-US" dirty="0"/>
              <a:t>Boosting morale includes launching incentive programs, recognizing team successes, and offering training and certifications to support growth.</a:t>
            </a:r>
          </a:p>
          <a:p>
            <a:r>
              <a:rPr lang="en-US" dirty="0"/>
              <a:t>Pricing concerns will be addressed by providing transparent, detailed quotes, benchmarking rates, and training advisors to highlight service value.</a:t>
            </a:r>
          </a:p>
          <a:p>
            <a:r>
              <a:rPr lang="en-US" dirty="0"/>
              <a:t>Teamwork will be promoted by rotating responsibilities, organizing team-building activities, and encouraging mutual support among employees.</a:t>
            </a:r>
          </a:p>
          <a:p>
            <a:r>
              <a:rPr lang="en-US" dirty="0"/>
              <a:t>Accountability will be reinforced through clearly assigned roles, regular performance reviews, and the use of metrics to track progress and address gaps. These tactics aim to create an efficient, motivated, and customer-focused service department.</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52102020"/>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smtClean="0"/>
                        <a:t>Training</a:t>
                      </a:r>
                      <a:r>
                        <a:rPr lang="en-US" baseline="0" dirty="0" smtClean="0"/>
                        <a:t> on </a:t>
                      </a:r>
                      <a:r>
                        <a:rPr lang="en-US" dirty="0" smtClean="0"/>
                        <a:t>Communication</a:t>
                      </a:r>
                      <a:endParaRPr lang="en-US" dirty="0"/>
                    </a:p>
                  </a:txBody>
                  <a:tcPr/>
                </a:tc>
                <a:tc>
                  <a:txBody>
                    <a:bodyPr/>
                    <a:lstStyle/>
                    <a:p>
                      <a:r>
                        <a:rPr lang="en-US" dirty="0" smtClean="0"/>
                        <a:t>Service</a:t>
                      </a:r>
                      <a:r>
                        <a:rPr lang="en-US" baseline="0" dirty="0" smtClean="0"/>
                        <a:t> Manager</a:t>
                      </a:r>
                      <a:endParaRPr lang="en-US" dirty="0"/>
                    </a:p>
                  </a:txBody>
                  <a:tcPr/>
                </a:tc>
                <a:tc>
                  <a:txBody>
                    <a:bodyPr/>
                    <a:lstStyle/>
                    <a:p>
                      <a:r>
                        <a:rPr lang="en-US" dirty="0" smtClean="0"/>
                        <a:t>Weekly</a:t>
                      </a:r>
                      <a:r>
                        <a:rPr lang="en-US" baseline="0" dirty="0" smtClean="0"/>
                        <a:t> starting 12-02-2024</a:t>
                      </a:r>
                      <a:endParaRPr lang="en-US" dirty="0"/>
                    </a:p>
                  </a:txBody>
                  <a:tcPr/>
                </a:tc>
                <a:extLst>
                  <a:ext uri="{0D108BD9-81ED-4DB2-BD59-A6C34878D82A}">
                    <a16:rowId xmlns:a16="http://schemas.microsoft.com/office/drawing/2014/main" val="2400365483"/>
                  </a:ext>
                </a:extLst>
              </a:tr>
              <a:tr h="565004">
                <a:tc>
                  <a:txBody>
                    <a:bodyPr/>
                    <a:lstStyle/>
                    <a:p>
                      <a:r>
                        <a:rPr lang="en-US" dirty="0" smtClean="0"/>
                        <a:t>Weekly</a:t>
                      </a:r>
                      <a:r>
                        <a:rPr lang="en-US" baseline="0" dirty="0" smtClean="0"/>
                        <a:t> Meeting with SM and PM</a:t>
                      </a:r>
                      <a:endParaRPr lang="en-US" dirty="0"/>
                    </a:p>
                  </a:txBody>
                  <a:tcPr/>
                </a:tc>
                <a:tc>
                  <a:txBody>
                    <a:bodyPr/>
                    <a:lstStyle/>
                    <a:p>
                      <a:r>
                        <a:rPr lang="en-US" dirty="0" smtClean="0"/>
                        <a:t>GM</a:t>
                      </a:r>
                      <a:endParaRPr lang="en-US" dirty="0"/>
                    </a:p>
                  </a:txBody>
                  <a:tcPr/>
                </a:tc>
                <a:tc>
                  <a:txBody>
                    <a:bodyPr/>
                    <a:lstStyle/>
                    <a:p>
                      <a:r>
                        <a:rPr lang="en-US" dirty="0" smtClean="0"/>
                        <a:t>12-02-2024</a:t>
                      </a:r>
                      <a:endParaRPr lang="en-US" dirty="0"/>
                    </a:p>
                  </a:txBody>
                  <a:tcPr/>
                </a:tc>
                <a:extLst>
                  <a:ext uri="{0D108BD9-81ED-4DB2-BD59-A6C34878D82A}">
                    <a16:rowId xmlns:a16="http://schemas.microsoft.com/office/drawing/2014/main" val="107845787"/>
                  </a:ext>
                </a:extLst>
              </a:tr>
              <a:tr h="565004">
                <a:tc>
                  <a:txBody>
                    <a:bodyPr/>
                    <a:lstStyle/>
                    <a:p>
                      <a:r>
                        <a:rPr lang="en-US" dirty="0" smtClean="0"/>
                        <a:t>Leadership</a:t>
                      </a:r>
                      <a:r>
                        <a:rPr lang="en-US" baseline="0" dirty="0" smtClean="0"/>
                        <a:t> Training </a:t>
                      </a:r>
                      <a:endParaRPr lang="en-US" dirty="0"/>
                    </a:p>
                  </a:txBody>
                  <a:tcPr/>
                </a:tc>
                <a:tc>
                  <a:txBody>
                    <a:bodyPr/>
                    <a:lstStyle/>
                    <a:p>
                      <a:r>
                        <a:rPr lang="en-US" dirty="0" smtClean="0"/>
                        <a:t>GM</a:t>
                      </a:r>
                      <a:endParaRPr lang="en-US" dirty="0"/>
                    </a:p>
                  </a:txBody>
                  <a:tcPr/>
                </a:tc>
                <a:tc>
                  <a:txBody>
                    <a:bodyPr/>
                    <a:lstStyle/>
                    <a:p>
                      <a:r>
                        <a:rPr lang="en-US" dirty="0" smtClean="0"/>
                        <a:t>Two times per week currently</a:t>
                      </a:r>
                      <a:r>
                        <a:rPr lang="en-US" baseline="0" dirty="0" smtClean="0"/>
                        <a:t> in place</a:t>
                      </a:r>
                      <a:endParaRPr lang="en-US" dirty="0"/>
                    </a:p>
                  </a:txBody>
                  <a:tcPr/>
                </a:tc>
                <a:extLst>
                  <a:ext uri="{0D108BD9-81ED-4DB2-BD59-A6C34878D82A}">
                    <a16:rowId xmlns:a16="http://schemas.microsoft.com/office/drawing/2014/main" val="1530126605"/>
                  </a:ext>
                </a:extLst>
              </a:tr>
              <a:tr h="565004">
                <a:tc>
                  <a:txBody>
                    <a:bodyPr/>
                    <a:lstStyle/>
                    <a:p>
                      <a:r>
                        <a:rPr lang="en-US" dirty="0" smtClean="0"/>
                        <a:t>Key box in service department</a:t>
                      </a:r>
                      <a:endParaRPr lang="en-US" dirty="0"/>
                    </a:p>
                  </a:txBody>
                  <a:tcPr/>
                </a:tc>
                <a:tc>
                  <a:txBody>
                    <a:bodyPr/>
                    <a:lstStyle/>
                    <a:p>
                      <a:r>
                        <a:rPr lang="en-US" dirty="0" smtClean="0"/>
                        <a:t>Service Manager </a:t>
                      </a:r>
                      <a:endParaRPr lang="en-US" dirty="0"/>
                    </a:p>
                  </a:txBody>
                  <a:tcPr/>
                </a:tc>
                <a:tc>
                  <a:txBody>
                    <a:bodyPr/>
                    <a:lstStyle/>
                    <a:p>
                      <a:r>
                        <a:rPr lang="en-US" dirty="0" smtClean="0"/>
                        <a:t>12-02-2024</a:t>
                      </a:r>
                      <a:endParaRPr lang="en-US" dirty="0"/>
                    </a:p>
                  </a:txBody>
                  <a:tcPr/>
                </a:tc>
                <a:extLst>
                  <a:ext uri="{0D108BD9-81ED-4DB2-BD59-A6C34878D82A}">
                    <a16:rowId xmlns:a16="http://schemas.microsoft.com/office/drawing/2014/main" val="1950345431"/>
                  </a:ext>
                </a:extLst>
              </a:tr>
              <a:tr h="565004">
                <a:tc>
                  <a:txBody>
                    <a:bodyPr/>
                    <a:lstStyle/>
                    <a:p>
                      <a:r>
                        <a:rPr lang="en-US" dirty="0" smtClean="0"/>
                        <a:t>Team bonding</a:t>
                      </a:r>
                      <a:endParaRPr lang="en-US" dirty="0"/>
                    </a:p>
                  </a:txBody>
                  <a:tcPr/>
                </a:tc>
                <a:tc>
                  <a:txBody>
                    <a:bodyPr/>
                    <a:lstStyle/>
                    <a:p>
                      <a:r>
                        <a:rPr lang="en-US" dirty="0" smtClean="0"/>
                        <a:t>GM</a:t>
                      </a:r>
                      <a:endParaRPr lang="en-US" dirty="0"/>
                    </a:p>
                  </a:txBody>
                  <a:tcPr/>
                </a:tc>
                <a:tc>
                  <a:txBody>
                    <a:bodyPr/>
                    <a:lstStyle/>
                    <a:p>
                      <a:r>
                        <a:rPr lang="en-US" dirty="0" smtClean="0"/>
                        <a:t>December 7</a:t>
                      </a:r>
                      <a:r>
                        <a:rPr lang="en-US" baseline="30000" dirty="0" smtClean="0"/>
                        <a:t>th</a:t>
                      </a:r>
                      <a:r>
                        <a:rPr lang="en-US" dirty="0" smtClean="0"/>
                        <a:t> </a:t>
                      </a:r>
                      <a:endParaRPr lang="en-US" dirty="0"/>
                    </a:p>
                  </a:txBody>
                  <a:tcPr/>
                </a:tc>
                <a:extLst>
                  <a:ext uri="{0D108BD9-81ED-4DB2-BD59-A6C34878D82A}">
                    <a16:rowId xmlns:a16="http://schemas.microsoft.com/office/drawing/2014/main" val="1960891333"/>
                  </a:ext>
                </a:extLst>
              </a:tr>
              <a:tr h="565004">
                <a:tc>
                  <a:txBody>
                    <a:bodyPr/>
                    <a:lstStyle/>
                    <a:p>
                      <a:r>
                        <a:rPr lang="en-US" dirty="0" smtClean="0"/>
                        <a:t>BDC</a:t>
                      </a:r>
                      <a:r>
                        <a:rPr lang="en-US" baseline="0" dirty="0" smtClean="0"/>
                        <a:t> Manager working with SAs on phone skills </a:t>
                      </a:r>
                      <a:endParaRPr lang="en-US" dirty="0"/>
                    </a:p>
                  </a:txBody>
                  <a:tcPr/>
                </a:tc>
                <a:tc>
                  <a:txBody>
                    <a:bodyPr/>
                    <a:lstStyle/>
                    <a:p>
                      <a:r>
                        <a:rPr lang="en-US" dirty="0" smtClean="0"/>
                        <a:t>Service Manager</a:t>
                      </a:r>
                      <a:endParaRPr lang="en-US" dirty="0"/>
                    </a:p>
                  </a:txBody>
                  <a:tcPr/>
                </a:tc>
                <a:tc>
                  <a:txBody>
                    <a:bodyPr/>
                    <a:lstStyle/>
                    <a:p>
                      <a:r>
                        <a:rPr lang="en-US" dirty="0" smtClean="0"/>
                        <a:t>December</a:t>
                      </a:r>
                      <a:r>
                        <a:rPr lang="en-US" baseline="0" dirty="0" smtClean="0"/>
                        <a:t> 2</a:t>
                      </a:r>
                      <a:r>
                        <a:rPr lang="en-US" baseline="30000" dirty="0" smtClean="0"/>
                        <a:t>nd</a:t>
                      </a:r>
                      <a:endParaRPr lang="en-US" baseline="0" dirty="0" smtClean="0"/>
                    </a:p>
                    <a:p>
                      <a:endParaRPr lang="en-US" dirty="0"/>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smtClean="0"/>
              <a:t>Synopsis</a:t>
            </a:r>
          </a:p>
          <a:p>
            <a:r>
              <a:rPr lang="en-US" dirty="0" smtClean="0"/>
              <a:t>The </a:t>
            </a:r>
            <a:r>
              <a:rPr lang="en-US" dirty="0"/>
              <a:t>primary challenge in the service department is a lack of effective communication. Gaps exist in several areas: service advisors fail to keep customers updated, technicians and advisors struggle with clear exchanges of information, and there is minimal coordination between service advisors, technicians, and the parts department. Additionally, when a service advisor is off, there is no proper communication or handoff, leaving others unprepared to assist their customers. This breakdown results in customers feeling neglected and employees unwilling to step in and help.</a:t>
            </a:r>
          </a:p>
          <a:p>
            <a:r>
              <a:rPr lang="en-US" dirty="0"/>
              <a:t>To resolve these issues, the focus will be on fostering a collaborative environment through improved communication protocols and team bonding. Service advisors must provide timely updates to customers regarding repair status, pricing, and timelines. Advisors and technicians will need regular check-ins to clarify work orders and ensure mutual understanding. Cross-department communication, particularly between advisors and the parts team, should be streamlined to avoid delays caused by missing or miscommunicated parts information.</a:t>
            </a:r>
          </a:p>
          <a:p>
            <a:r>
              <a:rPr lang="en-US" dirty="0"/>
              <a:t>To strengthen teamwork, regular team-building activities will be introduced to build trust and cooperation between advisors, technicians, and the parts department. A clear system should also be put in place for advisors to notify and prepare others when they are going to be off, ensuring seamless customer coverage. Additionally, a cultural shift is needed to encourage a "team-first" mentality where all employees are willing to help any customer, regardless of individual assignments.</a:t>
            </a:r>
          </a:p>
          <a:p>
            <a:r>
              <a:rPr lang="en-US" dirty="0"/>
              <a:t>With these steps, the department can build stronger communication channels, improve teamwork, and enhance overall customer satisfaction.</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a:t>
            </a:r>
            <a:r>
              <a:rPr lang="en-US" sz="1800" b="0" i="0" u="none" strike="noStrike" baseline="0" dirty="0" smtClean="0">
                <a:solidFill>
                  <a:schemeClr val="tx1"/>
                </a:solidFill>
                <a:latin typeface="Calibri" panose="020F0502020204030204" pitchFamily="34" charset="0"/>
              </a:rPr>
              <a:t>practices: Email blast with current</a:t>
            </a:r>
            <a:r>
              <a:rPr lang="en-US" sz="1800" b="0" i="0" u="none" strike="noStrike" dirty="0" smtClean="0">
                <a:solidFill>
                  <a:schemeClr val="tx1"/>
                </a:solidFill>
                <a:latin typeface="Calibri" panose="020F0502020204030204" pitchFamily="34" charset="0"/>
              </a:rPr>
              <a:t> specials to current and conquest, social media post, and videos.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Goals for </a:t>
            </a:r>
            <a:r>
              <a:rPr lang="en-US" sz="1800" b="0" i="0" u="none" strike="noStrike" baseline="0" dirty="0" smtClean="0">
                <a:solidFill>
                  <a:schemeClr val="tx1"/>
                </a:solidFill>
                <a:latin typeface="Calibri" panose="020F0502020204030204" pitchFamily="34" charset="0"/>
              </a:rPr>
              <a:t>improvement: Increase frequency, and add in department tour videos,</a:t>
            </a:r>
            <a:r>
              <a:rPr lang="en-US" sz="1800" b="0" i="0" u="none" strike="noStrike" dirty="0" smtClean="0">
                <a:solidFill>
                  <a:schemeClr val="tx1"/>
                </a:solidFill>
                <a:latin typeface="Calibri" panose="020F0502020204030204" pitchFamily="34" charset="0"/>
              </a:rPr>
              <a:t> staff videos to humanize the SA and Greeters.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a:t>
            </a:r>
            <a:r>
              <a:rPr lang="en-US" sz="1800" b="0" i="0" u="none" strike="noStrike" baseline="0" dirty="0" smtClean="0">
                <a:solidFill>
                  <a:schemeClr val="tx1"/>
                </a:solidFill>
                <a:latin typeface="Calibri" panose="020F0502020204030204" pitchFamily="34" charset="0"/>
              </a:rPr>
              <a:t>goals: Work</a:t>
            </a:r>
            <a:r>
              <a:rPr lang="en-US" sz="1800" b="0" i="0" u="none" strike="noStrike" dirty="0" smtClean="0">
                <a:solidFill>
                  <a:schemeClr val="tx1"/>
                </a:solidFill>
                <a:latin typeface="Calibri" panose="020F0502020204030204" pitchFamily="34" charset="0"/>
              </a:rPr>
              <a:t> with corporate team to shoot videos and</a:t>
            </a:r>
            <a:r>
              <a:rPr lang="en-US" sz="1800" b="0" i="0" u="none" strike="noStrike" baseline="0" dirty="0" smtClean="0">
                <a:solidFill>
                  <a:schemeClr val="tx1"/>
                </a:solidFill>
                <a:latin typeface="Calibri" panose="020F0502020204030204" pitchFamily="34" charset="0"/>
              </a:rPr>
              <a:t> social media</a:t>
            </a:r>
            <a:r>
              <a:rPr lang="en-US" sz="1800" b="0" i="0" u="none" strike="noStrike" dirty="0" smtClean="0">
                <a:solidFill>
                  <a:schemeClr val="tx1"/>
                </a:solidFill>
                <a:latin typeface="Calibri" panose="020F0502020204030204" pitchFamily="34" charset="0"/>
              </a:rPr>
              <a:t> manager to add in more organic post and paid ads.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a:t>
            </a:r>
            <a:r>
              <a:rPr lang="en-US" sz="1800" b="0" i="0" u="none" strike="noStrike" baseline="0" dirty="0" smtClean="0">
                <a:solidFill>
                  <a:schemeClr val="tx1"/>
                </a:solidFill>
                <a:latin typeface="Calibri" panose="020F0502020204030204" pitchFamily="34" charset="0"/>
              </a:rPr>
              <a:t>changes: Meet</a:t>
            </a:r>
            <a:r>
              <a:rPr lang="en-US" sz="1800" b="0" i="0" u="none" strike="noStrike" dirty="0" smtClean="0">
                <a:solidFill>
                  <a:schemeClr val="tx1"/>
                </a:solidFill>
                <a:latin typeface="Calibri" panose="020F0502020204030204" pitchFamily="34" charset="0"/>
              </a:rPr>
              <a:t> with Service Manager to review increase </a:t>
            </a:r>
            <a:r>
              <a:rPr lang="en-US" dirty="0" smtClean="0">
                <a:solidFill>
                  <a:schemeClr val="tx1"/>
                </a:solidFill>
                <a:latin typeface="Calibri" panose="020F0502020204030204" pitchFamily="34" charset="0"/>
              </a:rPr>
              <a:t>in advertising and compare to number of RO and revenue to the service department.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currently pay each tech on flag time, for how many hours it should take for the job.  </a:t>
            </a:r>
          </a:p>
          <a:p>
            <a:r>
              <a:rPr lang="en-US" dirty="0" smtClean="0">
                <a:solidFill>
                  <a:srgbClr val="221E1F"/>
                </a:solidFill>
                <a:latin typeface="Calibri" panose="020F0502020204030204" pitchFamily="34" charset="0"/>
              </a:rPr>
              <a:t>We need to ensure we have the correct tech on the job.  From the SWOT study, we also need to add in training and better communication between techs and SA, and SA to customers.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SA will have an office away from the service department and will be required to call customer daily</a:t>
            </a:r>
            <a:r>
              <a:rPr lang="en-US" sz="1800" b="0" i="0" u="none" strike="noStrike" dirty="0" smtClean="0">
                <a:solidFill>
                  <a:srgbClr val="221E1F"/>
                </a:solidFill>
                <a:latin typeface="Calibri" panose="020F0502020204030204" pitchFamily="34" charset="0"/>
              </a:rPr>
              <a:t> for an hour of their shift.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Weekly asset meeting with SM and PM</a:t>
            </a:r>
            <a:r>
              <a:rPr lang="en-US" sz="1800" b="0" i="0" u="none" strike="noStrike" dirty="0" smtClean="0">
                <a:solidFill>
                  <a:srgbClr val="221E1F"/>
                </a:solidFill>
                <a:latin typeface="Calibri" panose="020F0502020204030204" pitchFamily="34" charset="0"/>
              </a:rPr>
              <a:t> to ensure open </a:t>
            </a:r>
            <a:r>
              <a:rPr lang="en-US" sz="1800" b="0" i="0" u="none" strike="noStrike" dirty="0" err="1" smtClean="0">
                <a:solidFill>
                  <a:srgbClr val="221E1F"/>
                </a:solidFill>
                <a:latin typeface="Calibri" panose="020F0502020204030204" pitchFamily="34" charset="0"/>
              </a:rPr>
              <a:t>Ros</a:t>
            </a:r>
            <a:r>
              <a:rPr lang="en-US" sz="1800" b="0" i="0" u="none" strike="noStrike" dirty="0" smtClean="0">
                <a:solidFill>
                  <a:srgbClr val="221E1F"/>
                </a:solidFill>
                <a:latin typeface="Calibri" panose="020F0502020204030204" pitchFamily="34" charset="0"/>
              </a:rPr>
              <a:t> are being worke</a:t>
            </a:r>
            <a:r>
              <a:rPr lang="en-US" dirty="0" smtClean="0">
                <a:solidFill>
                  <a:srgbClr val="221E1F"/>
                </a:solidFill>
                <a:latin typeface="Calibri" panose="020F0502020204030204" pitchFamily="34" charset="0"/>
              </a:rPr>
              <a:t>d closed.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111085" y="1980920"/>
            <a:ext cx="4186237" cy="200071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r>
              <a:rPr lang="en-US" dirty="0"/>
              <a:t>With the current four-day workweek for the service department, the Service Advisors expressed concerns about insufficient time to follow up on open ROs. To address this, we designated an office space and implemented a rotation system, allowing each advisor to dedicate one hour per day specifically to contacting customers with open ROs. This strategy was introduced last month and resulted in a $40,000 increase in labor sales compared to the previous </a:t>
            </a:r>
            <a:r>
              <a:rPr lang="en-US" dirty="0" smtClean="0"/>
              <a:t>month.</a:t>
            </a:r>
            <a:endParaRPr lang="en-US" sz="1800" b="0" i="0" u="none" strike="noStrike" baseline="0" dirty="0">
              <a:solidFill>
                <a:srgbClr val="000000"/>
              </a:solidFill>
              <a:latin typeface="Calibri" panose="020F0502020204030204" pitchFamily="34" charset="0"/>
            </a:endParaRP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243512" y="2420144"/>
            <a:ext cx="3876675" cy="336232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currently</a:t>
            </a:r>
            <a:r>
              <a:rPr lang="en-US" sz="1800" b="0" i="0" u="none" strike="noStrike" dirty="0" smtClean="0">
                <a:solidFill>
                  <a:srgbClr val="221E1F"/>
                </a:solidFill>
                <a:latin typeface="Calibri" panose="020F0502020204030204" pitchFamily="34" charset="0"/>
              </a:rPr>
              <a:t> have the service advisors dispatching their tickets.  This allows for the service advisors to show favoritism when distributing the tickets.  </a:t>
            </a:r>
            <a:r>
              <a:rPr lang="en-US" dirty="0" smtClean="0">
                <a:solidFill>
                  <a:srgbClr val="221E1F"/>
                </a:solidFill>
                <a:latin typeface="Calibri" panose="020F0502020204030204" pitchFamily="34" charset="0"/>
              </a:rPr>
              <a:t>We will work with Tekion to setup an electronic dispatch.  This will ensure the tickets are given to the appropriate tech with the correct skill level. We will hold weekly meetings to ensure the process is working properly.  </a:t>
            </a:r>
            <a:endParaRPr lang="en-US" sz="1800" b="0" i="0" u="none" strike="noStrike" baseline="0" dirty="0">
              <a:solidFill>
                <a:srgbClr val="221E1F"/>
              </a:solidFill>
              <a:latin typeface="Calibri" panose="020F0502020204030204" pitchFamily="34" charset="0"/>
            </a:endParaRPr>
          </a:p>
          <a:p>
            <a:endParaRPr lang="en-US" dirty="0"/>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89525" y="2317952"/>
            <a:ext cx="4184650" cy="3566709"/>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We currently only have one apprentices in the shop.  We have the potential for five total.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can move four entry</a:t>
            </a:r>
            <a:r>
              <a:rPr lang="en-US" sz="1800" b="0" i="0" u="none" strike="noStrike" dirty="0" smtClean="0">
                <a:solidFill>
                  <a:srgbClr val="221E1F"/>
                </a:solidFill>
                <a:latin typeface="Calibri" panose="020F0502020204030204" pitchFamily="34" charset="0"/>
              </a:rPr>
              <a:t> level techs to apprentices.  They can turn hours while training.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Hire more entry level techs to move the current ones to apprentice</a:t>
            </a:r>
            <a:r>
              <a:rPr lang="en-US" sz="1800" b="0" i="0" u="none" strike="noStrike" dirty="0" smtClean="0">
                <a:solidFill>
                  <a:srgbClr val="221E1F"/>
                </a:solidFill>
                <a:latin typeface="Calibri" panose="020F0502020204030204" pitchFamily="34" charset="0"/>
              </a:rPr>
              <a:t> positions.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Meet with the GM</a:t>
            </a:r>
            <a:r>
              <a:rPr lang="en-US" sz="1800" b="0" i="0" u="none" strike="noStrike" dirty="0" smtClean="0">
                <a:solidFill>
                  <a:srgbClr val="221E1F"/>
                </a:solidFill>
                <a:latin typeface="Calibri" panose="020F0502020204030204" pitchFamily="34" charset="0"/>
              </a:rPr>
              <a:t> and SM after three months evaluate and making an necessary changes.</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28460" y="2160588"/>
            <a:ext cx="3106780"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endParaRPr lang="en-US" dirty="0"/>
          </a:p>
          <a:p>
            <a:r>
              <a:rPr lang="en-US" dirty="0"/>
              <a:t>Joey has raised concerns about the accuracy of the 100 RO analysis, pointing out that having the Quick Lane and the Repair Shop operating under the same roof skews the data. The overlap between these two areas makes the analysis less reflective of the repair shop’s true performance. Quick Lane ROs are typically high in volume but low in complexity, while repair shop ROs involve more in-depth diagnostic work and repairs. Consequently, relying on a consecutive count of ROs as a comparison metric is not a reliable method, as it does not account for the differing complexities and workloads between these two departments.</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89525" y="2312008"/>
            <a:ext cx="4184650" cy="357859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smtClean="0"/>
              <a:t>Strengths</a:t>
            </a:r>
            <a:endParaRPr lang="en-US" b="1" dirty="0"/>
          </a:p>
          <a:p>
            <a:r>
              <a:rPr lang="en-US" b="1" dirty="0"/>
              <a:t>Customer Service:</a:t>
            </a:r>
            <a:r>
              <a:rPr lang="en-US" dirty="0"/>
              <a:t> Staff provide a friendly and positive experience for customers.</a:t>
            </a:r>
          </a:p>
          <a:p>
            <a:r>
              <a:rPr lang="en-US" b="1" dirty="0"/>
              <a:t>Knowledgeable Staff:</a:t>
            </a:r>
            <a:r>
              <a:rPr lang="en-US" dirty="0"/>
              <a:t> Employees possess extensive knowledge and experience in their roles.</a:t>
            </a:r>
          </a:p>
          <a:p>
            <a:r>
              <a:rPr lang="en-US" b="1" dirty="0"/>
              <a:t>4-Day Work Week:</a:t>
            </a:r>
            <a:r>
              <a:rPr lang="en-US" dirty="0"/>
              <a:t> The schedule is appealing and supports work-life balance.</a:t>
            </a:r>
          </a:p>
          <a:p>
            <a:r>
              <a:rPr lang="en-US" b="1" dirty="0"/>
              <a:t>Problem-Solving Skills:</a:t>
            </a:r>
            <a:r>
              <a:rPr lang="en-US" dirty="0"/>
              <a:t> Employees demonstrate good problem-solving capabilities.</a:t>
            </a:r>
          </a:p>
          <a:p>
            <a:r>
              <a:rPr lang="en-US" b="1" dirty="0"/>
              <a:t>Teamwork &amp; Family-Oriented Culture:</a:t>
            </a:r>
            <a:r>
              <a:rPr lang="en-US" dirty="0"/>
              <a:t> A sense of camaraderie and a family-oriented atmosphere.</a:t>
            </a:r>
          </a:p>
          <a:p>
            <a:r>
              <a:rPr lang="en-US" b="1" dirty="0"/>
              <a:t>Well-Stocked Parts Department:</a:t>
            </a:r>
            <a:r>
              <a:rPr lang="en-US" dirty="0"/>
              <a:t> Parts availability supports efficient service delivery.</a:t>
            </a:r>
          </a:p>
          <a:p>
            <a:r>
              <a:rPr lang="en-US" b="1" dirty="0"/>
              <a:t>Modern Facility:</a:t>
            </a:r>
            <a:r>
              <a:rPr lang="en-US" dirty="0"/>
              <a:t> The department operates in a well-maintained and functional space.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36133"/>
            <a:ext cx="10625667" cy="5545667"/>
          </a:xfrm>
        </p:spPr>
        <p:txBody>
          <a:bodyPr/>
          <a:lstStyle/>
          <a:p>
            <a:endParaRPr lang="en-US" dirty="0"/>
          </a:p>
          <a:p>
            <a:endParaRPr lang="en-US" dirty="0"/>
          </a:p>
        </p:txBody>
      </p:sp>
      <p:sp>
        <p:nvSpPr>
          <p:cNvPr id="6" name="Rectangle 3"/>
          <p:cNvSpPr>
            <a:spLocks noChangeArrowheads="1"/>
          </p:cNvSpPr>
          <p:nvPr/>
        </p:nvSpPr>
        <p:spPr bwMode="auto">
          <a:xfrm>
            <a:off x="-1" y="2864961"/>
            <a:ext cx="1255606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Communication Issues:</a:t>
            </a:r>
            <a:r>
              <a:rPr kumimoji="0" lang="en-US" altLang="en-US" sz="1800" b="0" i="0" u="none" strike="noStrike" cap="none" normalizeH="0" baseline="0" dirty="0" smtClean="0">
                <a:ln>
                  <a:noFill/>
                </a:ln>
                <a:solidFill>
                  <a:schemeClr val="tx1"/>
                </a:solidFill>
                <a:effectLst/>
                <a:latin typeface="Arial" panose="020B0604020202020204" pitchFamily="34" charset="0"/>
              </a:rPr>
              <a:t> Lack of effective communication within the team and with customers.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Favoritism:</a:t>
            </a:r>
            <a:r>
              <a:rPr kumimoji="0" lang="en-US" altLang="en-US" sz="1800" b="0" i="0" u="none" strike="noStrike" cap="none" normalizeH="0" baseline="0" dirty="0" smtClean="0">
                <a:ln>
                  <a:noFill/>
                </a:ln>
                <a:solidFill>
                  <a:schemeClr val="tx1"/>
                </a:solidFill>
                <a:effectLst/>
                <a:latin typeface="Arial" panose="020B0604020202020204" pitchFamily="34" charset="0"/>
              </a:rPr>
              <a:t> Perceived preferential treatment creates division and impacts morale.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System Utilization (Tekion):</a:t>
            </a:r>
            <a:r>
              <a:rPr kumimoji="0" lang="en-US" altLang="en-US" sz="1800" b="0" i="0" u="none" strike="noStrike" cap="none" normalizeH="0" baseline="0" dirty="0" smtClean="0">
                <a:ln>
                  <a:noFill/>
                </a:ln>
                <a:solidFill>
                  <a:schemeClr val="tx1"/>
                </a:solidFill>
                <a:effectLst/>
                <a:latin typeface="Arial" panose="020B0604020202020204" pitchFamily="34" charset="0"/>
              </a:rPr>
              <a:t> Employees fail to log notes consistently, leading to inefficiencies.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Organization &amp; Key Management:</a:t>
            </a:r>
            <a:r>
              <a:rPr kumimoji="0" lang="en-US" altLang="en-US" sz="1800" b="0" i="0" u="none" strike="noStrike" cap="none" normalizeH="0" baseline="0" dirty="0" smtClean="0">
                <a:ln>
                  <a:noFill/>
                </a:ln>
                <a:solidFill>
                  <a:schemeClr val="tx1"/>
                </a:solidFill>
                <a:effectLst/>
                <a:latin typeface="Arial" panose="020B0604020202020204" pitchFamily="34" charset="0"/>
              </a:rPr>
              <a:t> Difficulty locating keys and disorganized processes hinder efficiency.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Timely Repairs:</a:t>
            </a:r>
            <a:r>
              <a:rPr kumimoji="0" lang="en-US" altLang="en-US" sz="1800" b="0" i="0" u="none" strike="noStrike" cap="none" normalizeH="0" baseline="0" dirty="0" smtClean="0">
                <a:ln>
                  <a:noFill/>
                </a:ln>
                <a:solidFill>
                  <a:schemeClr val="tx1"/>
                </a:solidFill>
                <a:effectLst/>
                <a:latin typeface="Arial" panose="020B0604020202020204" pitchFamily="34" charset="0"/>
              </a:rPr>
              <a:t> Repairs are not consistently completed promptly.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Negativity:</a:t>
            </a:r>
            <a:r>
              <a:rPr kumimoji="0" lang="en-US" altLang="en-US" sz="1800" b="0" i="0" u="none" strike="noStrike" cap="none" normalizeH="0" baseline="0" dirty="0" smtClean="0">
                <a:ln>
                  <a:noFill/>
                </a:ln>
                <a:solidFill>
                  <a:schemeClr val="tx1"/>
                </a:solidFill>
                <a:effectLst/>
                <a:latin typeface="Arial" panose="020B0604020202020204" pitchFamily="34" charset="0"/>
              </a:rPr>
              <a:t> Workplace attitudes contribute to burnout and hinder productivity.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Lack of Motivation &amp; Growth Opportunities:</a:t>
            </a:r>
            <a:r>
              <a:rPr kumimoji="0" lang="en-US" altLang="en-US" sz="1800" b="0" i="0" u="none" strike="noStrike" cap="none" normalizeH="0" baseline="0" dirty="0" smtClean="0">
                <a:ln>
                  <a:noFill/>
                </a:ln>
                <a:solidFill>
                  <a:schemeClr val="tx1"/>
                </a:solidFill>
                <a:effectLst/>
                <a:latin typeface="Arial" panose="020B0604020202020204" pitchFamily="34" charset="0"/>
              </a:rPr>
              <a:t> Employees feel unmotivated due to limited development and unclear career paths.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Ignored Calls:</a:t>
            </a:r>
            <a:r>
              <a:rPr kumimoji="0" lang="en-US" altLang="en-US" sz="1800" b="0" i="0" u="none" strike="noStrike" cap="none" normalizeH="0" baseline="0" dirty="0" smtClean="0">
                <a:ln>
                  <a:noFill/>
                </a:ln>
                <a:solidFill>
                  <a:schemeClr val="tx1"/>
                </a:solidFill>
                <a:effectLst/>
                <a:latin typeface="Arial" panose="020B0604020202020204" pitchFamily="34" charset="0"/>
              </a:rPr>
              <a:t> Lack of responsiveness impacts customer satisfaction.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Disunity:</a:t>
            </a:r>
            <a:r>
              <a:rPr kumimoji="0" lang="en-US" altLang="en-US" sz="1800" b="0" i="0" u="none" strike="noStrike" cap="none" normalizeH="0" baseline="0" dirty="0" smtClean="0">
                <a:ln>
                  <a:noFill/>
                </a:ln>
                <a:solidFill>
                  <a:schemeClr val="tx1"/>
                </a:solidFill>
                <a:effectLst/>
                <a:latin typeface="Arial" panose="020B0604020202020204" pitchFamily="34" charset="0"/>
              </a:rPr>
              <a:t> Team members resist helping others' customers, and internal competition undermines teamwork.</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Pricing and Labor Rates:</a:t>
            </a:r>
            <a:r>
              <a:rPr kumimoji="0" lang="en-US" altLang="en-US" sz="1800" b="0" i="0" u="none" strike="noStrike" cap="none" normalizeH="0" baseline="0" dirty="0" smtClean="0">
                <a:ln>
                  <a:noFill/>
                </a:ln>
                <a:solidFill>
                  <a:schemeClr val="tx1"/>
                </a:solidFill>
                <a:effectLst/>
                <a:latin typeface="Arial" panose="020B0604020202020204" pitchFamily="34" charset="0"/>
              </a:rPr>
              <a:t> Prices and quotes are a pain point for customers and employees alike.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1" i="0" u="none" strike="noStrike" cap="none" normalizeH="0" baseline="0" dirty="0" smtClean="0">
                <a:ln>
                  <a:noFill/>
                </a:ln>
                <a:solidFill>
                  <a:schemeClr val="tx1"/>
                </a:solidFill>
                <a:effectLst/>
                <a:latin typeface="Arial" panose="020B0604020202020204" pitchFamily="34" charset="0"/>
              </a:rPr>
              <a:t>Scheduling Conflicts:</a:t>
            </a:r>
            <a:r>
              <a:rPr kumimoji="0" lang="en-US" altLang="en-US" sz="1800" b="0" i="0" u="none" strike="noStrike" cap="none" normalizeH="0" baseline="0" dirty="0" smtClean="0">
                <a:ln>
                  <a:noFill/>
                </a:ln>
                <a:solidFill>
                  <a:schemeClr val="tx1"/>
                </a:solidFill>
                <a:effectLst/>
                <a:latin typeface="Arial" panose="020B0604020202020204" pitchFamily="34" charset="0"/>
              </a:rPr>
              <a:t> Employee schedules create tension and operational inefficiencies.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20580</TotalTime>
  <Words>1712</Words>
  <Application>Microsoft Office PowerPoint</Application>
  <PresentationFormat>Widescreen</PresentationFormat>
  <Paragraphs>112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Jennifer  May</cp:lastModifiedBy>
  <cp:revision>26</cp:revision>
  <dcterms:created xsi:type="dcterms:W3CDTF">2022-12-04T13:10:55Z</dcterms:created>
  <dcterms:modified xsi:type="dcterms:W3CDTF">2024-11-29T19:32:54Z</dcterms:modified>
</cp:coreProperties>
</file>