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5" d="100"/>
          <a:sy n="85" d="100"/>
        </p:scale>
        <p:origin x="590"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pPr algn="ctr"/>
            <a:r>
              <a:rPr lang="en-US" dirty="0">
                <a:solidFill>
                  <a:srgbClr val="FF0000"/>
                </a:solidFill>
              </a:rPr>
              <a:t>Cappellino Buick GMC</a:t>
            </a:r>
            <a:br>
              <a:rPr lang="en-US" dirty="0">
                <a:solidFill>
                  <a:srgbClr val="FF0000"/>
                </a:solidFill>
              </a:rPr>
            </a:br>
            <a:r>
              <a:rPr lang="en-US" dirty="0">
                <a:solidFill>
                  <a:srgbClr val="FF0000"/>
                </a:solidFill>
              </a:rPr>
              <a:t>Brian Cappellino</a:t>
            </a:r>
            <a:br>
              <a:rPr lang="en-US" dirty="0">
                <a:solidFill>
                  <a:srgbClr val="FF0000"/>
                </a:solidFill>
              </a:rPr>
            </a:br>
            <a:r>
              <a:rPr lang="en-US" dirty="0">
                <a:solidFill>
                  <a:srgbClr val="FF0000"/>
                </a:solidFill>
              </a:rPr>
              <a:t>N-453</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endParaRPr lang="en-US" sz="3200" dirty="0"/>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Dispatcher that assigns work more evenly</a:t>
            </a:r>
          </a:p>
          <a:p>
            <a:r>
              <a:rPr lang="en-US" dirty="0"/>
              <a:t>Creating times/spaces for people from different departments to understand how other departments operate and see the challenges they may have</a:t>
            </a:r>
          </a:p>
          <a:p>
            <a:r>
              <a:rPr lang="en-US" dirty="0"/>
              <a:t>Investing in updated equipment</a:t>
            </a:r>
          </a:p>
          <a:p>
            <a:r>
              <a:rPr lang="en-US" dirty="0"/>
              <a:t>Having group meetings with multiple departments when problems arise to help prevent from happening again</a:t>
            </a:r>
          </a:p>
          <a:p>
            <a:r>
              <a:rPr lang="en-US" dirty="0"/>
              <a:t>Better training for techs and advisors</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West Herr (very large group in Buffalo)</a:t>
            </a:r>
          </a:p>
          <a:p>
            <a:r>
              <a:rPr lang="en-US" dirty="0"/>
              <a:t>Not embracing change</a:t>
            </a:r>
          </a:p>
          <a:p>
            <a:r>
              <a:rPr lang="en-US" dirty="0"/>
              <a:t>Negative “I don’t care attitude” by some employees</a:t>
            </a:r>
          </a:p>
          <a:p>
            <a:r>
              <a:rPr lang="en-US" dirty="0"/>
              <a:t>Competitors poaching employees.  Offering higher pay</a:t>
            </a:r>
          </a:p>
          <a:p>
            <a:r>
              <a:rPr lang="en-US" dirty="0"/>
              <a:t>Not being current with the current technologies offered</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Have better help for technicians when it comes to getting parts to them as well as getting vehicles ready for the next job</a:t>
            </a:r>
          </a:p>
          <a:p>
            <a:r>
              <a:rPr lang="en-US" dirty="0"/>
              <a:t>Reduce One item RO’s from where we are at currently from 64% to 40%</a:t>
            </a:r>
          </a:p>
          <a:p>
            <a:r>
              <a:rPr lang="en-US" dirty="0"/>
              <a:t>Utilize technology better when it comes to communicating with customers</a:t>
            </a:r>
          </a:p>
          <a:p>
            <a:r>
              <a:rPr lang="en-US" dirty="0"/>
              <a:t>Get Technician involvement to help advisors sell more by including video on MPVI once the vehicle has been looked at by the technician</a:t>
            </a:r>
          </a:p>
          <a:p>
            <a:r>
              <a:rPr lang="en-US" dirty="0"/>
              <a:t>Upgrade WIFI available to technicians in the shop to help diagnose quicker</a:t>
            </a:r>
          </a:p>
          <a:p>
            <a:endParaRPr lang="en-US" dirty="0"/>
          </a:p>
          <a:p>
            <a:endParaRPr lang="en-US" dirty="0"/>
          </a:p>
          <a:p>
            <a:endParaRPr lang="en-US" dirty="0"/>
          </a:p>
          <a:p>
            <a:r>
              <a:rPr lang="en-US" dirty="0"/>
              <a:t>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Conduct weekly meetings with Sales and service to review challenges that each department may be causing for each other.  Both departments need a better understanding on how they operate to overcome challenges</a:t>
            </a:r>
          </a:p>
          <a:p>
            <a:r>
              <a:rPr lang="en-US" dirty="0"/>
              <a:t>Hire a dispatcher to help distribute work more efficiently and making sure the right tech is getting the right work</a:t>
            </a:r>
          </a:p>
          <a:p>
            <a:r>
              <a:rPr lang="en-US" dirty="0"/>
              <a:t>Have designated parking in the lot for service cars so techs are not searching for there next job.  Should reduce downtime and increase proficiency</a:t>
            </a:r>
          </a:p>
          <a:p>
            <a:r>
              <a:rPr lang="en-US" dirty="0"/>
              <a:t>Have nightly reviews of the appointments coming in the next morning.  How can we be more prepared for the day</a:t>
            </a:r>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Daily meetings with Parts and service manager to review SOP and what ones are getting old.  Putting together a better plan to get the customer back in to get it repaired</a:t>
            </a:r>
          </a:p>
          <a:p>
            <a:r>
              <a:rPr lang="en-US" dirty="0"/>
              <a:t>Having advisors send out cards after service visits thanking the consumer for the opportunity to assist them.  Will help with CSI and growing long term customers</a:t>
            </a:r>
          </a:p>
          <a:p>
            <a:r>
              <a:rPr lang="en-US" dirty="0"/>
              <a:t>We already pay for technician training.  Revisit what we offer and adjust to ensure that it completed at a higher rate</a:t>
            </a:r>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124761901"/>
              </p:ext>
            </p:extLst>
          </p:nvPr>
        </p:nvGraphicFramePr>
        <p:xfrm>
          <a:off x="677334" y="1818624"/>
          <a:ext cx="9132492" cy="634208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Meetings between sales and service managers</a:t>
                      </a:r>
                    </a:p>
                  </a:txBody>
                  <a:tcPr/>
                </a:tc>
                <a:tc>
                  <a:txBody>
                    <a:bodyPr/>
                    <a:lstStyle/>
                    <a:p>
                      <a:r>
                        <a:rPr lang="en-US" dirty="0"/>
                        <a:t>GSM and Service managers</a:t>
                      </a:r>
                    </a:p>
                  </a:txBody>
                  <a:tcPr/>
                </a:tc>
                <a:tc>
                  <a:txBody>
                    <a:bodyPr/>
                    <a:lstStyle/>
                    <a:p>
                      <a:r>
                        <a:rPr lang="en-US" dirty="0"/>
                        <a:t>12/1/24</a:t>
                      </a:r>
                    </a:p>
                    <a:p>
                      <a:endParaRPr lang="en-US" dirty="0"/>
                    </a:p>
                  </a:txBody>
                  <a:tcPr/>
                </a:tc>
                <a:extLst>
                  <a:ext uri="{0D108BD9-81ED-4DB2-BD59-A6C34878D82A}">
                    <a16:rowId xmlns:a16="http://schemas.microsoft.com/office/drawing/2014/main" val="2400365483"/>
                  </a:ext>
                </a:extLst>
              </a:tr>
              <a:tr h="565004">
                <a:tc>
                  <a:txBody>
                    <a:bodyPr/>
                    <a:lstStyle/>
                    <a:p>
                      <a:r>
                        <a:rPr lang="en-US" dirty="0"/>
                        <a:t>Save an RO call to customers who declined work</a:t>
                      </a:r>
                    </a:p>
                  </a:txBody>
                  <a:tcPr/>
                </a:tc>
                <a:tc>
                  <a:txBody>
                    <a:bodyPr/>
                    <a:lstStyle/>
                    <a:p>
                      <a:r>
                        <a:rPr lang="en-US" dirty="0"/>
                        <a:t>Service Manager</a:t>
                      </a:r>
                    </a:p>
                  </a:txBody>
                  <a:tcPr/>
                </a:tc>
                <a:tc>
                  <a:txBody>
                    <a:bodyPr/>
                    <a:lstStyle/>
                    <a:p>
                      <a:r>
                        <a:rPr lang="en-US" dirty="0"/>
                        <a:t>Daily</a:t>
                      </a:r>
                    </a:p>
                  </a:txBody>
                  <a:tcPr/>
                </a:tc>
                <a:extLst>
                  <a:ext uri="{0D108BD9-81ED-4DB2-BD59-A6C34878D82A}">
                    <a16:rowId xmlns:a16="http://schemas.microsoft.com/office/drawing/2014/main" val="107845787"/>
                  </a:ext>
                </a:extLst>
              </a:tr>
              <a:tr h="565004">
                <a:tc>
                  <a:txBody>
                    <a:bodyPr/>
                    <a:lstStyle/>
                    <a:p>
                      <a:r>
                        <a:rPr lang="en-US" dirty="0"/>
                        <a:t>Utilizing text and video from our advisors to help upsell</a:t>
                      </a:r>
                    </a:p>
                  </a:txBody>
                  <a:tcPr/>
                </a:tc>
                <a:tc>
                  <a:txBody>
                    <a:bodyPr/>
                    <a:lstStyle/>
                    <a:p>
                      <a:r>
                        <a:rPr lang="en-US" dirty="0"/>
                        <a:t>Service writers/manager</a:t>
                      </a:r>
                    </a:p>
                  </a:txBody>
                  <a:tcPr/>
                </a:tc>
                <a:tc>
                  <a:txBody>
                    <a:bodyPr/>
                    <a:lstStyle/>
                    <a:p>
                      <a:r>
                        <a:rPr lang="en-US" dirty="0"/>
                        <a:t>1/1/25</a:t>
                      </a:r>
                    </a:p>
                  </a:txBody>
                  <a:tcPr/>
                </a:tc>
                <a:extLst>
                  <a:ext uri="{0D108BD9-81ED-4DB2-BD59-A6C34878D82A}">
                    <a16:rowId xmlns:a16="http://schemas.microsoft.com/office/drawing/2014/main" val="1530126605"/>
                  </a:ext>
                </a:extLst>
              </a:tr>
              <a:tr h="565004">
                <a:tc>
                  <a:txBody>
                    <a:bodyPr/>
                    <a:lstStyle/>
                    <a:p>
                      <a:r>
                        <a:rPr lang="en-US" dirty="0"/>
                        <a:t>Create a tech hours board to show techs where they stand from hitting there targets for the week</a:t>
                      </a:r>
                    </a:p>
                  </a:txBody>
                  <a:tcPr/>
                </a:tc>
                <a:tc>
                  <a:txBody>
                    <a:bodyPr/>
                    <a:lstStyle/>
                    <a:p>
                      <a:r>
                        <a:rPr lang="en-US" dirty="0"/>
                        <a:t>Service manager</a:t>
                      </a:r>
                    </a:p>
                  </a:txBody>
                  <a:tcPr/>
                </a:tc>
                <a:tc>
                  <a:txBody>
                    <a:bodyPr/>
                    <a:lstStyle/>
                    <a:p>
                      <a:r>
                        <a:rPr lang="en-US" dirty="0"/>
                        <a:t>12/1/24</a:t>
                      </a:r>
                    </a:p>
                  </a:txBody>
                  <a:tcPr/>
                </a:tc>
                <a:extLst>
                  <a:ext uri="{0D108BD9-81ED-4DB2-BD59-A6C34878D82A}">
                    <a16:rowId xmlns:a16="http://schemas.microsoft.com/office/drawing/2014/main" val="1950345431"/>
                  </a:ext>
                </a:extLst>
              </a:tr>
              <a:tr h="565004">
                <a:tc>
                  <a:txBody>
                    <a:bodyPr/>
                    <a:lstStyle/>
                    <a:p>
                      <a:r>
                        <a:rPr lang="en-US" dirty="0"/>
                        <a:t>Change advisors pay plan to reward more on customer pay</a:t>
                      </a:r>
                    </a:p>
                  </a:txBody>
                  <a:tcPr/>
                </a:tc>
                <a:tc>
                  <a:txBody>
                    <a:bodyPr/>
                    <a:lstStyle/>
                    <a:p>
                      <a:r>
                        <a:rPr lang="en-US" dirty="0"/>
                        <a:t>GM and service manager</a:t>
                      </a:r>
                    </a:p>
                  </a:txBody>
                  <a:tcPr/>
                </a:tc>
                <a:tc>
                  <a:txBody>
                    <a:bodyPr/>
                    <a:lstStyle/>
                    <a:p>
                      <a:r>
                        <a:rPr lang="en-US" dirty="0"/>
                        <a:t>1/1/25</a:t>
                      </a:r>
                    </a:p>
                  </a:txBody>
                  <a:tcPr/>
                </a:tc>
                <a:extLst>
                  <a:ext uri="{0D108BD9-81ED-4DB2-BD59-A6C34878D82A}">
                    <a16:rowId xmlns:a16="http://schemas.microsoft.com/office/drawing/2014/main" val="1960891333"/>
                  </a:ext>
                </a:extLst>
              </a:tr>
              <a:tr h="565004">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137224325"/>
                  </a:ext>
                </a:extLst>
              </a:tr>
              <a:tr h="565004">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It is evident that our biggest opportunity for growth is our advisors ability to upsell customers when they come in.  Lowering our current one line RO’s from where we are now at 60% down to 40% will have a very impactful change to our bottom line.  Techs will turn more hours and parts department will win as well.  We also need to do a better job of showing where technicians stand daily.  We have a sales board, why not have one for them.  That should help motivate them through making it more competitive</a:t>
            </a:r>
          </a:p>
          <a:p>
            <a:r>
              <a:rPr lang="en-US" dirty="0"/>
              <a:t>Our current advisor pay plans really do not reward customer pay in a way that would push them to sell more.  We need to change that and by doing so will not only benefit them but the technicians as well.  Our tech’s should also be involved with that through video of there findings that are sent to the customer.  Customers will believe more if that can see more, not just telling them they need brakes.  Hours per RO will go up and part sales will go up in turn creating more profitability.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As of right now we use a GM program called CSSR to reach out to our customers with service coupons and specials</a:t>
            </a:r>
          </a:p>
          <a:p>
            <a:r>
              <a:rPr lang="en-US" dirty="0">
                <a:solidFill>
                  <a:schemeClr val="tx1"/>
                </a:solidFill>
                <a:latin typeface="Calibri" panose="020F0502020204030204" pitchFamily="34" charset="0"/>
              </a:rPr>
              <a:t>Need to utilize our social media channels to get servicing messaging out there?  Why service with us?  Loaners available, post specials we may be running, highlight employees in our service department to make it more comfortable for the consumer coming in</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Service manager needs to meet weekly or bi-weekly with social media coordinator to go over what offers we are sending.  What's working, what is not</a:t>
            </a:r>
          </a:p>
          <a:p>
            <a:r>
              <a:rPr lang="en-US" sz="1800" b="0" i="0" u="none" strike="noStrike" baseline="0" dirty="0">
                <a:solidFill>
                  <a:schemeClr val="tx1"/>
                </a:solidFill>
                <a:latin typeface="Calibri" panose="020F0502020204030204" pitchFamily="34" charset="0"/>
              </a:rPr>
              <a:t>We source in Sales.  Having </a:t>
            </a:r>
            <a:r>
              <a:rPr lang="en-US" dirty="0">
                <a:solidFill>
                  <a:schemeClr val="tx1"/>
                </a:solidFill>
                <a:latin typeface="Calibri" panose="020F0502020204030204" pitchFamily="34" charset="0"/>
              </a:rPr>
              <a:t>advisors source customers when they present coupons, where did they find them, what brought them in</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696355" cy="3914588"/>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Advisor greets a customer in the lane and preforms MPVI</a:t>
            </a:r>
          </a:p>
          <a:p>
            <a:r>
              <a:rPr lang="en-US" dirty="0">
                <a:solidFill>
                  <a:srgbClr val="221E1F"/>
                </a:solidFill>
                <a:latin typeface="Calibri" panose="020F0502020204030204" pitchFamily="34" charset="0"/>
              </a:rPr>
              <a:t>Need to improve customer pay as a percent of sales contribution</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Better use of technology in the lane with MPVI.  Utilize tools to help advisors to up sell by showing and not just telling what needs to be addressed.  Get techs involved with video to send to customers</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Having service manager chart out Customer pay as a percent of total sales.  Find out what advisors are up selling and what advisors are not</a:t>
            </a:r>
            <a:endParaRPr lang="en-US" sz="1800" b="0" i="0" u="none" strike="noStrike" baseline="0" dirty="0">
              <a:solidFill>
                <a:srgbClr val="221E1F"/>
              </a:solidFill>
              <a:latin typeface="Calibri" panose="020F0502020204030204" pitchFamily="34" charset="0"/>
            </a:endParaRPr>
          </a:p>
          <a:p>
            <a:endParaRPr lang="en-US" dirty="0"/>
          </a:p>
        </p:txBody>
      </p:sp>
      <p:pic>
        <p:nvPicPr>
          <p:cNvPr id="5" name="Picture 4">
            <a:extLst>
              <a:ext uri="{FF2B5EF4-FFF2-40B4-BE49-F238E27FC236}">
                <a16:creationId xmlns:a16="http://schemas.microsoft.com/office/drawing/2014/main" id="{E4A59D66-9CBB-4C00-87BB-A7CEDA16B2A6}"/>
              </a:ext>
            </a:extLst>
          </p:cNvPr>
          <p:cNvPicPr>
            <a:picLocks noChangeAspect="1"/>
          </p:cNvPicPr>
          <p:nvPr/>
        </p:nvPicPr>
        <p:blipFill>
          <a:blip r:embed="rId2"/>
          <a:stretch>
            <a:fillRect/>
          </a:stretch>
        </p:blipFill>
        <p:spPr>
          <a:xfrm>
            <a:off x="5945860" y="1853573"/>
            <a:ext cx="5052498" cy="2309060"/>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8"/>
            <a:ext cx="5346948" cy="4240211"/>
          </a:xfrm>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Dealer Principal manages expense</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Increase customer pay on RO’s within service departed.  We can control expenses all we want however we have opportunities within the service department to increase profitability with service without touching expenses</a:t>
            </a:r>
          </a:p>
          <a:p>
            <a:r>
              <a:rPr lang="en-US" sz="1800" b="0" i="0" u="none" strike="noStrike" baseline="0" dirty="0">
                <a:solidFill>
                  <a:srgbClr val="221E1F"/>
                </a:solidFill>
                <a:latin typeface="Calibri" panose="020F0502020204030204" pitchFamily="34" charset="0"/>
              </a:rPr>
              <a:t>Better service advisor training in regards to selling, upselling.  Utilizing technology to help.  Selling utilizing video, text to customers, ect</a:t>
            </a:r>
          </a:p>
          <a:p>
            <a:endParaRPr lang="en-US" dirty="0"/>
          </a:p>
        </p:txBody>
      </p:sp>
      <p:pic>
        <p:nvPicPr>
          <p:cNvPr id="8" name="Content Placeholder 7">
            <a:extLst>
              <a:ext uri="{FF2B5EF4-FFF2-40B4-BE49-F238E27FC236}">
                <a16:creationId xmlns:a16="http://schemas.microsoft.com/office/drawing/2014/main" id="{A94428B7-D365-4B3E-A346-856BE7D60D40}"/>
              </a:ext>
            </a:extLst>
          </p:cNvPr>
          <p:cNvPicPr>
            <a:picLocks noGrp="1" noChangeAspect="1"/>
          </p:cNvPicPr>
          <p:nvPr>
            <p:ph sz="half" idx="2"/>
          </p:nvPr>
        </p:nvPicPr>
        <p:blipFill>
          <a:blip r:embed="rId2"/>
          <a:stretch>
            <a:fillRect/>
          </a:stretch>
        </p:blipFill>
        <p:spPr>
          <a:xfrm>
            <a:off x="6456894" y="803327"/>
            <a:ext cx="4713129" cy="3187718"/>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Service Manger controls what work is going out to what tech</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Need to get tech proficiency to 100%</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Are we giving the right work to the right technician.  Do our techs need more training?</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Creat</a:t>
            </a:r>
            <a:r>
              <a:rPr lang="en-US" dirty="0">
                <a:solidFill>
                  <a:srgbClr val="221E1F"/>
                </a:solidFill>
                <a:latin typeface="Calibri" panose="020F0502020204030204" pitchFamily="34" charset="0"/>
              </a:rPr>
              <a:t>e a hours board much like a sales board.  Show where the technicians stand daily to help motivate and reach targets of hours turned in a week</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921E803F-A59B-4AA3-ACC7-DC9742BB8212}"/>
              </a:ext>
            </a:extLst>
          </p:cNvPr>
          <p:cNvPicPr>
            <a:picLocks noGrp="1" noChangeAspect="1"/>
          </p:cNvPicPr>
          <p:nvPr>
            <p:ph sz="half" idx="2"/>
          </p:nvPr>
        </p:nvPicPr>
        <p:blipFill>
          <a:blip r:embed="rId2"/>
          <a:stretch>
            <a:fillRect/>
          </a:stretch>
        </p:blipFill>
        <p:spPr>
          <a:xfrm>
            <a:off x="5313642" y="0"/>
            <a:ext cx="6025623" cy="4387923"/>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have more then enough bays for our current tech staff</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Limiting downtime in-between jobs.  Have techs bring in cars for the next day before they leave so they can work on right away.  Put a better plan together with parts department so techs are getting parts more efficiently.     </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Need to me more proactive when it comes to getting jobs ready.  Making it easier for techs to start working on new jobs as well as having work set up when there is a </a:t>
            </a:r>
            <a:r>
              <a:rPr lang="en-US" dirty="0">
                <a:solidFill>
                  <a:srgbClr val="221E1F"/>
                </a:solidFill>
                <a:latin typeface="Calibri" panose="020F0502020204030204" pitchFamily="34" charset="0"/>
              </a:rPr>
              <a:t>parts delay</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E612ECF1-44FB-4FC2-B2F0-E402CB20A403}"/>
              </a:ext>
            </a:extLst>
          </p:cNvPr>
          <p:cNvPicPr>
            <a:picLocks noGrp="1" noChangeAspect="1"/>
          </p:cNvPicPr>
          <p:nvPr>
            <p:ph sz="half" idx="2"/>
          </p:nvPr>
        </p:nvPicPr>
        <p:blipFill>
          <a:blip r:embed="rId2"/>
          <a:stretch>
            <a:fillRect/>
          </a:stretch>
        </p:blipFill>
        <p:spPr>
          <a:xfrm>
            <a:off x="7896705" y="134565"/>
            <a:ext cx="3196078"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When doing over RO’s, one alarming metric is how many one line RO’s go though our shop and they are mostly inspections and oil changes.  Our we giving our writers the right tools and support to up sell our customers.  Need to embrace technology more to show customers what work needs to be preformed and why it needs to through pictures and video</a:t>
            </a:r>
          </a:p>
        </p:txBody>
      </p:sp>
      <p:pic>
        <p:nvPicPr>
          <p:cNvPr id="8" name="Content Placeholder 7">
            <a:extLst>
              <a:ext uri="{FF2B5EF4-FFF2-40B4-BE49-F238E27FC236}">
                <a16:creationId xmlns:a16="http://schemas.microsoft.com/office/drawing/2014/main" id="{5D83003A-81E7-4D2C-ABEF-1AF47262445B}"/>
              </a:ext>
            </a:extLst>
          </p:cNvPr>
          <p:cNvPicPr>
            <a:picLocks noGrp="1" noChangeAspect="1"/>
          </p:cNvPicPr>
          <p:nvPr>
            <p:ph sz="half" idx="2"/>
          </p:nvPr>
        </p:nvPicPr>
        <p:blipFill>
          <a:blip r:embed="rId2"/>
          <a:stretch>
            <a:fillRect/>
          </a:stretch>
        </p:blipFill>
        <p:spPr>
          <a:xfrm>
            <a:off x="6724016" y="219870"/>
            <a:ext cx="5324549" cy="5790315"/>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Work well as a team.  Good relationship between employees</a:t>
            </a:r>
          </a:p>
          <a:p>
            <a:r>
              <a:rPr lang="en-US" dirty="0"/>
              <a:t>Customer loyalty/retention</a:t>
            </a:r>
          </a:p>
          <a:p>
            <a:r>
              <a:rPr lang="en-US" dirty="0"/>
              <a:t>Opportunities for growth</a:t>
            </a:r>
          </a:p>
          <a:p>
            <a:r>
              <a:rPr lang="en-US" dirty="0"/>
              <a:t>Location/high volume store</a:t>
            </a:r>
          </a:p>
          <a:p>
            <a:r>
              <a:rPr lang="en-US" dirty="0"/>
              <a:t>Understanding Management</a:t>
            </a:r>
          </a:p>
          <a:p>
            <a:r>
              <a:rPr lang="en-US" dirty="0"/>
              <a:t>Knowledgeable Techs that are willing to help others</a:t>
            </a:r>
          </a:p>
          <a:p>
            <a:endParaRPr lang="en-US" dirty="0"/>
          </a:p>
          <a:p>
            <a:endParaRPr lang="en-US" dirty="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How far we book out appointments</a:t>
            </a:r>
          </a:p>
          <a:p>
            <a:r>
              <a:rPr lang="en-US" dirty="0"/>
              <a:t>Parts delays</a:t>
            </a:r>
          </a:p>
          <a:p>
            <a:r>
              <a:rPr lang="en-US" dirty="0"/>
              <a:t>Short staffed</a:t>
            </a:r>
          </a:p>
          <a:p>
            <a:r>
              <a:rPr lang="en-US" dirty="0"/>
              <a:t>Poor WIFI—sometimes goes out</a:t>
            </a:r>
          </a:p>
          <a:p>
            <a:r>
              <a:rPr lang="en-US" dirty="0"/>
              <a:t>Communication between departments.  </a:t>
            </a:r>
          </a:p>
          <a:p>
            <a:r>
              <a:rPr lang="en-US" dirty="0"/>
              <a:t>Accountability between departments.  Rather blame others then working on a resolution</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1097</TotalTime>
  <Words>1256</Words>
  <Application>Microsoft Office PowerPoint</Application>
  <PresentationFormat>Widescreen</PresentationFormat>
  <Paragraphs>111</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Cappellino Buick GMC Brian Cappellino N-453</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Brian Cappellino</cp:lastModifiedBy>
  <cp:revision>25</cp:revision>
  <dcterms:created xsi:type="dcterms:W3CDTF">2022-12-04T13:10:55Z</dcterms:created>
  <dcterms:modified xsi:type="dcterms:W3CDTF">2024-11-25T14:42:28Z</dcterms:modified>
</cp:coreProperties>
</file>