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6" d="100"/>
          <a:sy n="116" d="100"/>
        </p:scale>
        <p:origin x="-390"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11/14/2024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E0A9F39-3A40-DAF5-FB29-F9EF6B43BC8E}"/>
              </a:ext>
            </a:extLst>
          </p:cNvPr>
          <p:cNvSpPr>
            <a:spLocks noGrp="1"/>
          </p:cNvSpPr>
          <p:nvPr>
            <p:ph type="ctrTitle"/>
          </p:nvPr>
        </p:nvSpPr>
        <p:spPr/>
        <p:txBody>
          <a:bodyPr/>
          <a:lstStyle/>
          <a:p>
            <a:pPr algn="ctr"/>
            <a:r>
              <a:rPr lang="en-US" dirty="0" smtClean="0">
                <a:solidFill>
                  <a:schemeClr val="bg1"/>
                </a:solidFill>
              </a:rPr>
              <a:t>Bergstrom Mazda Service Analysis</a:t>
            </a:r>
            <a:endParaRPr lang="en-US" dirty="0">
              <a:solidFill>
                <a:schemeClr val="bg1"/>
              </a:solidFill>
            </a:endParaRPr>
          </a:p>
        </p:txBody>
      </p:sp>
      <p:sp>
        <p:nvSpPr>
          <p:cNvPr id="3" name="Subtitle 2">
            <a:extLst>
              <a:ext uri="{FF2B5EF4-FFF2-40B4-BE49-F238E27FC236}">
                <a16:creationId xmlns:a16="http://schemas.microsoft.com/office/drawing/2014/main" xmlns="" id="{3D24D94E-9ADE-FBA4-4E04-F5102B2316CA}"/>
              </a:ext>
            </a:extLst>
          </p:cNvPr>
          <p:cNvSpPr>
            <a:spLocks noGrp="1"/>
          </p:cNvSpPr>
          <p:nvPr>
            <p:ph type="subTitle" idx="1"/>
          </p:nvPr>
        </p:nvSpPr>
        <p:spPr/>
        <p:txBody>
          <a:bodyPr>
            <a:normAutofit/>
          </a:bodyPr>
          <a:lstStyle/>
          <a:p>
            <a:pPr algn="ctr"/>
            <a:r>
              <a:rPr lang="en-US" sz="3200" dirty="0" smtClean="0"/>
              <a:t>By Jordan Argall</a:t>
            </a: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lstStyle/>
          <a:p>
            <a:pPr lvl="0"/>
            <a:r>
              <a:rPr lang="en-US" dirty="0"/>
              <a:t>Install a non-dealer competitive pricing board in service drive.</a:t>
            </a:r>
          </a:p>
          <a:p>
            <a:pPr lvl="0"/>
            <a:r>
              <a:rPr lang="en-US" dirty="0"/>
              <a:t>Match services hours to sales hours.</a:t>
            </a:r>
          </a:p>
          <a:p>
            <a:pPr lvl="0"/>
            <a:r>
              <a:rPr lang="en-US" dirty="0"/>
              <a:t>More marketing for service, especially when 100% co-op funds are available. Target competitive makes and models since the amount of Mazda’s in the area is low.</a:t>
            </a:r>
          </a:p>
          <a:p>
            <a:pPr lvl="0"/>
            <a:r>
              <a:rPr lang="en-US" dirty="0"/>
              <a:t>Continue selling a high volume of new vehicles, increasing our units in operation.</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lstStyle/>
          <a:p>
            <a:pPr lvl="0"/>
            <a:r>
              <a:rPr lang="en-US" dirty="0"/>
              <a:t>Finding technicians.</a:t>
            </a:r>
          </a:p>
          <a:p>
            <a:pPr lvl="0"/>
            <a:r>
              <a:rPr lang="en-US" dirty="0"/>
              <a:t>Inexperience. Not following processes leading to warranty claims being rejected, writing off warranty receivables that we’re not able to collect.</a:t>
            </a:r>
          </a:p>
          <a:p>
            <a:pPr lvl="0"/>
            <a:r>
              <a:rPr lang="en-US" dirty="0"/>
              <a:t>Independent shops working more days/hours and making it easier to get in.</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lstStyle/>
          <a:p>
            <a:pPr lvl="0"/>
            <a:r>
              <a:rPr lang="en-US" dirty="0"/>
              <a:t>Increase average daily appointments</a:t>
            </a:r>
          </a:p>
          <a:p>
            <a:pPr lvl="0"/>
            <a:r>
              <a:rPr lang="en-US" dirty="0"/>
              <a:t>Improve customer pay sales and ELR</a:t>
            </a:r>
          </a:p>
          <a:p>
            <a:pPr lvl="0"/>
            <a:r>
              <a:rPr lang="en-US" dirty="0"/>
              <a:t>Improve tech proficiency</a:t>
            </a:r>
          </a:p>
          <a:p>
            <a:pPr lvl="0"/>
            <a:r>
              <a:rPr lang="en-US" dirty="0"/>
              <a:t>Increase our facility utilization</a:t>
            </a:r>
          </a:p>
          <a:p>
            <a:pPr lvl="0"/>
            <a:r>
              <a:rPr lang="en-US" dirty="0"/>
              <a:t>Increase our percentage of repair work </a:t>
            </a:r>
            <a:r>
              <a:rPr lang="en-US" dirty="0" err="1"/>
              <a:t>vs</a:t>
            </a:r>
            <a:r>
              <a:rPr lang="en-US" dirty="0"/>
              <a:t> maintenance work</a:t>
            </a:r>
          </a:p>
          <a:p>
            <a:pPr lvl="0"/>
            <a:r>
              <a:rPr lang="en-US" dirty="0"/>
              <a:t>Keep our shop looking cleaner</a:t>
            </a:r>
          </a:p>
          <a:p>
            <a:pPr lvl="0"/>
            <a:r>
              <a:rPr lang="en-US" dirty="0"/>
              <a:t>Increase our CP hours per RO</a:t>
            </a:r>
          </a:p>
          <a:p>
            <a:pPr lvl="0"/>
            <a:r>
              <a:rPr lang="en-US" dirty="0"/>
              <a:t>Increase our menu sales</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lstStyle/>
          <a:p>
            <a:pPr lvl="0"/>
            <a:r>
              <a:rPr lang="en-US" dirty="0"/>
              <a:t>Open the schedule wide open</a:t>
            </a:r>
          </a:p>
          <a:p>
            <a:pPr lvl="0"/>
            <a:r>
              <a:rPr lang="en-US" dirty="0"/>
              <a:t>Post a non-dealer competitive pricing board</a:t>
            </a:r>
          </a:p>
          <a:p>
            <a:pPr lvl="0"/>
            <a:r>
              <a:rPr lang="en-US" dirty="0"/>
              <a:t>Get the right work to the right technicians</a:t>
            </a:r>
          </a:p>
          <a:p>
            <a:pPr lvl="0"/>
            <a:r>
              <a:rPr lang="en-US" dirty="0"/>
              <a:t>Increase marketing for the Service department</a:t>
            </a:r>
          </a:p>
          <a:p>
            <a:pPr lvl="0"/>
            <a:r>
              <a:rPr lang="en-US" dirty="0"/>
              <a:t>Target other makes and models via marketing</a:t>
            </a:r>
          </a:p>
          <a:p>
            <a:pPr lvl="0"/>
            <a:r>
              <a:rPr lang="en-US" dirty="0"/>
              <a:t>Once a week training with Service Advisors</a:t>
            </a:r>
          </a:p>
          <a:p>
            <a:pPr lvl="0"/>
            <a:r>
              <a:rPr lang="en-US" dirty="0"/>
              <a:t>Discuss cleanliness during daily shop huddles with technicians and advisors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lstStyle/>
          <a:p>
            <a:pPr lvl="0"/>
            <a:r>
              <a:rPr lang="en-US" dirty="0"/>
              <a:t>Match service hours to sales hours</a:t>
            </a:r>
          </a:p>
          <a:p>
            <a:pPr lvl="0"/>
            <a:r>
              <a:rPr lang="en-US" dirty="0"/>
              <a:t>Adjust schedules to ensure coverage during busy times</a:t>
            </a:r>
          </a:p>
          <a:p>
            <a:pPr lvl="0"/>
            <a:r>
              <a:rPr lang="en-US" dirty="0"/>
              <a:t>Utilize MPVI videos to increase CP hours sold</a:t>
            </a:r>
          </a:p>
          <a:p>
            <a:pPr lvl="0"/>
            <a:r>
              <a:rPr lang="en-US" dirty="0"/>
              <a:t>Advertise special deals to increase traffic</a:t>
            </a:r>
          </a:p>
          <a:p>
            <a:pPr lvl="0"/>
            <a:r>
              <a:rPr lang="en-US" dirty="0"/>
              <a:t>Consider an increase in tech pay based on proficiency</a:t>
            </a:r>
          </a:p>
          <a:p>
            <a:pPr lvl="0"/>
            <a:r>
              <a:rPr lang="en-US" dirty="0"/>
              <a:t>Weekly 1on1 with Service Manager to monitor pace for the month and review and department needs</a:t>
            </a:r>
          </a:p>
          <a:p>
            <a:pPr lvl="0"/>
            <a:r>
              <a:rPr lang="en-US" dirty="0"/>
              <a:t>Weekly 1on1 with Parts Manager to review FTFR, lost sales, and gross profit percentages</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xmlns="" id="{BC8B6778-11BB-9A9A-F0BF-8949F85F8237}"/>
              </a:ext>
            </a:extLst>
          </p:cNvPr>
          <p:cNvGraphicFramePr>
            <a:graphicFrameLocks noGrp="1"/>
          </p:cNvGraphicFramePr>
          <p:nvPr>
            <p:extLst>
              <p:ext uri="{D42A27DB-BD31-4B8C-83A1-F6EECF244321}">
                <p14:modId xmlns:p14="http://schemas.microsoft.com/office/powerpoint/2010/main" val="344115510"/>
              </p:ext>
            </p:extLst>
          </p:nvPr>
        </p:nvGraphicFramePr>
        <p:xfrm>
          <a:off x="611430" y="1316979"/>
          <a:ext cx="9132492" cy="516620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xmlns="" val="2235853955"/>
                    </a:ext>
                  </a:extLst>
                </a:gridCol>
                <a:gridCol w="3044164">
                  <a:extLst>
                    <a:ext uri="{9D8B030D-6E8A-4147-A177-3AD203B41FA5}">
                      <a16:colId xmlns:a16="http://schemas.microsoft.com/office/drawing/2014/main" xmlns="" val="4174400132"/>
                    </a:ext>
                  </a:extLst>
                </a:gridCol>
                <a:gridCol w="3044164">
                  <a:extLst>
                    <a:ext uri="{9D8B030D-6E8A-4147-A177-3AD203B41FA5}">
                      <a16:colId xmlns:a16="http://schemas.microsoft.com/office/drawing/2014/main" xmlns="" val="1146395385"/>
                    </a:ext>
                  </a:extLst>
                </a:gridCol>
              </a:tblGrid>
              <a:tr h="601258">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xmlns="" val="1083418974"/>
                  </a:ext>
                </a:extLst>
              </a:tr>
              <a:tr h="486733">
                <a:tc>
                  <a:txBody>
                    <a:bodyPr/>
                    <a:lstStyle/>
                    <a:p>
                      <a:r>
                        <a:rPr lang="en-US" sz="1400" dirty="0" smtClean="0"/>
                        <a:t>Adjust Service hours to match sales</a:t>
                      </a:r>
                      <a:endParaRPr lang="en-US" sz="1400" dirty="0"/>
                    </a:p>
                  </a:txBody>
                  <a:tcPr/>
                </a:tc>
                <a:tc>
                  <a:txBody>
                    <a:bodyPr/>
                    <a:lstStyle/>
                    <a:p>
                      <a:r>
                        <a:rPr lang="en-US" sz="1400" dirty="0" smtClean="0"/>
                        <a:t>GM/</a:t>
                      </a:r>
                      <a:r>
                        <a:rPr lang="en-US" sz="1400" dirty="0" err="1" smtClean="0"/>
                        <a:t>Serv</a:t>
                      </a:r>
                      <a:r>
                        <a:rPr lang="en-US" sz="1400" dirty="0" smtClean="0"/>
                        <a:t> </a:t>
                      </a:r>
                      <a:r>
                        <a:rPr lang="en-US" sz="1400" dirty="0" err="1" smtClean="0"/>
                        <a:t>Mgr</a:t>
                      </a:r>
                      <a:endParaRPr lang="en-US" sz="1400" dirty="0"/>
                    </a:p>
                  </a:txBody>
                  <a:tcPr/>
                </a:tc>
                <a:tc>
                  <a:txBody>
                    <a:bodyPr/>
                    <a:lstStyle/>
                    <a:p>
                      <a:r>
                        <a:rPr lang="en-US" sz="1400" dirty="0" smtClean="0"/>
                        <a:t>01/01/2025</a:t>
                      </a:r>
                    </a:p>
                    <a:p>
                      <a:endParaRPr lang="en-US" sz="1400" dirty="0"/>
                    </a:p>
                  </a:txBody>
                  <a:tcPr/>
                </a:tc>
                <a:extLst>
                  <a:ext uri="{0D108BD9-81ED-4DB2-BD59-A6C34878D82A}">
                    <a16:rowId xmlns:a16="http://schemas.microsoft.com/office/drawing/2014/main" xmlns="" val="2400365483"/>
                  </a:ext>
                </a:extLst>
              </a:tr>
              <a:tr h="476210">
                <a:tc>
                  <a:txBody>
                    <a:bodyPr/>
                    <a:lstStyle/>
                    <a:p>
                      <a:r>
                        <a:rPr lang="en-US" sz="1400" dirty="0" smtClean="0"/>
                        <a:t>Adjust Tech schedules for coverage</a:t>
                      </a:r>
                      <a:endParaRPr lang="en-US" sz="1400" dirty="0"/>
                    </a:p>
                  </a:txBody>
                  <a:tcPr/>
                </a:tc>
                <a:tc>
                  <a:txBody>
                    <a:bodyPr/>
                    <a:lstStyle/>
                    <a:p>
                      <a:r>
                        <a:rPr lang="en-US" sz="1400" dirty="0" smtClean="0"/>
                        <a:t>Service </a:t>
                      </a:r>
                      <a:r>
                        <a:rPr lang="en-US" sz="1400" dirty="0" err="1" smtClean="0"/>
                        <a:t>Mgr</a:t>
                      </a:r>
                      <a:endParaRPr lang="en-US" sz="1400" dirty="0"/>
                    </a:p>
                  </a:txBody>
                  <a:tcPr/>
                </a:tc>
                <a:tc>
                  <a:txBody>
                    <a:bodyPr/>
                    <a:lstStyle/>
                    <a:p>
                      <a:r>
                        <a:rPr lang="en-US" sz="1400" dirty="0" smtClean="0"/>
                        <a:t>01/01/2025</a:t>
                      </a:r>
                      <a:endParaRPr lang="en-US" sz="1400" dirty="0"/>
                    </a:p>
                  </a:txBody>
                  <a:tcPr/>
                </a:tc>
                <a:extLst>
                  <a:ext uri="{0D108BD9-81ED-4DB2-BD59-A6C34878D82A}">
                    <a16:rowId xmlns:a16="http://schemas.microsoft.com/office/drawing/2014/main" xmlns="" val="107845787"/>
                  </a:ext>
                </a:extLst>
              </a:tr>
              <a:tr h="486733">
                <a:tc>
                  <a:txBody>
                    <a:bodyPr/>
                    <a:lstStyle/>
                    <a:p>
                      <a:r>
                        <a:rPr lang="en-US" sz="1400" dirty="0" smtClean="0"/>
                        <a:t>Install non-dealer competitive board</a:t>
                      </a:r>
                      <a:endParaRPr lang="en-US" sz="1400" dirty="0"/>
                    </a:p>
                  </a:txBody>
                  <a:tcPr/>
                </a:tc>
                <a:tc>
                  <a:txBody>
                    <a:bodyPr/>
                    <a:lstStyle/>
                    <a:p>
                      <a:r>
                        <a:rPr lang="en-US" sz="1400" dirty="0" smtClean="0"/>
                        <a:t>Service </a:t>
                      </a:r>
                      <a:r>
                        <a:rPr lang="en-US" sz="1400" dirty="0" err="1" smtClean="0"/>
                        <a:t>Mgr</a:t>
                      </a:r>
                      <a:endParaRPr lang="en-US" sz="1400" dirty="0"/>
                    </a:p>
                  </a:txBody>
                  <a:tcPr/>
                </a:tc>
                <a:tc>
                  <a:txBody>
                    <a:bodyPr/>
                    <a:lstStyle/>
                    <a:p>
                      <a:r>
                        <a:rPr lang="en-US" sz="1400" dirty="0" smtClean="0"/>
                        <a:t>01/01/2025</a:t>
                      </a:r>
                      <a:endParaRPr lang="en-US" sz="1400" dirty="0"/>
                    </a:p>
                  </a:txBody>
                  <a:tcPr/>
                </a:tc>
                <a:extLst>
                  <a:ext uri="{0D108BD9-81ED-4DB2-BD59-A6C34878D82A}">
                    <a16:rowId xmlns:a16="http://schemas.microsoft.com/office/drawing/2014/main" xmlns="" val="1530126605"/>
                  </a:ext>
                </a:extLst>
              </a:tr>
              <a:tr h="476210">
                <a:tc>
                  <a:txBody>
                    <a:bodyPr/>
                    <a:lstStyle/>
                    <a:p>
                      <a:r>
                        <a:rPr lang="en-US" sz="1400" dirty="0" smtClean="0"/>
                        <a:t>Track FTFR and lost sales</a:t>
                      </a:r>
                      <a:endParaRPr lang="en-US" sz="1400" dirty="0"/>
                    </a:p>
                  </a:txBody>
                  <a:tcPr/>
                </a:tc>
                <a:tc>
                  <a:txBody>
                    <a:bodyPr/>
                    <a:lstStyle/>
                    <a:p>
                      <a:r>
                        <a:rPr lang="en-US" sz="1400" dirty="0" smtClean="0"/>
                        <a:t>Parts </a:t>
                      </a:r>
                      <a:r>
                        <a:rPr lang="en-US" sz="1400" dirty="0" err="1" smtClean="0"/>
                        <a:t>Mgr</a:t>
                      </a:r>
                      <a:endParaRPr lang="en-US" sz="1400" dirty="0"/>
                    </a:p>
                  </a:txBody>
                  <a:tcPr/>
                </a:tc>
                <a:tc>
                  <a:txBody>
                    <a:bodyPr/>
                    <a:lstStyle/>
                    <a:p>
                      <a:r>
                        <a:rPr lang="en-US" sz="1400" dirty="0" smtClean="0"/>
                        <a:t>12/01/2024</a:t>
                      </a:r>
                      <a:endParaRPr lang="en-US" sz="1400" dirty="0"/>
                    </a:p>
                  </a:txBody>
                  <a:tcPr/>
                </a:tc>
                <a:extLst>
                  <a:ext uri="{0D108BD9-81ED-4DB2-BD59-A6C34878D82A}">
                    <a16:rowId xmlns:a16="http://schemas.microsoft.com/office/drawing/2014/main" xmlns="" val="1950345431"/>
                  </a:ext>
                </a:extLst>
              </a:tr>
              <a:tr h="476210">
                <a:tc>
                  <a:txBody>
                    <a:bodyPr/>
                    <a:lstStyle/>
                    <a:p>
                      <a:r>
                        <a:rPr lang="en-US" sz="1400" dirty="0" smtClean="0"/>
                        <a:t>Consider Tech</a:t>
                      </a:r>
                      <a:r>
                        <a:rPr lang="en-US" sz="1400" baseline="0" dirty="0" smtClean="0"/>
                        <a:t> bonus for proficiency</a:t>
                      </a:r>
                      <a:endParaRPr lang="en-US" sz="1400" dirty="0"/>
                    </a:p>
                  </a:txBody>
                  <a:tcPr/>
                </a:tc>
                <a:tc>
                  <a:txBody>
                    <a:bodyPr/>
                    <a:lstStyle/>
                    <a:p>
                      <a:r>
                        <a:rPr lang="en-US" sz="1400" dirty="0" smtClean="0"/>
                        <a:t>GM/</a:t>
                      </a:r>
                      <a:r>
                        <a:rPr lang="en-US" sz="1400" baseline="0" dirty="0" err="1" smtClean="0"/>
                        <a:t>Serv</a:t>
                      </a:r>
                      <a:r>
                        <a:rPr lang="en-US" sz="1400" baseline="0" dirty="0" smtClean="0"/>
                        <a:t> </a:t>
                      </a:r>
                      <a:r>
                        <a:rPr lang="en-US" sz="1400" baseline="0" dirty="0" err="1" smtClean="0"/>
                        <a:t>Mgr</a:t>
                      </a:r>
                      <a:endParaRPr lang="en-US" sz="1400" dirty="0"/>
                    </a:p>
                  </a:txBody>
                  <a:tcPr/>
                </a:tc>
                <a:tc>
                  <a:txBody>
                    <a:bodyPr/>
                    <a:lstStyle/>
                    <a:p>
                      <a:r>
                        <a:rPr lang="en-US" sz="1400" dirty="0" smtClean="0"/>
                        <a:t>01/01/2025</a:t>
                      </a:r>
                      <a:endParaRPr lang="en-US" sz="1400" dirty="0"/>
                    </a:p>
                  </a:txBody>
                  <a:tcPr/>
                </a:tc>
                <a:extLst>
                  <a:ext uri="{0D108BD9-81ED-4DB2-BD59-A6C34878D82A}">
                    <a16:rowId xmlns:a16="http://schemas.microsoft.com/office/drawing/2014/main" xmlns="" val="1960891333"/>
                  </a:ext>
                </a:extLst>
              </a:tr>
              <a:tr h="476210">
                <a:tc>
                  <a:txBody>
                    <a:bodyPr/>
                    <a:lstStyle/>
                    <a:p>
                      <a:r>
                        <a:rPr lang="en-US" sz="1400" dirty="0" smtClean="0"/>
                        <a:t>Adjust menu options and pricing</a:t>
                      </a:r>
                      <a:endParaRPr lang="en-US" sz="1400" dirty="0"/>
                    </a:p>
                  </a:txBody>
                  <a:tcPr/>
                </a:tc>
                <a:tc>
                  <a:txBody>
                    <a:bodyPr/>
                    <a:lstStyle/>
                    <a:p>
                      <a:r>
                        <a:rPr lang="en-US" sz="1400" dirty="0" smtClean="0"/>
                        <a:t>Service </a:t>
                      </a:r>
                      <a:r>
                        <a:rPr lang="en-US" sz="1400" dirty="0" err="1" smtClean="0"/>
                        <a:t>Mgr</a:t>
                      </a:r>
                      <a:endParaRPr lang="en-US" sz="1400" dirty="0"/>
                    </a:p>
                  </a:txBody>
                  <a:tcPr/>
                </a:tc>
                <a:tc>
                  <a:txBody>
                    <a:bodyPr/>
                    <a:lstStyle/>
                    <a:p>
                      <a:r>
                        <a:rPr lang="en-US" sz="1400" dirty="0" smtClean="0"/>
                        <a:t>01/01/2025</a:t>
                      </a:r>
                      <a:endParaRPr lang="en-US" sz="1400" dirty="0"/>
                    </a:p>
                  </a:txBody>
                  <a:tcPr/>
                </a:tc>
                <a:extLst>
                  <a:ext uri="{0D108BD9-81ED-4DB2-BD59-A6C34878D82A}">
                    <a16:rowId xmlns:a16="http://schemas.microsoft.com/office/drawing/2014/main" xmlns="" val="4137224325"/>
                  </a:ext>
                </a:extLst>
              </a:tr>
              <a:tr h="1304775">
                <a:tc>
                  <a:txBody>
                    <a:bodyPr/>
                    <a:lstStyle/>
                    <a:p>
                      <a:r>
                        <a:rPr lang="en-US" sz="1400" dirty="0" smtClean="0"/>
                        <a:t>Work with co-op for Service mailers</a:t>
                      </a:r>
                    </a:p>
                    <a:p>
                      <a:endParaRPr lang="en-US" sz="1400" dirty="0" smtClean="0"/>
                    </a:p>
                    <a:p>
                      <a:r>
                        <a:rPr lang="en-US" sz="1400" dirty="0" smtClean="0"/>
                        <a:t>Weekly</a:t>
                      </a:r>
                      <a:r>
                        <a:rPr lang="en-US" sz="1400" baseline="0" dirty="0" smtClean="0"/>
                        <a:t> Parts Manager meeting</a:t>
                      </a:r>
                    </a:p>
                    <a:p>
                      <a:endParaRPr lang="en-US" sz="1400" baseline="0" dirty="0" smtClean="0"/>
                    </a:p>
                    <a:p>
                      <a:r>
                        <a:rPr lang="en-US" sz="1400" baseline="0" dirty="0" smtClean="0"/>
                        <a:t>Weekly Service Manager meeting</a:t>
                      </a:r>
                      <a:endParaRPr lang="en-US" sz="1400" dirty="0"/>
                    </a:p>
                  </a:txBody>
                  <a:tcPr/>
                </a:tc>
                <a:tc>
                  <a:txBody>
                    <a:bodyPr/>
                    <a:lstStyle/>
                    <a:p>
                      <a:r>
                        <a:rPr lang="en-US" sz="1400" dirty="0" smtClean="0"/>
                        <a:t>GM/</a:t>
                      </a:r>
                      <a:r>
                        <a:rPr lang="en-US" sz="1400" dirty="0" err="1" smtClean="0"/>
                        <a:t>Serv</a:t>
                      </a:r>
                      <a:r>
                        <a:rPr lang="en-US" sz="1400" dirty="0" smtClean="0"/>
                        <a:t> </a:t>
                      </a:r>
                      <a:r>
                        <a:rPr lang="en-US" sz="1400" dirty="0" err="1" smtClean="0"/>
                        <a:t>Mgr</a:t>
                      </a:r>
                      <a:endParaRPr lang="en-US" sz="1400" dirty="0" smtClean="0"/>
                    </a:p>
                    <a:p>
                      <a:endParaRPr lang="en-US" sz="1400" dirty="0" smtClean="0"/>
                    </a:p>
                    <a:p>
                      <a:r>
                        <a:rPr lang="en-US" sz="1400" dirty="0" smtClean="0"/>
                        <a:t>General </a:t>
                      </a:r>
                      <a:r>
                        <a:rPr lang="en-US" sz="1400" dirty="0" err="1" smtClean="0"/>
                        <a:t>Mgr</a:t>
                      </a:r>
                      <a:endParaRPr lang="en-US" sz="1400" dirty="0" smtClean="0"/>
                    </a:p>
                    <a:p>
                      <a:endParaRPr lang="en-US" sz="1400" dirty="0" smtClean="0"/>
                    </a:p>
                    <a:p>
                      <a:r>
                        <a:rPr lang="en-US" sz="1400" dirty="0" smtClean="0"/>
                        <a:t>General </a:t>
                      </a:r>
                      <a:r>
                        <a:rPr lang="en-US" sz="1400" dirty="0" err="1" smtClean="0"/>
                        <a:t>Mgr</a:t>
                      </a:r>
                      <a:endParaRPr lang="en-US" sz="1400" dirty="0"/>
                    </a:p>
                  </a:txBody>
                  <a:tcPr/>
                </a:tc>
                <a:tc>
                  <a:txBody>
                    <a:bodyPr/>
                    <a:lstStyle/>
                    <a:p>
                      <a:r>
                        <a:rPr lang="en-US" sz="1400" dirty="0" smtClean="0"/>
                        <a:t>01/01/2025</a:t>
                      </a:r>
                    </a:p>
                    <a:p>
                      <a:endParaRPr lang="en-US" sz="1400" dirty="0" smtClean="0"/>
                    </a:p>
                    <a:p>
                      <a:r>
                        <a:rPr lang="en-US" sz="1400" dirty="0" smtClean="0"/>
                        <a:t>Weekly</a:t>
                      </a:r>
                    </a:p>
                    <a:p>
                      <a:endParaRPr lang="en-US" sz="1400" dirty="0" smtClean="0"/>
                    </a:p>
                    <a:p>
                      <a:r>
                        <a:rPr lang="en-US" sz="1400" dirty="0" smtClean="0"/>
                        <a:t>Weekly</a:t>
                      </a:r>
                    </a:p>
                    <a:p>
                      <a:endParaRPr lang="en-US" sz="1400" dirty="0" smtClean="0"/>
                    </a:p>
                    <a:p>
                      <a:endParaRPr lang="en-US" sz="1400" dirty="0"/>
                    </a:p>
                  </a:txBody>
                  <a:tcPr/>
                </a:tc>
                <a:extLst>
                  <a:ext uri="{0D108BD9-81ED-4DB2-BD59-A6C34878D82A}">
                    <a16:rowId xmlns:a16="http://schemas.microsoft.com/office/drawing/2014/main" xmlns=""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a:xfrm>
            <a:off x="677334" y="1549401"/>
            <a:ext cx="8596668" cy="4491962"/>
          </a:xfrm>
        </p:spPr>
        <p:txBody>
          <a:bodyPr>
            <a:normAutofit fontScale="85000" lnSpcReduction="10000"/>
          </a:bodyPr>
          <a:lstStyle/>
          <a:p>
            <a:r>
              <a:rPr lang="en-US" dirty="0"/>
              <a:t>When we purchased this dealership we knew that it would take some time to build the service department because the units in operation were so low. However, it’s been nearly 2 years and we need to start seeing some growth. Ensuring that we keep our schedule open at all times and increasing our average daily appointments is the first step where we can see some immediate growth. We also need to extend our hours to match sales and make it easier for our guests to make appointments that work with their schedule. </a:t>
            </a:r>
          </a:p>
          <a:p>
            <a:r>
              <a:rPr lang="en-US" dirty="0"/>
              <a:t>We need to make sure we’re getting the right work to the right techs. This will ensure we have proper margins, as well as keep the work flowing through the shop quickly so we can increase our throughput. </a:t>
            </a:r>
          </a:p>
          <a:p>
            <a:r>
              <a:rPr lang="en-US" dirty="0"/>
              <a:t>Training for both technicians and service advisors will be vital, as we have a young department that needs to grow. Technicians need to continue growing while utilizing MPVI videos and giving great recommendations and stories. Advisors will need to increase their communication with techs and with our guests. </a:t>
            </a:r>
          </a:p>
          <a:p>
            <a:r>
              <a:rPr lang="en-US" dirty="0"/>
              <a:t>In short, we have a lot of heavy lifting that needs to be done in every facet of our service department. We need to stick to the basics of blocking and tackling, and continue to train and develop our people. We’re selling a good number of New cars and have good CSI in both sales and service. With a nearly 500% increase in New car sales, Service will grow organically. But we need to continue doing everything we can during the present to reach our KPI’s and keep stepping in the right direction.</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idx="1"/>
          </p:nvPr>
        </p:nvSpPr>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chemeClr val="tx1"/>
                </a:solidFill>
                <a:latin typeface="Calibri" panose="020F0502020204030204" pitchFamily="34" charset="0"/>
              </a:rPr>
              <a:t>Our current focus has</a:t>
            </a:r>
            <a:r>
              <a:rPr lang="en-US" sz="1800" b="0" i="0" u="none" strike="noStrike" dirty="0" smtClean="0">
                <a:solidFill>
                  <a:schemeClr val="tx1"/>
                </a:solidFill>
                <a:latin typeface="Calibri" panose="020F0502020204030204" pitchFamily="34" charset="0"/>
              </a:rPr>
              <a:t> been</a:t>
            </a:r>
            <a:r>
              <a:rPr lang="en-US" sz="1800" b="0" i="0" u="none" strike="noStrike" baseline="0" dirty="0" smtClean="0">
                <a:solidFill>
                  <a:schemeClr val="tx1"/>
                </a:solidFill>
                <a:latin typeface="Calibri" panose="020F0502020204030204" pitchFamily="34" charset="0"/>
              </a:rPr>
              <a:t> on retention. We’re building our units in operation and focusing on getting</a:t>
            </a:r>
            <a:r>
              <a:rPr lang="en-US" sz="1800" b="0" i="0" u="none" strike="noStrike" dirty="0" smtClean="0">
                <a:solidFill>
                  <a:schemeClr val="tx1"/>
                </a:solidFill>
                <a:latin typeface="Calibri" panose="020F0502020204030204" pitchFamily="34" charset="0"/>
              </a:rPr>
              <a:t> these guests to continue coming back. We target our current guests for any declined services and send coupons. We also send mailers with different specials.</a:t>
            </a:r>
            <a:endParaRPr lang="en-US" sz="1800" b="0" i="0" u="none" strike="noStrike" baseline="0" dirty="0">
              <a:solidFill>
                <a:schemeClr val="tx1"/>
              </a:solidFill>
              <a:latin typeface="Calibri" panose="020F0502020204030204" pitchFamily="34" charset="0"/>
            </a:endParaRPr>
          </a:p>
          <a:p>
            <a:r>
              <a:rPr lang="en-US" dirty="0" smtClean="0">
                <a:solidFill>
                  <a:schemeClr val="tx1"/>
                </a:solidFill>
                <a:latin typeface="Calibri" panose="020F0502020204030204" pitchFamily="34" charset="0"/>
              </a:rPr>
              <a:t>Next, I’d like to start targeting other makes and models, as the current number of Mazda’s in our area is low. Send out mailers to owners of other makes and models with a special to let them know we’re here, as we’re a newly built store.</a:t>
            </a:r>
            <a:endParaRPr lang="en-US" sz="1800" b="0" i="0" u="none" strike="noStrike" baseline="0" dirty="0">
              <a:solidFill>
                <a:schemeClr val="tx1"/>
              </a:solidFill>
              <a:latin typeface="Calibri" panose="020F0502020204030204" pitchFamily="34" charset="0"/>
            </a:endParaRPr>
          </a:p>
          <a:p>
            <a:r>
              <a:rPr lang="en-US" sz="1800" b="0" i="0" u="none" strike="noStrike" baseline="0" dirty="0" smtClean="0">
                <a:solidFill>
                  <a:schemeClr val="tx1"/>
                </a:solidFill>
                <a:latin typeface="Calibri" panose="020F0502020204030204" pitchFamily="34" charset="0"/>
              </a:rPr>
              <a:t>We’ll evaluate</a:t>
            </a:r>
            <a:r>
              <a:rPr lang="en-US" sz="1800" b="0" i="0" u="none" strike="noStrike" dirty="0" smtClean="0">
                <a:solidFill>
                  <a:schemeClr val="tx1"/>
                </a:solidFill>
                <a:latin typeface="Calibri" panose="020F0502020204030204" pitchFamily="34" charset="0"/>
              </a:rPr>
              <a:t> our average number of daily appointments each month to see what’s working.</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sz="half" idx="2"/>
          </p:nvPr>
        </p:nvSpPr>
        <p:spPr>
          <a:xfrm>
            <a:off x="790045" y="1930400"/>
            <a:ext cx="4185623" cy="3304117"/>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Overall,</a:t>
            </a:r>
            <a:r>
              <a:rPr lang="en-US" sz="1800" b="0" i="0" u="none" strike="noStrike" dirty="0" smtClean="0">
                <a:solidFill>
                  <a:srgbClr val="221E1F"/>
                </a:solidFill>
                <a:latin typeface="Calibri" panose="020F0502020204030204" pitchFamily="34" charset="0"/>
              </a:rPr>
              <a:t> our current margins are good but we need more sales.</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As mentioned</a:t>
            </a:r>
            <a:r>
              <a:rPr lang="en-US" sz="1800" b="0" i="0" u="none" strike="noStrike" dirty="0" smtClean="0">
                <a:solidFill>
                  <a:srgbClr val="221E1F"/>
                </a:solidFill>
                <a:latin typeface="Calibri" panose="020F0502020204030204" pitchFamily="34" charset="0"/>
              </a:rPr>
              <a:t> in the first slide, we need to ramp up marketing and continue driving traffic to the store.</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We’re continuing to sell more New cars so some of it will happen organically, but anything we can do to speed up the growth of the Service department would be great.</a:t>
            </a:r>
            <a:endParaRPr lang="en-US" sz="1800" b="0" i="0" u="none" strike="noStrike" baseline="0" dirty="0">
              <a:solidFill>
                <a:srgbClr val="221E1F"/>
              </a:solidFill>
              <a:latin typeface="Calibri" panose="020F0502020204030204" pitchFamily="34" charset="0"/>
            </a:endParaRPr>
          </a:p>
          <a:p>
            <a:endParaRPr lang="en-US" dirty="0"/>
          </a:p>
        </p:txBody>
      </p:sp>
      <p:pic>
        <p:nvPicPr>
          <p:cNvPr id="1026" name="Picture 2"/>
          <p:cNvPicPr>
            <a:picLocks noGrp="1" noChangeAspect="1" noChangeArrowheads="1"/>
          </p:cNvPicPr>
          <p:nvPr>
            <p:ph sz="quarter" idx="4"/>
          </p:nvPr>
        </p:nvPicPr>
        <p:blipFill>
          <a:blip r:embed="rId2">
            <a:extLst>
              <a:ext uri="{28A0092B-C50C-407E-A947-70E740481C1C}">
                <a14:useLocalDpi xmlns:a14="http://schemas.microsoft.com/office/drawing/2010/main" val="0"/>
              </a:ext>
            </a:extLst>
          </a:blip>
          <a:srcRect/>
          <a:stretch>
            <a:fillRect/>
          </a:stretch>
        </p:blipFill>
        <p:spPr bwMode="auto">
          <a:xfrm>
            <a:off x="5326835" y="2187098"/>
            <a:ext cx="4186237" cy="2279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sz="half" idx="1"/>
          </p:nvPr>
        </p:nvSpPr>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We’re currently losing money every month and it’s a gross problem,</a:t>
            </a:r>
            <a:r>
              <a:rPr lang="en-US" sz="1800" b="0" i="0" u="none" strike="noStrike" dirty="0" smtClean="0">
                <a:solidFill>
                  <a:srgbClr val="221E1F"/>
                </a:solidFill>
                <a:latin typeface="Calibri" panose="020F0502020204030204" pitchFamily="34" charset="0"/>
              </a:rPr>
              <a:t> not an expense problem.</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We run with a pretty lean department and there’s not much expense to trim. We need more appointments, more sales, and gross.</a:t>
            </a:r>
            <a:endParaRPr lang="en-US" sz="1800" b="0" i="0" u="none" strike="noStrike" baseline="0" dirty="0">
              <a:solidFill>
                <a:srgbClr val="221E1F"/>
              </a:solidFill>
              <a:latin typeface="Calibri" panose="020F0502020204030204" pitchFamily="34" charset="0"/>
            </a:endParaRPr>
          </a:p>
        </p:txBody>
      </p:sp>
      <p:pic>
        <p:nvPicPr>
          <p:cNvPr id="205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089525" y="1919635"/>
            <a:ext cx="4184650" cy="3407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sz="half" idx="1"/>
          </p:nvPr>
        </p:nvSpPr>
        <p:spPr/>
        <p:txBody>
          <a:bodyPr>
            <a:normAutofit fontScale="925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We’re currently at about 80% proficiency. Getting to 100% will increase our labor sales by about $13k, which is a nice step in the right direction.</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We need to provide</a:t>
            </a:r>
            <a:r>
              <a:rPr lang="en-US" sz="1800" b="0" i="0" u="none" strike="noStrike" dirty="0" smtClean="0">
                <a:solidFill>
                  <a:srgbClr val="221E1F"/>
                </a:solidFill>
                <a:latin typeface="Calibri" panose="020F0502020204030204" pitchFamily="34" charset="0"/>
              </a:rPr>
              <a:t> training for our techs on how to create a good MPVI video, and write good stories and recommendations.</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Once our</a:t>
            </a:r>
            <a:r>
              <a:rPr lang="en-US" sz="1800" b="0" i="0" u="none" strike="noStrike" dirty="0" smtClean="0">
                <a:solidFill>
                  <a:srgbClr val="221E1F"/>
                </a:solidFill>
                <a:latin typeface="Calibri" panose="020F0502020204030204" pitchFamily="34" charset="0"/>
              </a:rPr>
              <a:t> techs are trained up, we need to continue monitoring and looking for coaching opportunities to improve.</a:t>
            </a:r>
            <a:endParaRPr lang="en-US" sz="1800" b="0" i="0" u="none" strike="noStrike" baseline="0" dirty="0">
              <a:solidFill>
                <a:srgbClr val="221E1F"/>
              </a:solidFill>
              <a:latin typeface="Calibri" panose="020F0502020204030204" pitchFamily="34" charset="0"/>
            </a:endParaRPr>
          </a:p>
        </p:txBody>
      </p:sp>
      <p:pic>
        <p:nvPicPr>
          <p:cNvPr id="307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089524" y="1830186"/>
            <a:ext cx="4837071" cy="400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We currently have 13</a:t>
            </a:r>
            <a:r>
              <a:rPr lang="en-US" sz="1800" b="0" i="0" u="none" strike="noStrike" dirty="0" smtClean="0">
                <a:solidFill>
                  <a:srgbClr val="221E1F"/>
                </a:solidFill>
                <a:latin typeface="Calibri" panose="020F0502020204030204" pitchFamily="34" charset="0"/>
              </a:rPr>
              <a:t> bays and only 3 technicians, so our facility utilization is very poor at just 18.48%. We are on the verge of growing and needing a 4</a:t>
            </a:r>
            <a:r>
              <a:rPr lang="en-US" sz="1800" b="0" i="0" u="none" strike="noStrike" baseline="30000" dirty="0" smtClean="0">
                <a:solidFill>
                  <a:srgbClr val="221E1F"/>
                </a:solidFill>
                <a:latin typeface="Calibri" panose="020F0502020204030204" pitchFamily="34" charset="0"/>
              </a:rPr>
              <a:t>th</a:t>
            </a:r>
            <a:r>
              <a:rPr lang="en-US" sz="1800" b="0" i="0" u="none" strike="noStrike" dirty="0" smtClean="0">
                <a:solidFill>
                  <a:srgbClr val="221E1F"/>
                </a:solidFill>
                <a:latin typeface="Calibri" panose="020F0502020204030204" pitchFamily="34" charset="0"/>
              </a:rPr>
              <a:t> tech. But growing to a poin</a:t>
            </a:r>
            <a:r>
              <a:rPr lang="en-US" dirty="0" smtClean="0">
                <a:solidFill>
                  <a:srgbClr val="221E1F"/>
                </a:solidFill>
                <a:latin typeface="Calibri" panose="020F0502020204030204" pitchFamily="34" charset="0"/>
              </a:rPr>
              <a:t>t of 70-80% utilization will be a long road.</a:t>
            </a:r>
            <a:endParaRPr lang="en-US" dirty="0"/>
          </a:p>
          <a:p>
            <a:r>
              <a:rPr lang="en-US" sz="1800" b="0" i="0" u="none" strike="noStrike" baseline="0" dirty="0" smtClean="0">
                <a:solidFill>
                  <a:srgbClr val="221E1F"/>
                </a:solidFill>
                <a:latin typeface="Calibri" panose="020F0502020204030204" pitchFamily="34" charset="0"/>
              </a:rPr>
              <a:t>Selling</a:t>
            </a:r>
            <a:r>
              <a:rPr lang="en-US" sz="1800" b="0" i="0" u="none" strike="noStrike" dirty="0" smtClean="0">
                <a:solidFill>
                  <a:srgbClr val="221E1F"/>
                </a:solidFill>
                <a:latin typeface="Calibri" panose="020F0502020204030204" pitchFamily="34" charset="0"/>
              </a:rPr>
              <a:t> more New vehicles and customer retention is the right recipe for long term success.</a:t>
            </a:r>
            <a:endParaRPr lang="en-US" sz="1800" b="0" i="0" u="none" strike="noStrike" baseline="0" dirty="0">
              <a:solidFill>
                <a:srgbClr val="221E1F"/>
              </a:solidFill>
              <a:latin typeface="Calibri" panose="020F0502020204030204" pitchFamily="34" charset="0"/>
            </a:endParaRPr>
          </a:p>
        </p:txBody>
      </p:sp>
      <p:pic>
        <p:nvPicPr>
          <p:cNvPr id="409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610001" y="2160588"/>
            <a:ext cx="3143698" cy="3881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xmlns="" id="{DC1AC215-6A1E-4C59-EFD0-D293BFB95537}"/>
              </a:ext>
            </a:extLst>
          </p:cNvPr>
          <p:cNvSpPr>
            <a:spLocks noGrp="1"/>
          </p:cNvSpPr>
          <p:nvPr>
            <p:ph sz="half" idx="1"/>
          </p:nvPr>
        </p:nvSpPr>
        <p:spPr/>
        <p:txBody>
          <a:bodyPr>
            <a:normAutofit fontScale="85000" lnSpcReduction="10000"/>
          </a:bodyPr>
          <a:lstStyle/>
          <a:p>
            <a:r>
              <a:rPr lang="en-US" dirty="0" smtClean="0"/>
              <a:t>In talking with my Service Manager, a few of the things that stuck out to us were our Customer ELR compared to our door rate. As well as the amount of One Item RO’s we write. Training our tech’s on the basics, and training our Advisors as well, should be able to see improvements fairly quick. </a:t>
            </a:r>
          </a:p>
          <a:p>
            <a:r>
              <a:rPr lang="en-US" dirty="0" smtClean="0"/>
              <a:t>I was also surprised at the mix of vehicles we get in the shop, with 26% of them being older than 5 years old. As a newer store with low units in operation, my Service </a:t>
            </a:r>
            <a:r>
              <a:rPr lang="en-US" dirty="0" err="1" smtClean="0"/>
              <a:t>dept</a:t>
            </a:r>
            <a:r>
              <a:rPr lang="en-US" dirty="0" smtClean="0"/>
              <a:t> always says that they’re only working on newer vehicles that don’t have much to recommend. I think there’s more opportunity there than I would have initially thought.</a:t>
            </a:r>
            <a:endParaRPr lang="en-US" dirty="0"/>
          </a:p>
        </p:txBody>
      </p:sp>
      <p:pic>
        <p:nvPicPr>
          <p:cNvPr id="5123" name="Picture 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089525" y="2306239"/>
            <a:ext cx="4184650" cy="3590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normAutofit fontScale="92500" lnSpcReduction="10000"/>
          </a:bodyPr>
          <a:lstStyle/>
          <a:p>
            <a:pPr lvl="0"/>
            <a:r>
              <a:rPr lang="en-US" dirty="0"/>
              <a:t>I truly feel like we have a staff of people who care about giving our guest’s a good experience so that they want to continue coming back to do service with us. This has led to strong CSI and good retention metrics.</a:t>
            </a:r>
          </a:p>
          <a:p>
            <a:pPr lvl="0"/>
            <a:r>
              <a:rPr lang="en-US" dirty="0"/>
              <a:t>The Sales department does a maintenance give away on every new car deal. It’s 2 free oil changes and it helps drive people to Service as we’re a new store that is building its customer base.</a:t>
            </a:r>
          </a:p>
          <a:p>
            <a:pPr lvl="0"/>
            <a:r>
              <a:rPr lang="en-US" dirty="0"/>
              <a:t>We’re the only Mazda store within a 30 mile radius. </a:t>
            </a:r>
          </a:p>
          <a:p>
            <a:pPr lvl="0"/>
            <a:r>
              <a:rPr lang="en-US" dirty="0"/>
              <a:t>We built a beautiful new facility with a great shop and a very nice guest lounge.</a:t>
            </a:r>
          </a:p>
          <a:p>
            <a:pPr lvl="0"/>
            <a:r>
              <a:rPr lang="en-US" dirty="0"/>
              <a:t>We utilize some of the latest and greatest technology making it easier for our customers to do business with us. MPVI videos, ability to pay online, text to communicate.</a:t>
            </a:r>
          </a:p>
          <a:p>
            <a:pPr lvl="0"/>
            <a:r>
              <a:rPr lang="en-US" dirty="0"/>
              <a:t>We have a good loaner fleet so our guests are able to go to work, shop, out to eat, </a:t>
            </a:r>
            <a:r>
              <a:rPr lang="en-US" dirty="0" err="1"/>
              <a:t>etc</a:t>
            </a:r>
            <a:r>
              <a:rPr lang="en-US" dirty="0"/>
              <a:t> instead of waiting at the dealership.</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lstStyle/>
          <a:p>
            <a:pPr lvl="0"/>
            <a:r>
              <a:rPr lang="en-US" dirty="0"/>
              <a:t>Low number of units in operation. We bought a failing Mazda store that was selling approximately 40 New Mazda’s per year. And there’s no other Mazda store in the area that was selling new Mazda’s either. </a:t>
            </a:r>
          </a:p>
          <a:p>
            <a:pPr lvl="0"/>
            <a:r>
              <a:rPr lang="en-US" dirty="0"/>
              <a:t>Low number of daily appointments</a:t>
            </a:r>
          </a:p>
          <a:p>
            <a:pPr lvl="0"/>
            <a:r>
              <a:rPr lang="en-US" dirty="0"/>
              <a:t>Young staff that needs to grow and get better at the basic blocking and tackling, improve KPI’s.</a:t>
            </a:r>
          </a:p>
          <a:p>
            <a:pPr lvl="0"/>
            <a:r>
              <a:rPr lang="en-US" dirty="0"/>
              <a:t>Tech proficiency. Jobs are taking too long and creating a bottleneck which forces us to shut out schedule down and limit our daily appointments even more.</a:t>
            </a:r>
          </a:p>
          <a:p>
            <a:pPr lvl="0"/>
            <a:r>
              <a:rPr lang="en-US" dirty="0"/>
              <a:t>No non-dealer competitive pricing board in service drive.</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7274</TotalTime>
  <Words>1433</Words>
  <Application>Microsoft Office PowerPoint</Application>
  <PresentationFormat>Custom</PresentationFormat>
  <Paragraphs>119</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Facet</vt:lpstr>
      <vt:lpstr>Bergstrom Mazda Service Analysis</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Jordan Argall</cp:lastModifiedBy>
  <cp:revision>16</cp:revision>
  <dcterms:created xsi:type="dcterms:W3CDTF">2022-12-04T13:10:55Z</dcterms:created>
  <dcterms:modified xsi:type="dcterms:W3CDTF">2024-11-19T22:16:34Z</dcterms:modified>
</cp:coreProperties>
</file>