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4" r:id="rId5"/>
    <p:sldId id="275" r:id="rId6"/>
    <p:sldId id="277" r:id="rId7"/>
    <p:sldId id="271" r:id="rId8"/>
    <p:sldId id="272" r:id="rId9"/>
    <p:sldId id="273" r:id="rId10"/>
    <p:sldId id="258" r:id="rId11"/>
    <p:sldId id="257" r:id="rId12"/>
    <p:sldId id="262" r:id="rId13"/>
    <p:sldId id="263" r:id="rId14"/>
    <p:sldId id="264" r:id="rId15"/>
    <p:sldId id="265" r:id="rId16"/>
    <p:sldId id="266" r:id="rId17"/>
    <p:sldId id="278" r:id="rId18"/>
    <p:sldId id="267" r:id="rId19"/>
    <p:sldId id="279" r:id="rId20"/>
    <p:sldId id="268" r:id="rId21"/>
    <p:sldId id="26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C3B818-7421-468C-957B-195EC75D68E8}" v="174" dt="2024-11-20T15:33:19.4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60" d="100"/>
          <a:sy n="160" d="100"/>
        </p:scale>
        <p:origin x="1884"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y Chen" userId="f604f13b-4f82-48e1-b13a-77d538c73c75" providerId="ADAL" clId="{7EC3B818-7421-468C-957B-195EC75D68E8}"/>
    <pc:docChg chg="undo custSel delSld modSld sldOrd modMainMaster">
      <pc:chgData name="Jenny Chen" userId="f604f13b-4f82-48e1-b13a-77d538c73c75" providerId="ADAL" clId="{7EC3B818-7421-468C-957B-195EC75D68E8}" dt="2024-11-22T22:24:24.368" v="10131" actId="20577"/>
      <pc:docMkLst>
        <pc:docMk/>
      </pc:docMkLst>
      <pc:sldChg chg="addSp modSp mod">
        <pc:chgData name="Jenny Chen" userId="f604f13b-4f82-48e1-b13a-77d538c73c75" providerId="ADAL" clId="{7EC3B818-7421-468C-957B-195EC75D68E8}" dt="2024-11-14T22:41:02.121" v="5806" actId="14100"/>
        <pc:sldMkLst>
          <pc:docMk/>
          <pc:sldMk cId="407074056" sldId="256"/>
        </pc:sldMkLst>
        <pc:spChg chg="mod">
          <ac:chgData name="Jenny Chen" userId="f604f13b-4f82-48e1-b13a-77d538c73c75" providerId="ADAL" clId="{7EC3B818-7421-468C-957B-195EC75D68E8}" dt="2024-11-14T22:40:55.755" v="5804" actId="27636"/>
          <ac:spMkLst>
            <pc:docMk/>
            <pc:sldMk cId="407074056" sldId="256"/>
            <ac:spMk id="3" creationId="{3D24D94E-9ADE-FBA4-4E04-F5102B2316CA}"/>
          </ac:spMkLst>
        </pc:spChg>
        <pc:picChg chg="add mod">
          <ac:chgData name="Jenny Chen" userId="f604f13b-4f82-48e1-b13a-77d538c73c75" providerId="ADAL" clId="{7EC3B818-7421-468C-957B-195EC75D68E8}" dt="2024-11-14T22:41:02.121" v="5806" actId="14100"/>
          <ac:picMkLst>
            <pc:docMk/>
            <pc:sldMk cId="407074056" sldId="256"/>
            <ac:picMk id="5" creationId="{9406BDC0-434D-022A-5AB3-A912D57374F5}"/>
          </ac:picMkLst>
        </pc:picChg>
      </pc:sldChg>
      <pc:sldChg chg="addSp delSp modSp mod">
        <pc:chgData name="Jenny Chen" userId="f604f13b-4f82-48e1-b13a-77d538c73c75" providerId="ADAL" clId="{7EC3B818-7421-468C-957B-195EC75D68E8}" dt="2024-11-20T15:23:54.692" v="8054"/>
        <pc:sldMkLst>
          <pc:docMk/>
          <pc:sldMk cId="3839221384" sldId="257"/>
        </pc:sldMkLst>
        <pc:spChg chg="mod">
          <ac:chgData name="Jenny Chen" userId="f604f13b-4f82-48e1-b13a-77d538c73c75" providerId="ADAL" clId="{7EC3B818-7421-468C-957B-195EC75D68E8}" dt="2024-11-20T14:52:26.735" v="7187" actId="948"/>
          <ac:spMkLst>
            <pc:docMk/>
            <pc:sldMk cId="3839221384" sldId="257"/>
            <ac:spMk id="2" creationId="{103DC290-7A27-95C0-53A2-21B3816BBA33}"/>
          </ac:spMkLst>
        </pc:spChg>
        <pc:spChg chg="mod">
          <ac:chgData name="Jenny Chen" userId="f604f13b-4f82-48e1-b13a-77d538c73c75" providerId="ADAL" clId="{7EC3B818-7421-468C-957B-195EC75D68E8}" dt="2024-11-20T15:23:54.692" v="8054"/>
          <ac:spMkLst>
            <pc:docMk/>
            <pc:sldMk cId="3839221384" sldId="257"/>
            <ac:spMk id="3" creationId="{203A9D90-6288-FF85-A14B-EAAC61E0E9A8}"/>
          </ac:spMkLst>
        </pc:spChg>
        <pc:spChg chg="add del mod modVis">
          <ac:chgData name="Jenny Chen" userId="f604f13b-4f82-48e1-b13a-77d538c73c75" providerId="ADAL" clId="{7EC3B818-7421-468C-957B-195EC75D68E8}" dt="2024-11-20T14:52:26.776" v="7208"/>
          <ac:spMkLst>
            <pc:docMk/>
            <pc:sldMk cId="3839221384" sldId="257"/>
            <ac:spMk id="4" creationId="{4F9E7A72-F064-0ADD-3017-D7D6E98883FF}"/>
          </ac:spMkLst>
        </pc:spChg>
        <pc:graphicFrameChg chg="add mod ord modVis">
          <ac:chgData name="Jenny Chen" userId="f604f13b-4f82-48e1-b13a-77d538c73c75" providerId="ADAL" clId="{7EC3B818-7421-468C-957B-195EC75D68E8}" dt="2024-11-20T14:52:26.835" v="7222"/>
          <ac:graphicFrameMkLst>
            <pc:docMk/>
            <pc:sldMk cId="3839221384" sldId="257"/>
            <ac:graphicFrameMk id="5" creationId="{245E5348-5369-69A6-1712-6159E20E3C0D}"/>
          </ac:graphicFrameMkLst>
        </pc:graphicFrameChg>
      </pc:sldChg>
      <pc:sldChg chg="addSp delSp modSp mod">
        <pc:chgData name="Jenny Chen" userId="f604f13b-4f82-48e1-b13a-77d538c73c75" providerId="ADAL" clId="{7EC3B818-7421-468C-957B-195EC75D68E8}" dt="2024-11-20T15:43:28.498" v="9300" actId="20577"/>
        <pc:sldMkLst>
          <pc:docMk/>
          <pc:sldMk cId="4167117408" sldId="258"/>
        </pc:sldMkLst>
        <pc:spChg chg="mod">
          <ac:chgData name="Jenny Chen" userId="f604f13b-4f82-48e1-b13a-77d538c73c75" providerId="ADAL" clId="{7EC3B818-7421-468C-957B-195EC75D68E8}" dt="2024-11-20T15:43:28.498" v="9300" actId="20577"/>
          <ac:spMkLst>
            <pc:docMk/>
            <pc:sldMk cId="4167117408" sldId="258"/>
            <ac:spMk id="3" creationId="{DC1AC215-6A1E-4C59-EFD0-D293BFB95537}"/>
          </ac:spMkLst>
        </pc:spChg>
        <pc:spChg chg="add del mod">
          <ac:chgData name="Jenny Chen" userId="f604f13b-4f82-48e1-b13a-77d538c73c75" providerId="ADAL" clId="{7EC3B818-7421-468C-957B-195EC75D68E8}" dt="2024-11-14T20:25:04.306" v="3800" actId="478"/>
          <ac:spMkLst>
            <pc:docMk/>
            <pc:sldMk cId="4167117408" sldId="258"/>
            <ac:spMk id="5" creationId="{6B8DCF68-69DA-C95A-250C-ED7F1827B120}"/>
          </ac:spMkLst>
        </pc:spChg>
        <pc:picChg chg="del">
          <ac:chgData name="Jenny Chen" userId="f604f13b-4f82-48e1-b13a-77d538c73c75" providerId="ADAL" clId="{7EC3B818-7421-468C-957B-195EC75D68E8}" dt="2024-11-14T20:14:37.425" v="3799" actId="478"/>
          <ac:picMkLst>
            <pc:docMk/>
            <pc:sldMk cId="4167117408" sldId="258"/>
            <ac:picMk id="6" creationId="{7D7FBF6D-1B6B-4091-9ABF-B967D33EAC3F}"/>
          </ac:picMkLst>
        </pc:picChg>
        <pc:picChg chg="add mod">
          <ac:chgData name="Jenny Chen" userId="f604f13b-4f82-48e1-b13a-77d538c73c75" providerId="ADAL" clId="{7EC3B818-7421-468C-957B-195EC75D68E8}" dt="2024-11-14T20:25:16.911" v="3804" actId="14100"/>
          <ac:picMkLst>
            <pc:docMk/>
            <pc:sldMk cId="4167117408" sldId="258"/>
            <ac:picMk id="7" creationId="{BE4F2004-2767-CD46-1AF7-C66BACAC9184}"/>
          </ac:picMkLst>
        </pc:picChg>
      </pc:sldChg>
      <pc:sldChg chg="addSp delSp modSp mod">
        <pc:chgData name="Jenny Chen" userId="f604f13b-4f82-48e1-b13a-77d538c73c75" providerId="ADAL" clId="{7EC3B818-7421-468C-957B-195EC75D68E8}" dt="2024-11-20T15:24:10.444" v="8055" actId="20577"/>
        <pc:sldMkLst>
          <pc:docMk/>
          <pc:sldMk cId="2924363353" sldId="259"/>
        </pc:sldMkLst>
        <pc:spChg chg="mod">
          <ac:chgData name="Jenny Chen" userId="f604f13b-4f82-48e1-b13a-77d538c73c75" providerId="ADAL" clId="{7EC3B818-7421-468C-957B-195EC75D68E8}" dt="2024-11-13T21:05:42.627" v="700" actId="948"/>
          <ac:spMkLst>
            <pc:docMk/>
            <pc:sldMk cId="2924363353" sldId="259"/>
            <ac:spMk id="2" creationId="{CCC0419E-50F3-1F2F-1B8E-FED52940944C}"/>
          </ac:spMkLst>
        </pc:spChg>
        <pc:spChg chg="mod">
          <ac:chgData name="Jenny Chen" userId="f604f13b-4f82-48e1-b13a-77d538c73c75" providerId="ADAL" clId="{7EC3B818-7421-468C-957B-195EC75D68E8}" dt="2024-11-20T15:24:10.444" v="8055" actId="20577"/>
          <ac:spMkLst>
            <pc:docMk/>
            <pc:sldMk cId="2924363353" sldId="259"/>
            <ac:spMk id="3" creationId="{0CC31931-4847-F763-D4D1-1433E7E0CE49}"/>
          </ac:spMkLst>
        </pc:spChg>
        <pc:spChg chg="add del mod modVis">
          <ac:chgData name="Jenny Chen" userId="f604f13b-4f82-48e1-b13a-77d538c73c75" providerId="ADAL" clId="{7EC3B818-7421-468C-957B-195EC75D68E8}" dt="2024-11-13T21:05:42.647" v="727"/>
          <ac:spMkLst>
            <pc:docMk/>
            <pc:sldMk cId="2924363353" sldId="259"/>
            <ac:spMk id="4" creationId="{596EC034-0EF8-F69A-264C-75E896C2B8B2}"/>
          </ac:spMkLst>
        </pc:spChg>
        <pc:graphicFrameChg chg="add mod ord modVis">
          <ac:chgData name="Jenny Chen" userId="f604f13b-4f82-48e1-b13a-77d538c73c75" providerId="ADAL" clId="{7EC3B818-7421-468C-957B-195EC75D68E8}" dt="2024-11-13T21:05:42.674" v="741"/>
          <ac:graphicFrameMkLst>
            <pc:docMk/>
            <pc:sldMk cId="2924363353" sldId="259"/>
            <ac:graphicFrameMk id="5" creationId="{18A034B2-E60D-685B-EEF4-CA42516ACC29}"/>
          </ac:graphicFrameMkLst>
        </pc:graphicFrameChg>
      </pc:sldChg>
      <pc:sldChg chg="modSp mod">
        <pc:chgData name="Jenny Chen" userId="f604f13b-4f82-48e1-b13a-77d538c73c75" providerId="ADAL" clId="{7EC3B818-7421-468C-957B-195EC75D68E8}" dt="2024-11-20T14:53:03.049" v="7227" actId="20577"/>
        <pc:sldMkLst>
          <pc:docMk/>
          <pc:sldMk cId="2417698126" sldId="262"/>
        </pc:sldMkLst>
        <pc:spChg chg="mod">
          <ac:chgData name="Jenny Chen" userId="f604f13b-4f82-48e1-b13a-77d538c73c75" providerId="ADAL" clId="{7EC3B818-7421-468C-957B-195EC75D68E8}" dt="2024-11-20T14:53:03.049" v="7227" actId="20577"/>
          <ac:spMkLst>
            <pc:docMk/>
            <pc:sldMk cId="2417698126" sldId="262"/>
            <ac:spMk id="3" creationId="{203A9D90-6288-FF85-A14B-EAAC61E0E9A8}"/>
          </ac:spMkLst>
        </pc:spChg>
      </pc:sldChg>
      <pc:sldChg chg="modSp mod">
        <pc:chgData name="Jenny Chen" userId="f604f13b-4f82-48e1-b13a-77d538c73c75" providerId="ADAL" clId="{7EC3B818-7421-468C-957B-195EC75D68E8}" dt="2024-11-20T14:57:19.452" v="7246" actId="20577"/>
        <pc:sldMkLst>
          <pc:docMk/>
          <pc:sldMk cId="3912869560" sldId="263"/>
        </pc:sldMkLst>
        <pc:spChg chg="mod">
          <ac:chgData name="Jenny Chen" userId="f604f13b-4f82-48e1-b13a-77d538c73c75" providerId="ADAL" clId="{7EC3B818-7421-468C-957B-195EC75D68E8}" dt="2024-11-20T14:57:19.452" v="7246" actId="20577"/>
          <ac:spMkLst>
            <pc:docMk/>
            <pc:sldMk cId="3912869560" sldId="263"/>
            <ac:spMk id="3" creationId="{203A9D90-6288-FF85-A14B-EAAC61E0E9A8}"/>
          </ac:spMkLst>
        </pc:spChg>
      </pc:sldChg>
      <pc:sldChg chg="modSp mod">
        <pc:chgData name="Jenny Chen" userId="f604f13b-4f82-48e1-b13a-77d538c73c75" providerId="ADAL" clId="{7EC3B818-7421-468C-957B-195EC75D68E8}" dt="2024-11-20T14:59:18.025" v="7300"/>
        <pc:sldMkLst>
          <pc:docMk/>
          <pc:sldMk cId="627664966" sldId="264"/>
        </pc:sldMkLst>
        <pc:spChg chg="mod">
          <ac:chgData name="Jenny Chen" userId="f604f13b-4f82-48e1-b13a-77d538c73c75" providerId="ADAL" clId="{7EC3B818-7421-468C-957B-195EC75D68E8}" dt="2024-11-20T14:59:18.025" v="7300"/>
          <ac:spMkLst>
            <pc:docMk/>
            <pc:sldMk cId="627664966" sldId="264"/>
            <ac:spMk id="3" creationId="{203A9D90-6288-FF85-A14B-EAAC61E0E9A8}"/>
          </ac:spMkLst>
        </pc:spChg>
      </pc:sldChg>
      <pc:sldChg chg="addSp delSp modSp mod">
        <pc:chgData name="Jenny Chen" userId="f604f13b-4f82-48e1-b13a-77d538c73c75" providerId="ADAL" clId="{7EC3B818-7421-468C-957B-195EC75D68E8}" dt="2024-11-14T22:11:05.653" v="5564" actId="20577"/>
        <pc:sldMkLst>
          <pc:docMk/>
          <pc:sldMk cId="3985272254" sldId="265"/>
        </pc:sldMkLst>
        <pc:spChg chg="mod">
          <ac:chgData name="Jenny Chen" userId="f604f13b-4f82-48e1-b13a-77d538c73c75" providerId="ADAL" clId="{7EC3B818-7421-468C-957B-195EC75D68E8}" dt="2024-11-14T22:11:05.653" v="5564" actId="20577"/>
          <ac:spMkLst>
            <pc:docMk/>
            <pc:sldMk cId="3985272254" sldId="265"/>
            <ac:spMk id="3" creationId="{203A9D90-6288-FF85-A14B-EAAC61E0E9A8}"/>
          </ac:spMkLst>
        </pc:spChg>
        <pc:spChg chg="add del">
          <ac:chgData name="Jenny Chen" userId="f604f13b-4f82-48e1-b13a-77d538c73c75" providerId="ADAL" clId="{7EC3B818-7421-468C-957B-195EC75D68E8}" dt="2024-11-14T21:55:31.559" v="5475" actId="22"/>
          <ac:spMkLst>
            <pc:docMk/>
            <pc:sldMk cId="3985272254" sldId="265"/>
            <ac:spMk id="5" creationId="{256CC630-0777-E2DF-B41F-E0BF9273D320}"/>
          </ac:spMkLst>
        </pc:spChg>
      </pc:sldChg>
      <pc:sldChg chg="addSp delSp modSp mod">
        <pc:chgData name="Jenny Chen" userId="f604f13b-4f82-48e1-b13a-77d538c73c75" providerId="ADAL" clId="{7EC3B818-7421-468C-957B-195EC75D68E8}" dt="2024-11-20T15:02:43.229" v="7348" actId="207"/>
        <pc:sldMkLst>
          <pc:docMk/>
          <pc:sldMk cId="4226099158" sldId="266"/>
        </pc:sldMkLst>
        <pc:spChg chg="mod">
          <ac:chgData name="Jenny Chen" userId="f604f13b-4f82-48e1-b13a-77d538c73c75" providerId="ADAL" clId="{7EC3B818-7421-468C-957B-195EC75D68E8}" dt="2024-11-20T15:02:25.608" v="7309" actId="948"/>
          <ac:spMkLst>
            <pc:docMk/>
            <pc:sldMk cId="4226099158" sldId="266"/>
            <ac:spMk id="2" creationId="{103DC290-7A27-95C0-53A2-21B3816BBA33}"/>
          </ac:spMkLst>
        </pc:spChg>
        <pc:spChg chg="mod">
          <ac:chgData name="Jenny Chen" userId="f604f13b-4f82-48e1-b13a-77d538c73c75" providerId="ADAL" clId="{7EC3B818-7421-468C-957B-195EC75D68E8}" dt="2024-11-20T15:02:43.229" v="7348" actId="207"/>
          <ac:spMkLst>
            <pc:docMk/>
            <pc:sldMk cId="4226099158" sldId="266"/>
            <ac:spMk id="3" creationId="{203A9D90-6288-FF85-A14B-EAAC61E0E9A8}"/>
          </ac:spMkLst>
        </pc:spChg>
        <pc:spChg chg="add del mod modVis">
          <ac:chgData name="Jenny Chen" userId="f604f13b-4f82-48e1-b13a-77d538c73c75" providerId="ADAL" clId="{7EC3B818-7421-468C-957B-195EC75D68E8}" dt="2024-11-20T15:02:25.645" v="7330"/>
          <ac:spMkLst>
            <pc:docMk/>
            <pc:sldMk cId="4226099158" sldId="266"/>
            <ac:spMk id="4" creationId="{4CE0FD29-6D53-B8CC-9F0C-DDD761899278}"/>
          </ac:spMkLst>
        </pc:spChg>
        <pc:graphicFrameChg chg="add mod ord modVis">
          <ac:chgData name="Jenny Chen" userId="f604f13b-4f82-48e1-b13a-77d538c73c75" providerId="ADAL" clId="{7EC3B818-7421-468C-957B-195EC75D68E8}" dt="2024-11-20T15:02:25.677" v="7344"/>
          <ac:graphicFrameMkLst>
            <pc:docMk/>
            <pc:sldMk cId="4226099158" sldId="266"/>
            <ac:graphicFrameMk id="5" creationId="{267AC91C-8038-8278-71B2-68C3C5E9DF34}"/>
          </ac:graphicFrameMkLst>
        </pc:graphicFrameChg>
      </pc:sldChg>
      <pc:sldChg chg="addSp delSp modSp mod">
        <pc:chgData name="Jenny Chen" userId="f604f13b-4f82-48e1-b13a-77d538c73c75" providerId="ADAL" clId="{7EC3B818-7421-468C-957B-195EC75D68E8}" dt="2024-11-20T15:06:31.189" v="7607" actId="20577"/>
        <pc:sldMkLst>
          <pc:docMk/>
          <pc:sldMk cId="850427537" sldId="267"/>
        </pc:sldMkLst>
        <pc:spChg chg="mod">
          <ac:chgData name="Jenny Chen" userId="f604f13b-4f82-48e1-b13a-77d538c73c75" providerId="ADAL" clId="{7EC3B818-7421-468C-957B-195EC75D68E8}" dt="2024-11-14T22:29:01.818" v="5624" actId="948"/>
          <ac:spMkLst>
            <pc:docMk/>
            <pc:sldMk cId="850427537" sldId="267"/>
            <ac:spMk id="2" creationId="{103DC290-7A27-95C0-53A2-21B3816BBA33}"/>
          </ac:spMkLst>
        </pc:spChg>
        <pc:spChg chg="mod">
          <ac:chgData name="Jenny Chen" userId="f604f13b-4f82-48e1-b13a-77d538c73c75" providerId="ADAL" clId="{7EC3B818-7421-468C-957B-195EC75D68E8}" dt="2024-11-20T15:06:31.189" v="7607" actId="20577"/>
          <ac:spMkLst>
            <pc:docMk/>
            <pc:sldMk cId="850427537" sldId="267"/>
            <ac:spMk id="3" creationId="{203A9D90-6288-FF85-A14B-EAAC61E0E9A8}"/>
          </ac:spMkLst>
        </pc:spChg>
        <pc:spChg chg="add del mod modVis">
          <ac:chgData name="Jenny Chen" userId="f604f13b-4f82-48e1-b13a-77d538c73c75" providerId="ADAL" clId="{7EC3B818-7421-468C-957B-195EC75D68E8}" dt="2024-11-14T22:29:01.842" v="5645"/>
          <ac:spMkLst>
            <pc:docMk/>
            <pc:sldMk cId="850427537" sldId="267"/>
            <ac:spMk id="4" creationId="{F9F05173-C96B-FC04-F335-F80E1F7CFCB0}"/>
          </ac:spMkLst>
        </pc:spChg>
        <pc:graphicFrameChg chg="add mod ord modVis">
          <ac:chgData name="Jenny Chen" userId="f604f13b-4f82-48e1-b13a-77d538c73c75" providerId="ADAL" clId="{7EC3B818-7421-468C-957B-195EC75D68E8}" dt="2024-11-14T22:29:01.869" v="5659"/>
          <ac:graphicFrameMkLst>
            <pc:docMk/>
            <pc:sldMk cId="850427537" sldId="267"/>
            <ac:graphicFrameMk id="5" creationId="{AF9CA971-4D02-DA5F-F0B7-9417F134FFCA}"/>
          </ac:graphicFrameMkLst>
        </pc:graphicFrameChg>
      </pc:sldChg>
      <pc:sldChg chg="modSp mod">
        <pc:chgData name="Jenny Chen" userId="f604f13b-4f82-48e1-b13a-77d538c73c75" providerId="ADAL" clId="{7EC3B818-7421-468C-957B-195EC75D68E8}" dt="2024-11-20T15:15:56.213" v="8022" actId="20577"/>
        <pc:sldMkLst>
          <pc:docMk/>
          <pc:sldMk cId="3364109993" sldId="268"/>
        </pc:sldMkLst>
        <pc:graphicFrameChg chg="mod modGraphic">
          <ac:chgData name="Jenny Chen" userId="f604f13b-4f82-48e1-b13a-77d538c73c75" providerId="ADAL" clId="{7EC3B818-7421-468C-957B-195EC75D68E8}" dt="2024-11-20T15:15:56.213" v="8022" actId="20577"/>
          <ac:graphicFrameMkLst>
            <pc:docMk/>
            <pc:sldMk cId="3364109993" sldId="268"/>
            <ac:graphicFrameMk id="4" creationId="{BC8B6778-11BB-9A9A-F0BF-8949F85F8237}"/>
          </ac:graphicFrameMkLst>
        </pc:graphicFrameChg>
      </pc:sldChg>
      <pc:sldChg chg="modSp mod">
        <pc:chgData name="Jenny Chen" userId="f604f13b-4f82-48e1-b13a-77d538c73c75" providerId="ADAL" clId="{7EC3B818-7421-468C-957B-195EC75D68E8}" dt="2024-11-20T15:16:54.815" v="8043" actId="20577"/>
        <pc:sldMkLst>
          <pc:docMk/>
          <pc:sldMk cId="3799370086" sldId="269"/>
        </pc:sldMkLst>
        <pc:spChg chg="mod">
          <ac:chgData name="Jenny Chen" userId="f604f13b-4f82-48e1-b13a-77d538c73c75" providerId="ADAL" clId="{7EC3B818-7421-468C-957B-195EC75D68E8}" dt="2024-11-20T15:16:54.815" v="8043" actId="20577"/>
          <ac:spMkLst>
            <pc:docMk/>
            <pc:sldMk cId="3799370086" sldId="269"/>
            <ac:spMk id="3" creationId="{203A9D90-6288-FF85-A14B-EAAC61E0E9A8}"/>
          </ac:spMkLst>
        </pc:spChg>
      </pc:sldChg>
      <pc:sldChg chg="addSp delSp modSp mod">
        <pc:chgData name="Jenny Chen" userId="f604f13b-4f82-48e1-b13a-77d538c73c75" providerId="ADAL" clId="{7EC3B818-7421-468C-957B-195EC75D68E8}" dt="2024-11-22T22:24:24.368" v="10131" actId="20577"/>
        <pc:sldMkLst>
          <pc:docMk/>
          <pc:sldMk cId="3887641486" sldId="270"/>
        </pc:sldMkLst>
        <pc:spChg chg="mod">
          <ac:chgData name="Jenny Chen" userId="f604f13b-4f82-48e1-b13a-77d538c73c75" providerId="ADAL" clId="{7EC3B818-7421-468C-957B-195EC75D68E8}" dt="2024-11-13T21:02:24.158" v="528" actId="948"/>
          <ac:spMkLst>
            <pc:docMk/>
            <pc:sldMk cId="3887641486" sldId="270"/>
            <ac:spMk id="2" creationId="{CCC0419E-50F3-1F2F-1B8E-FED52940944C}"/>
          </ac:spMkLst>
        </pc:spChg>
        <pc:spChg chg="mod">
          <ac:chgData name="Jenny Chen" userId="f604f13b-4f82-48e1-b13a-77d538c73c75" providerId="ADAL" clId="{7EC3B818-7421-468C-957B-195EC75D68E8}" dt="2024-11-22T22:24:24.368" v="10131" actId="20577"/>
          <ac:spMkLst>
            <pc:docMk/>
            <pc:sldMk cId="3887641486" sldId="270"/>
            <ac:spMk id="3" creationId="{0CC31931-4847-F763-D4D1-1433E7E0CE49}"/>
          </ac:spMkLst>
        </pc:spChg>
        <pc:spChg chg="add del mod">
          <ac:chgData name="Jenny Chen" userId="f604f13b-4f82-48e1-b13a-77d538c73c75" providerId="ADAL" clId="{7EC3B818-7421-468C-957B-195EC75D68E8}" dt="2024-11-13T20:23:44.301" v="466"/>
          <ac:spMkLst>
            <pc:docMk/>
            <pc:sldMk cId="3887641486" sldId="270"/>
            <ac:spMk id="5" creationId="{4ABFA3F5-70EF-EF1C-A860-413694082F64}"/>
          </ac:spMkLst>
        </pc:spChg>
        <pc:spChg chg="add del mod modVis">
          <ac:chgData name="Jenny Chen" userId="f604f13b-4f82-48e1-b13a-77d538c73c75" providerId="ADAL" clId="{7EC3B818-7421-468C-957B-195EC75D68E8}" dt="2024-11-13T21:02:24.215" v="576"/>
          <ac:spMkLst>
            <pc:docMk/>
            <pc:sldMk cId="3887641486" sldId="270"/>
            <ac:spMk id="7" creationId="{D2F5C55C-04A4-9901-66D6-9F44EA1073C7}"/>
          </ac:spMkLst>
        </pc:spChg>
        <pc:graphicFrameChg chg="add mod ord modVis">
          <ac:chgData name="Jenny Chen" userId="f604f13b-4f82-48e1-b13a-77d538c73c75" providerId="ADAL" clId="{7EC3B818-7421-468C-957B-195EC75D68E8}" dt="2024-11-13T21:02:24.277" v="590"/>
          <ac:graphicFrameMkLst>
            <pc:docMk/>
            <pc:sldMk cId="3887641486" sldId="270"/>
            <ac:graphicFrameMk id="8" creationId="{51FBA431-7748-9F88-D1FF-F06189FFAC16}"/>
          </ac:graphicFrameMkLst>
        </pc:graphicFrameChg>
        <pc:picChg chg="add mod">
          <ac:chgData name="Jenny Chen" userId="f604f13b-4f82-48e1-b13a-77d538c73c75" providerId="ADAL" clId="{7EC3B818-7421-468C-957B-195EC75D68E8}" dt="2024-11-13T21:04:08.996" v="655" actId="1076"/>
          <ac:picMkLst>
            <pc:docMk/>
            <pc:sldMk cId="3887641486" sldId="270"/>
            <ac:picMk id="6" creationId="{CB200AB7-907D-0B7D-0BC9-165F732B35CB}"/>
          </ac:picMkLst>
        </pc:picChg>
        <pc:picChg chg="del">
          <ac:chgData name="Jenny Chen" userId="f604f13b-4f82-48e1-b13a-77d538c73c75" providerId="ADAL" clId="{7EC3B818-7421-468C-957B-195EC75D68E8}" dt="2024-11-13T20:23:41.889" v="465" actId="478"/>
          <ac:picMkLst>
            <pc:docMk/>
            <pc:sldMk cId="3887641486" sldId="270"/>
            <ac:picMk id="10" creationId="{C3022619-ABD1-BF3C-F7D9-E56C642C5D22}"/>
          </ac:picMkLst>
        </pc:picChg>
      </pc:sldChg>
      <pc:sldChg chg="addSp delSp modSp mod">
        <pc:chgData name="Jenny Chen" userId="f604f13b-4f82-48e1-b13a-77d538c73c75" providerId="ADAL" clId="{7EC3B818-7421-468C-957B-195EC75D68E8}" dt="2024-11-22T22:16:33.617" v="10120" actId="20577"/>
        <pc:sldMkLst>
          <pc:docMk/>
          <pc:sldMk cId="1306592365" sldId="271"/>
        </pc:sldMkLst>
        <pc:spChg chg="mod">
          <ac:chgData name="Jenny Chen" userId="f604f13b-4f82-48e1-b13a-77d538c73c75" providerId="ADAL" clId="{7EC3B818-7421-468C-957B-195EC75D68E8}" dt="2024-11-22T22:16:33.617" v="10120" actId="20577"/>
          <ac:spMkLst>
            <pc:docMk/>
            <pc:sldMk cId="1306592365" sldId="271"/>
            <ac:spMk id="3" creationId="{0CC31931-4847-F763-D4D1-1433E7E0CE49}"/>
          </ac:spMkLst>
        </pc:spChg>
        <pc:spChg chg="add del mod">
          <ac:chgData name="Jenny Chen" userId="f604f13b-4f82-48e1-b13a-77d538c73c75" providerId="ADAL" clId="{7EC3B818-7421-468C-957B-195EC75D68E8}" dt="2024-11-13T22:03:19.565" v="2133"/>
          <ac:spMkLst>
            <pc:docMk/>
            <pc:sldMk cId="1306592365" sldId="271"/>
            <ac:spMk id="5" creationId="{CC7210E1-236B-621A-F9AE-E72D49D88D24}"/>
          </ac:spMkLst>
        </pc:spChg>
        <pc:picChg chg="del">
          <ac:chgData name="Jenny Chen" userId="f604f13b-4f82-48e1-b13a-77d538c73c75" providerId="ADAL" clId="{7EC3B818-7421-468C-957B-195EC75D68E8}" dt="2024-11-13T22:03:08.954" v="2132" actId="478"/>
          <ac:picMkLst>
            <pc:docMk/>
            <pc:sldMk cId="1306592365" sldId="271"/>
            <ac:picMk id="6" creationId="{C2A3775D-51A5-D12F-8A3D-32A5B63F1D82}"/>
          </ac:picMkLst>
        </pc:picChg>
        <pc:picChg chg="add mod">
          <ac:chgData name="Jenny Chen" userId="f604f13b-4f82-48e1-b13a-77d538c73c75" providerId="ADAL" clId="{7EC3B818-7421-468C-957B-195EC75D68E8}" dt="2024-11-22T22:16:03.838" v="10102" actId="1076"/>
          <ac:picMkLst>
            <pc:docMk/>
            <pc:sldMk cId="1306592365" sldId="271"/>
            <ac:picMk id="7" creationId="{842CC3A9-8091-20A7-383B-2C9216452851}"/>
          </ac:picMkLst>
        </pc:picChg>
      </pc:sldChg>
      <pc:sldChg chg="addSp delSp modSp mod">
        <pc:chgData name="Jenny Chen" userId="f604f13b-4f82-48e1-b13a-77d538c73c75" providerId="ADAL" clId="{7EC3B818-7421-468C-957B-195EC75D68E8}" dt="2024-11-20T15:33:34.579" v="8406" actId="207"/>
        <pc:sldMkLst>
          <pc:docMk/>
          <pc:sldMk cId="1901477980" sldId="272"/>
        </pc:sldMkLst>
        <pc:spChg chg="mod">
          <ac:chgData name="Jenny Chen" userId="f604f13b-4f82-48e1-b13a-77d538c73c75" providerId="ADAL" clId="{7EC3B818-7421-468C-957B-195EC75D68E8}" dt="2024-11-14T17:33:04.340" v="2556" actId="948"/>
          <ac:spMkLst>
            <pc:docMk/>
            <pc:sldMk cId="1901477980" sldId="272"/>
            <ac:spMk id="2" creationId="{CCC0419E-50F3-1F2F-1B8E-FED52940944C}"/>
          </ac:spMkLst>
        </pc:spChg>
        <pc:spChg chg="mod">
          <ac:chgData name="Jenny Chen" userId="f604f13b-4f82-48e1-b13a-77d538c73c75" providerId="ADAL" clId="{7EC3B818-7421-468C-957B-195EC75D68E8}" dt="2024-11-20T15:33:34.579" v="8406" actId="207"/>
          <ac:spMkLst>
            <pc:docMk/>
            <pc:sldMk cId="1901477980" sldId="272"/>
            <ac:spMk id="3" creationId="{0CC31931-4847-F763-D4D1-1433E7E0CE49}"/>
          </ac:spMkLst>
        </pc:spChg>
        <pc:spChg chg="add del mod">
          <ac:chgData name="Jenny Chen" userId="f604f13b-4f82-48e1-b13a-77d538c73c75" providerId="ADAL" clId="{7EC3B818-7421-468C-957B-195EC75D68E8}" dt="2024-11-14T17:23:44.348" v="2544" actId="478"/>
          <ac:spMkLst>
            <pc:docMk/>
            <pc:sldMk cId="1901477980" sldId="272"/>
            <ac:spMk id="5" creationId="{064BA801-B16C-D3D8-1DC8-7040DA6BE1C7}"/>
          </ac:spMkLst>
        </pc:spChg>
        <pc:graphicFrameChg chg="add mod ord modVis">
          <ac:chgData name="Jenny Chen" userId="f604f13b-4f82-48e1-b13a-77d538c73c75" providerId="ADAL" clId="{7EC3B818-7421-468C-957B-195EC75D68E8}" dt="2024-11-14T17:33:04.387" v="2570"/>
          <ac:graphicFrameMkLst>
            <pc:docMk/>
            <pc:sldMk cId="1901477980" sldId="272"/>
            <ac:graphicFrameMk id="8" creationId="{866F3F68-DA26-F639-B317-A8AF37189EA2}"/>
          </ac:graphicFrameMkLst>
        </pc:graphicFrameChg>
        <pc:picChg chg="del">
          <ac:chgData name="Jenny Chen" userId="f604f13b-4f82-48e1-b13a-77d538c73c75" providerId="ADAL" clId="{7EC3B818-7421-468C-957B-195EC75D68E8}" dt="2024-11-14T17:23:30.009" v="2540" actId="478"/>
          <ac:picMkLst>
            <pc:docMk/>
            <pc:sldMk cId="1901477980" sldId="272"/>
            <ac:picMk id="6" creationId="{D4C80DC3-BDC2-5C76-B2D1-6B01142DEC0F}"/>
          </ac:picMkLst>
        </pc:picChg>
        <pc:picChg chg="add mod">
          <ac:chgData name="Jenny Chen" userId="f604f13b-4f82-48e1-b13a-77d538c73c75" providerId="ADAL" clId="{7EC3B818-7421-468C-957B-195EC75D68E8}" dt="2024-11-20T15:32:25.695" v="8400" actId="1076"/>
          <ac:picMkLst>
            <pc:docMk/>
            <pc:sldMk cId="1901477980" sldId="272"/>
            <ac:picMk id="7" creationId="{0F805834-1EA4-B1A4-620B-4FB492BBC746}"/>
          </ac:picMkLst>
        </pc:picChg>
      </pc:sldChg>
      <pc:sldChg chg="addSp delSp modSp mod">
        <pc:chgData name="Jenny Chen" userId="f604f13b-4f82-48e1-b13a-77d538c73c75" providerId="ADAL" clId="{7EC3B818-7421-468C-957B-195EC75D68E8}" dt="2024-11-20T15:34:31.214" v="8423" actId="20577"/>
        <pc:sldMkLst>
          <pc:docMk/>
          <pc:sldMk cId="3333452679" sldId="273"/>
        </pc:sldMkLst>
        <pc:spChg chg="mod">
          <ac:chgData name="Jenny Chen" userId="f604f13b-4f82-48e1-b13a-77d538c73c75" providerId="ADAL" clId="{7EC3B818-7421-468C-957B-195EC75D68E8}" dt="2024-11-20T15:34:31.214" v="8423" actId="20577"/>
          <ac:spMkLst>
            <pc:docMk/>
            <pc:sldMk cId="3333452679" sldId="273"/>
            <ac:spMk id="3" creationId="{0CC31931-4847-F763-D4D1-1433E7E0CE49}"/>
          </ac:spMkLst>
        </pc:spChg>
        <pc:spChg chg="add del mod">
          <ac:chgData name="Jenny Chen" userId="f604f13b-4f82-48e1-b13a-77d538c73c75" providerId="ADAL" clId="{7EC3B818-7421-468C-957B-195EC75D68E8}" dt="2024-11-14T18:02:46.135" v="3415" actId="478"/>
          <ac:spMkLst>
            <pc:docMk/>
            <pc:sldMk cId="3333452679" sldId="273"/>
            <ac:spMk id="5" creationId="{C0C36F53-D40D-121F-0164-572A23A4F519}"/>
          </ac:spMkLst>
        </pc:spChg>
        <pc:spChg chg="add">
          <ac:chgData name="Jenny Chen" userId="f604f13b-4f82-48e1-b13a-77d538c73c75" providerId="ADAL" clId="{7EC3B818-7421-468C-957B-195EC75D68E8}" dt="2024-11-14T18:02:37.052" v="3410"/>
          <ac:spMkLst>
            <pc:docMk/>
            <pc:sldMk cId="3333452679" sldId="273"/>
            <ac:spMk id="8" creationId="{991A8138-71BB-8C3C-2A40-728832F08ACB}"/>
          </ac:spMkLst>
        </pc:spChg>
        <pc:picChg chg="del">
          <ac:chgData name="Jenny Chen" userId="f604f13b-4f82-48e1-b13a-77d538c73c75" providerId="ADAL" clId="{7EC3B818-7421-468C-957B-195EC75D68E8}" dt="2024-11-14T17:45:34.019" v="3405" actId="478"/>
          <ac:picMkLst>
            <pc:docMk/>
            <pc:sldMk cId="3333452679" sldId="273"/>
            <ac:picMk id="6" creationId="{681EB027-545B-A4F6-0B0F-100EA5E6CAB4}"/>
          </ac:picMkLst>
        </pc:picChg>
        <pc:picChg chg="add mod">
          <ac:chgData name="Jenny Chen" userId="f604f13b-4f82-48e1-b13a-77d538c73c75" providerId="ADAL" clId="{7EC3B818-7421-468C-957B-195EC75D68E8}" dt="2024-11-14T18:02:30.972" v="3408" actId="1076"/>
          <ac:picMkLst>
            <pc:docMk/>
            <pc:sldMk cId="3333452679" sldId="273"/>
            <ac:picMk id="7" creationId="{098D5904-20EE-4208-FAD8-DC5F2F8CD86E}"/>
          </ac:picMkLst>
        </pc:picChg>
      </pc:sldChg>
      <pc:sldChg chg="modSp mod">
        <pc:chgData name="Jenny Chen" userId="f604f13b-4f82-48e1-b13a-77d538c73c75" providerId="ADAL" clId="{7EC3B818-7421-468C-957B-195EC75D68E8}" dt="2024-11-20T15:28:55.612" v="8382" actId="20577"/>
        <pc:sldMkLst>
          <pc:docMk/>
          <pc:sldMk cId="1037869564" sldId="274"/>
        </pc:sldMkLst>
        <pc:spChg chg="mod">
          <ac:chgData name="Jenny Chen" userId="f604f13b-4f82-48e1-b13a-77d538c73c75" providerId="ADAL" clId="{7EC3B818-7421-468C-957B-195EC75D68E8}" dt="2024-11-20T15:28:55.612" v="8382" actId="20577"/>
          <ac:spMkLst>
            <pc:docMk/>
            <pc:sldMk cId="1037869564" sldId="274"/>
            <ac:spMk id="3" creationId="{5FDCD461-0C7E-CE93-5981-6ED42B0BCCCA}"/>
          </ac:spMkLst>
        </pc:spChg>
      </pc:sldChg>
      <pc:sldChg chg="modSp mod ord">
        <pc:chgData name="Jenny Chen" userId="f604f13b-4f82-48e1-b13a-77d538c73c75" providerId="ADAL" clId="{7EC3B818-7421-468C-957B-195EC75D68E8}" dt="2024-11-22T21:23:57.224" v="10058" actId="20577"/>
        <pc:sldMkLst>
          <pc:docMk/>
          <pc:sldMk cId="1052918555" sldId="275"/>
        </pc:sldMkLst>
        <pc:spChg chg="mod">
          <ac:chgData name="Jenny Chen" userId="f604f13b-4f82-48e1-b13a-77d538c73c75" providerId="ADAL" clId="{7EC3B818-7421-468C-957B-195EC75D68E8}" dt="2024-11-22T21:23:57.224" v="10058" actId="20577"/>
          <ac:spMkLst>
            <pc:docMk/>
            <pc:sldMk cId="1052918555" sldId="275"/>
            <ac:spMk id="3" creationId="{6085D10D-C11C-EE12-F353-679B59DE669F}"/>
          </ac:spMkLst>
        </pc:spChg>
        <pc:picChg chg="mod">
          <ac:chgData name="Jenny Chen" userId="f604f13b-4f82-48e1-b13a-77d538c73c75" providerId="ADAL" clId="{7EC3B818-7421-468C-957B-195EC75D68E8}" dt="2024-11-20T14:49:09.600" v="7165" actId="14100"/>
          <ac:picMkLst>
            <pc:docMk/>
            <pc:sldMk cId="1052918555" sldId="275"/>
            <ac:picMk id="6" creationId="{487F50C3-212B-E375-4ADC-EBA4672439CB}"/>
          </ac:picMkLst>
        </pc:picChg>
      </pc:sldChg>
      <pc:sldChg chg="modSp del mod">
        <pc:chgData name="Jenny Chen" userId="f604f13b-4f82-48e1-b13a-77d538c73c75" providerId="ADAL" clId="{7EC3B818-7421-468C-957B-195EC75D68E8}" dt="2024-11-13T22:12:43.966" v="2533" actId="47"/>
        <pc:sldMkLst>
          <pc:docMk/>
          <pc:sldMk cId="486208458" sldId="276"/>
        </pc:sldMkLst>
        <pc:spChg chg="mod">
          <ac:chgData name="Jenny Chen" userId="f604f13b-4f82-48e1-b13a-77d538c73c75" providerId="ADAL" clId="{7EC3B818-7421-468C-957B-195EC75D68E8}" dt="2024-11-13T21:13:33.933" v="988" actId="27636"/>
          <ac:spMkLst>
            <pc:docMk/>
            <pc:sldMk cId="486208458" sldId="276"/>
            <ac:spMk id="3" creationId="{62B4993B-41B8-ADD9-993D-2D5F84842172}"/>
          </ac:spMkLst>
        </pc:spChg>
      </pc:sldChg>
      <pc:sldChg chg="modSp mod">
        <pc:chgData name="Jenny Chen" userId="f604f13b-4f82-48e1-b13a-77d538c73c75" providerId="ADAL" clId="{7EC3B818-7421-468C-957B-195EC75D68E8}" dt="2024-11-20T15:30:29.757" v="8384" actId="207"/>
        <pc:sldMkLst>
          <pc:docMk/>
          <pc:sldMk cId="1504021958" sldId="277"/>
        </pc:sldMkLst>
        <pc:spChg chg="mod">
          <ac:chgData name="Jenny Chen" userId="f604f13b-4f82-48e1-b13a-77d538c73c75" providerId="ADAL" clId="{7EC3B818-7421-468C-957B-195EC75D68E8}" dt="2024-11-20T15:30:29.757" v="8384" actId="207"/>
          <ac:spMkLst>
            <pc:docMk/>
            <pc:sldMk cId="1504021958" sldId="277"/>
            <ac:spMk id="3" creationId="{313F7D9B-BC6E-48EF-3F0F-283E2AE981A7}"/>
          </ac:spMkLst>
        </pc:spChg>
      </pc:sldChg>
      <pc:sldChg chg="addSp delSp modSp mod">
        <pc:chgData name="Jenny Chen" userId="f604f13b-4f82-48e1-b13a-77d538c73c75" providerId="ADAL" clId="{7EC3B818-7421-468C-957B-195EC75D68E8}" dt="2024-11-20T15:03:58.740" v="7521" actId="1076"/>
        <pc:sldMkLst>
          <pc:docMk/>
          <pc:sldMk cId="4070759187" sldId="278"/>
        </pc:sldMkLst>
        <pc:spChg chg="mod">
          <ac:chgData name="Jenny Chen" userId="f604f13b-4f82-48e1-b13a-77d538c73c75" providerId="ADAL" clId="{7EC3B818-7421-468C-957B-195EC75D68E8}" dt="2024-11-20T15:03:39.472" v="7495" actId="948"/>
          <ac:spMkLst>
            <pc:docMk/>
            <pc:sldMk cId="4070759187" sldId="278"/>
            <ac:spMk id="2" creationId="{EE326021-85EE-9557-D8C2-CD9C06409FD9}"/>
          </ac:spMkLst>
        </pc:spChg>
        <pc:spChg chg="mod">
          <ac:chgData name="Jenny Chen" userId="f604f13b-4f82-48e1-b13a-77d538c73c75" providerId="ADAL" clId="{7EC3B818-7421-468C-957B-195EC75D68E8}" dt="2024-11-20T15:03:58.740" v="7521" actId="1076"/>
          <ac:spMkLst>
            <pc:docMk/>
            <pc:sldMk cId="4070759187" sldId="278"/>
            <ac:spMk id="3" creationId="{7AA3A596-43FB-2368-13EE-DF84DCB6EE60}"/>
          </ac:spMkLst>
        </pc:spChg>
        <pc:spChg chg="add del mod modVis">
          <ac:chgData name="Jenny Chen" userId="f604f13b-4f82-48e1-b13a-77d538c73c75" providerId="ADAL" clId="{7EC3B818-7421-468C-957B-195EC75D68E8}" dt="2024-11-20T15:03:34.535" v="7371"/>
          <ac:spMkLst>
            <pc:docMk/>
            <pc:sldMk cId="4070759187" sldId="278"/>
            <ac:spMk id="4" creationId="{1C8A77A1-2546-AE69-7A89-DF2FB4D746E1}"/>
          </ac:spMkLst>
        </pc:spChg>
        <pc:spChg chg="add del mod modVis">
          <ac:chgData name="Jenny Chen" userId="f604f13b-4f82-48e1-b13a-77d538c73c75" providerId="ADAL" clId="{7EC3B818-7421-468C-957B-195EC75D68E8}" dt="2024-11-20T15:03:35.590" v="7409"/>
          <ac:spMkLst>
            <pc:docMk/>
            <pc:sldMk cId="4070759187" sldId="278"/>
            <ac:spMk id="6" creationId="{0C4E1543-2DA8-ECFB-C46A-DB17B81C4F34}"/>
          </ac:spMkLst>
        </pc:spChg>
        <pc:spChg chg="add del mod modVis">
          <ac:chgData name="Jenny Chen" userId="f604f13b-4f82-48e1-b13a-77d538c73c75" providerId="ADAL" clId="{7EC3B818-7421-468C-957B-195EC75D68E8}" dt="2024-11-20T15:03:36.953" v="7437"/>
          <ac:spMkLst>
            <pc:docMk/>
            <pc:sldMk cId="4070759187" sldId="278"/>
            <ac:spMk id="7" creationId="{76A94AE9-1B9D-A13A-650E-EA540426F85E}"/>
          </ac:spMkLst>
        </pc:spChg>
        <pc:spChg chg="add del mod modVis">
          <ac:chgData name="Jenny Chen" userId="f604f13b-4f82-48e1-b13a-77d538c73c75" providerId="ADAL" clId="{7EC3B818-7421-468C-957B-195EC75D68E8}" dt="2024-11-20T15:03:37.576" v="7463"/>
          <ac:spMkLst>
            <pc:docMk/>
            <pc:sldMk cId="4070759187" sldId="278"/>
            <ac:spMk id="8" creationId="{D1C2C367-922D-84D9-FBB5-93193557B4B5}"/>
          </ac:spMkLst>
        </pc:spChg>
        <pc:spChg chg="add del mod modVis">
          <ac:chgData name="Jenny Chen" userId="f604f13b-4f82-48e1-b13a-77d538c73c75" providerId="ADAL" clId="{7EC3B818-7421-468C-957B-195EC75D68E8}" dt="2024-11-20T15:03:38.731" v="7491"/>
          <ac:spMkLst>
            <pc:docMk/>
            <pc:sldMk cId="4070759187" sldId="278"/>
            <ac:spMk id="9" creationId="{32E71569-D8C6-9E4A-B116-04B60DBA6FD0}"/>
          </ac:spMkLst>
        </pc:spChg>
        <pc:spChg chg="add del mod modVis">
          <ac:chgData name="Jenny Chen" userId="f604f13b-4f82-48e1-b13a-77d538c73c75" providerId="ADAL" clId="{7EC3B818-7421-468C-957B-195EC75D68E8}" dt="2024-11-20T15:03:39.493" v="7516"/>
          <ac:spMkLst>
            <pc:docMk/>
            <pc:sldMk cId="4070759187" sldId="278"/>
            <ac:spMk id="10" creationId="{B5FB051F-A319-8FA5-7C67-796EE43A3FB0}"/>
          </ac:spMkLst>
        </pc:spChg>
        <pc:graphicFrameChg chg="add mod ord modVis">
          <ac:chgData name="Jenny Chen" userId="f604f13b-4f82-48e1-b13a-77d538c73c75" providerId="ADAL" clId="{7EC3B818-7421-468C-957B-195EC75D68E8}" dt="2024-11-20T15:03:39.501" v="7518"/>
          <ac:graphicFrameMkLst>
            <pc:docMk/>
            <pc:sldMk cId="4070759187" sldId="278"/>
            <ac:graphicFrameMk id="5" creationId="{22E73A0F-976D-5BC4-7D11-1E7898E4DAA5}"/>
          </ac:graphicFrameMkLst>
        </pc:graphicFrameChg>
      </pc:sldChg>
      <pc:sldChg chg="addSp delSp modSp mod">
        <pc:chgData name="Jenny Chen" userId="f604f13b-4f82-48e1-b13a-77d538c73c75" providerId="ADAL" clId="{7EC3B818-7421-468C-957B-195EC75D68E8}" dt="2024-11-20T15:08:30.581" v="7756" actId="20577"/>
        <pc:sldMkLst>
          <pc:docMk/>
          <pc:sldMk cId="1455088630" sldId="279"/>
        </pc:sldMkLst>
        <pc:spChg chg="mod">
          <ac:chgData name="Jenny Chen" userId="f604f13b-4f82-48e1-b13a-77d538c73c75" providerId="ADAL" clId="{7EC3B818-7421-468C-957B-195EC75D68E8}" dt="2024-11-20T15:07:37.950" v="7706" actId="948"/>
          <ac:spMkLst>
            <pc:docMk/>
            <pc:sldMk cId="1455088630" sldId="279"/>
            <ac:spMk id="2" creationId="{2E37DE55-B88E-0278-237D-CA7680387E62}"/>
          </ac:spMkLst>
        </pc:spChg>
        <pc:spChg chg="mod">
          <ac:chgData name="Jenny Chen" userId="f604f13b-4f82-48e1-b13a-77d538c73c75" providerId="ADAL" clId="{7EC3B818-7421-468C-957B-195EC75D68E8}" dt="2024-11-20T15:08:30.581" v="7756" actId="20577"/>
          <ac:spMkLst>
            <pc:docMk/>
            <pc:sldMk cId="1455088630" sldId="279"/>
            <ac:spMk id="3" creationId="{485D1D77-6E71-702B-9E1A-AD8376159F8C}"/>
          </ac:spMkLst>
        </pc:spChg>
        <pc:spChg chg="add del mod modVis">
          <ac:chgData name="Jenny Chen" userId="f604f13b-4f82-48e1-b13a-77d538c73c75" providerId="ADAL" clId="{7EC3B818-7421-468C-957B-195EC75D68E8}" dt="2024-11-20T15:07:33.328" v="7630"/>
          <ac:spMkLst>
            <pc:docMk/>
            <pc:sldMk cId="1455088630" sldId="279"/>
            <ac:spMk id="4" creationId="{980ED065-A8CC-043C-4D73-0ADDBADD9093}"/>
          </ac:spMkLst>
        </pc:spChg>
        <pc:spChg chg="add del mod modVis">
          <ac:chgData name="Jenny Chen" userId="f604f13b-4f82-48e1-b13a-77d538c73c75" providerId="ADAL" clId="{7EC3B818-7421-468C-957B-195EC75D68E8}" dt="2024-11-20T15:07:34.398" v="7668"/>
          <ac:spMkLst>
            <pc:docMk/>
            <pc:sldMk cId="1455088630" sldId="279"/>
            <ac:spMk id="6" creationId="{7FE7158A-2B4E-5FE9-0D99-FBDA5917CE60}"/>
          </ac:spMkLst>
        </pc:spChg>
        <pc:spChg chg="add del mod modVis">
          <ac:chgData name="Jenny Chen" userId="f604f13b-4f82-48e1-b13a-77d538c73c75" providerId="ADAL" clId="{7EC3B818-7421-468C-957B-195EC75D68E8}" dt="2024-11-20T15:07:37.229" v="7702"/>
          <ac:spMkLst>
            <pc:docMk/>
            <pc:sldMk cId="1455088630" sldId="279"/>
            <ac:spMk id="7" creationId="{32FA1015-D9AD-4844-8E3A-103F88C82D70}"/>
          </ac:spMkLst>
        </pc:spChg>
        <pc:spChg chg="add del mod modVis">
          <ac:chgData name="Jenny Chen" userId="f604f13b-4f82-48e1-b13a-77d538c73c75" providerId="ADAL" clId="{7EC3B818-7421-468C-957B-195EC75D68E8}" dt="2024-11-20T15:07:37.981" v="7727"/>
          <ac:spMkLst>
            <pc:docMk/>
            <pc:sldMk cId="1455088630" sldId="279"/>
            <ac:spMk id="8" creationId="{CF3564DE-792A-47FE-1825-3656BA11EC22}"/>
          </ac:spMkLst>
        </pc:spChg>
        <pc:graphicFrameChg chg="add mod ord modVis">
          <ac:chgData name="Jenny Chen" userId="f604f13b-4f82-48e1-b13a-77d538c73c75" providerId="ADAL" clId="{7EC3B818-7421-468C-957B-195EC75D68E8}" dt="2024-11-20T15:07:37.981" v="7729"/>
          <ac:graphicFrameMkLst>
            <pc:docMk/>
            <pc:sldMk cId="1455088630" sldId="279"/>
            <ac:graphicFrameMk id="5" creationId="{D34BAE92-8848-4064-67CB-5BE7636B6C9A}"/>
          </ac:graphicFrameMkLst>
        </pc:graphicFrameChg>
      </pc:sldChg>
      <pc:sldMasterChg chg="addSp delSp modSp mod">
        <pc:chgData name="Jenny Chen" userId="f604f13b-4f82-48e1-b13a-77d538c73c75" providerId="ADAL" clId="{7EC3B818-7421-468C-957B-195EC75D68E8}" dt="2024-11-13T21:02:24.301" v="606"/>
        <pc:sldMasterMkLst>
          <pc:docMk/>
          <pc:sldMasterMk cId="0" sldId="2147483648"/>
        </pc:sldMasterMkLst>
        <pc:spChg chg="mod">
          <ac:chgData name="Jenny Chen" userId="f604f13b-4f82-48e1-b13a-77d538c73c75" providerId="ADAL" clId="{7EC3B818-7421-468C-957B-195EC75D68E8}" dt="2024-11-13T21:02:24.195" v="555" actId="948"/>
          <ac:spMkLst>
            <pc:docMk/>
            <pc:sldMasterMk cId="0" sldId="2147483648"/>
            <ac:spMk id="2" creationId="{00000000-0000-0000-0000-000000000000}"/>
          </ac:spMkLst>
        </pc:spChg>
        <pc:spChg chg="add del mod modVis">
          <ac:chgData name="Jenny Chen" userId="f604f13b-4f82-48e1-b13a-77d538c73c75" providerId="ADAL" clId="{7EC3B818-7421-468C-957B-195EC75D68E8}" dt="2024-11-13T21:02:24.281" v="592"/>
          <ac:spMkLst>
            <pc:docMk/>
            <pc:sldMasterMk cId="0" sldId="2147483648"/>
            <ac:spMk id="8" creationId="{8DDA2DAF-1512-4C98-DE97-65FB22EE2EFE}"/>
          </ac:spMkLst>
        </pc:spChg>
        <pc:graphicFrameChg chg="add mod ord modVis">
          <ac:chgData name="Jenny Chen" userId="f604f13b-4f82-48e1-b13a-77d538c73c75" providerId="ADAL" clId="{7EC3B818-7421-468C-957B-195EC75D68E8}" dt="2024-11-13T21:02:24.301" v="606"/>
          <ac:graphicFrameMkLst>
            <pc:docMk/>
            <pc:sldMasterMk cId="0" sldId="2147483648"/>
            <ac:graphicFrameMk id="9" creationId="{BB8D56FD-DAC8-9A5D-9CD8-DCB043E0DD29}"/>
          </ac:graphicFrameMkLst>
        </pc:graphicFrame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BB8D56FD-DAC8-9A5D-9CD8-DCB043E0DD29}"/>
              </a:ext>
            </a:extLst>
          </p:cNvPr>
          <p:cNvGraphicFramePr>
            <a:graphicFrameLocks noChangeAspect="1"/>
          </p:cNvGraphicFramePr>
          <p:nvPr userDrawn="1">
            <p:custDataLst>
              <p:tags r:id="rId18"/>
            </p:custDataLst>
            <p:extLst>
              <p:ext uri="{D42A27DB-BD31-4B8C-83A1-F6EECF244321}">
                <p14:modId xmlns:p14="http://schemas.microsoft.com/office/powerpoint/2010/main" val="14925382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9" imgW="410" imgH="409" progId="TCLayout.ActiveDocument.1">
                  <p:embed/>
                </p:oleObj>
              </mc:Choice>
              <mc:Fallback>
                <p:oleObj name="think-cell Slide" r:id="rId19" imgW="410" imgH="409" progId="TCLayout.ActiveDocument.1">
                  <p:embed/>
                  <p:pic>
                    <p:nvPicPr>
                      <p:cNvPr id="9" name="think-cell data - do not delete" hidden="1">
                        <a:extLst>
                          <a:ext uri="{FF2B5EF4-FFF2-40B4-BE49-F238E27FC236}">
                            <a16:creationId xmlns:a16="http://schemas.microsoft.com/office/drawing/2014/main" id="{BB8D56FD-DAC8-9A5D-9CD8-DCB043E0DD29}"/>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8.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3.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tags" Target="../tags/tag5.xml"/><Relationship Id="rId5" Type="http://schemas.openxmlformats.org/officeDocument/2006/relationships/image" Target="../media/image3.emf"/><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tags" Target="../tags/tag6.xml"/><Relationship Id="rId5" Type="http://schemas.openxmlformats.org/officeDocument/2006/relationships/image" Target="../media/image3.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5.emf"/><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Jenny Chen</a:t>
            </a:r>
          </a:p>
          <a:p>
            <a:pPr algn="ctr"/>
            <a:r>
              <a:rPr lang="en-US" sz="1200" dirty="0"/>
              <a:t>(A Proud Employee of the Porsche Brand)</a:t>
            </a:r>
          </a:p>
        </p:txBody>
      </p:sp>
      <p:pic>
        <p:nvPicPr>
          <p:cNvPr id="5" name="Picture 4">
            <a:extLst>
              <a:ext uri="{FF2B5EF4-FFF2-40B4-BE49-F238E27FC236}">
                <a16:creationId xmlns:a16="http://schemas.microsoft.com/office/drawing/2014/main" id="{9406BDC0-434D-022A-5AB3-A912D57374F5}"/>
              </a:ext>
            </a:extLst>
          </p:cNvPr>
          <p:cNvPicPr>
            <a:picLocks noChangeAspect="1"/>
          </p:cNvPicPr>
          <p:nvPr/>
        </p:nvPicPr>
        <p:blipFill>
          <a:blip r:embed="rId2"/>
          <a:stretch>
            <a:fillRect/>
          </a:stretch>
        </p:blipFill>
        <p:spPr>
          <a:xfrm>
            <a:off x="4057095" y="5342965"/>
            <a:ext cx="2338572" cy="1325002"/>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3" y="1518961"/>
            <a:ext cx="5596245" cy="4522400"/>
          </a:xfrm>
        </p:spPr>
        <p:txBody>
          <a:bodyPr>
            <a:normAutofit/>
          </a:bodyPr>
          <a:lstStyle/>
          <a:p>
            <a:r>
              <a:rPr lang="en-US" sz="1200" dirty="0">
                <a:solidFill>
                  <a:srgbClr val="0070C0"/>
                </a:solidFill>
              </a:rPr>
              <a:t>The service manager and I agreed on the following:</a:t>
            </a:r>
          </a:p>
          <a:p>
            <a:r>
              <a:rPr lang="en-US" sz="1200" dirty="0">
                <a:solidFill>
                  <a:srgbClr val="0070C0"/>
                </a:solidFill>
              </a:rPr>
              <a:t>- The % of Competitive and Maintenance of 52.6% and Repairs’ 47.4% are reasonable, although they deviated from NADA’s guideline.</a:t>
            </a:r>
          </a:p>
          <a:p>
            <a:r>
              <a:rPr lang="en-US" sz="1200" dirty="0">
                <a:solidFill>
                  <a:srgbClr val="0070C0"/>
                </a:solidFill>
              </a:rPr>
              <a:t>- The 8.27 FRHs is very good.</a:t>
            </a:r>
          </a:p>
          <a:p>
            <a:r>
              <a:rPr lang="en-US" sz="1200" dirty="0">
                <a:solidFill>
                  <a:srgbClr val="0070C0"/>
                </a:solidFill>
              </a:rPr>
              <a:t>- One area that we agreed to improve is the One Item ROs, which is more than 3 times higher than NADA’s guideline. We need to Training service advisors to identify and recommend additional services based on customer needs and vehicle conditions could help improve this metric.</a:t>
            </a:r>
          </a:p>
          <a:p>
            <a:r>
              <a:rPr lang="en-US" sz="1200" dirty="0">
                <a:solidFill>
                  <a:srgbClr val="0070C0"/>
                </a:solidFill>
              </a:rPr>
              <a:t> - Another area for improvement is our heavy reliance on repair orders, which accounted for 47.4% of our sales. While highly profitable, repair orders are less predictable compared to maintenance work.</a:t>
            </a:r>
          </a:p>
          <a:p>
            <a:r>
              <a:rPr lang="en-US" sz="1200" dirty="0">
                <a:solidFill>
                  <a:srgbClr val="0070C0"/>
                </a:solidFill>
              </a:rPr>
              <a:t>- Lastly, there is a significant reliance on service work for older models, with new models (2023 or newer) accounting for only 20% of sales. This highlights the need to further develop this segment by creating and tailoring maintenance packages specifically for owners of </a:t>
            </a:r>
            <a:r>
              <a:rPr lang="en-US" sz="1200">
                <a:solidFill>
                  <a:srgbClr val="0070C0"/>
                </a:solidFill>
              </a:rPr>
              <a:t>newer models.</a:t>
            </a:r>
            <a:endParaRPr lang="en-US" sz="1200" dirty="0">
              <a:solidFill>
                <a:srgbClr val="0070C0"/>
              </a:solidFill>
            </a:endParaRPr>
          </a:p>
        </p:txBody>
      </p:sp>
      <p:pic>
        <p:nvPicPr>
          <p:cNvPr id="7" name="Picture 6">
            <a:extLst>
              <a:ext uri="{FF2B5EF4-FFF2-40B4-BE49-F238E27FC236}">
                <a16:creationId xmlns:a16="http://schemas.microsoft.com/office/drawing/2014/main" id="{BE4F2004-2767-CD46-1AF7-C66BACAC9184}"/>
              </a:ext>
            </a:extLst>
          </p:cNvPr>
          <p:cNvPicPr>
            <a:picLocks noChangeAspect="1"/>
          </p:cNvPicPr>
          <p:nvPr/>
        </p:nvPicPr>
        <p:blipFill>
          <a:blip r:embed="rId2"/>
          <a:stretch>
            <a:fillRect/>
          </a:stretch>
        </p:blipFill>
        <p:spPr>
          <a:xfrm>
            <a:off x="6435819" y="405201"/>
            <a:ext cx="5307946" cy="452240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45E5348-5369-69A6-1712-6159E20E3C0D}"/>
              </a:ext>
            </a:extLst>
          </p:cNvPr>
          <p:cNvGraphicFramePr>
            <a:graphicFrameLocks noChangeAspect="1"/>
          </p:cNvGraphicFramePr>
          <p:nvPr>
            <p:custDataLst>
              <p:tags r:id="rId1"/>
            </p:custDataLst>
            <p:extLst>
              <p:ext uri="{D42A27DB-BD31-4B8C-83A1-F6EECF244321}">
                <p14:modId xmlns:p14="http://schemas.microsoft.com/office/powerpoint/2010/main" val="26049396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35" imgH="435" progId="TCLayout.ActiveDocument.1">
                  <p:embed/>
                </p:oleObj>
              </mc:Choice>
              <mc:Fallback>
                <p:oleObj name="think-cell Slide" r:id="rId3" imgW="435" imgH="435" progId="TCLayout.ActiveDocument.1">
                  <p:embed/>
                  <p:pic>
                    <p:nvPicPr>
                      <p:cNvPr id="5" name="think-cell data - do not delete" hidden="1">
                        <a:extLst>
                          <a:ext uri="{FF2B5EF4-FFF2-40B4-BE49-F238E27FC236}">
                            <a16:creationId xmlns:a16="http://schemas.microsoft.com/office/drawing/2014/main" id="{245E5348-5369-69A6-1712-6159E20E3C0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494454" y="212035"/>
            <a:ext cx="8596668" cy="1320800"/>
          </a:xfrm>
        </p:spPr>
        <p:txBody>
          <a:bodyPr vert="horz"/>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0" y="1041622"/>
            <a:ext cx="12411985" cy="5816378"/>
          </a:xfrm>
        </p:spPr>
        <p:txBody>
          <a:bodyPr>
            <a:normAutofit fontScale="47500" lnSpcReduction="20000"/>
          </a:bodyPr>
          <a:lstStyle/>
          <a:p>
            <a:r>
              <a:rPr lang="en-US" dirty="0"/>
              <a:t>Strengths: </a:t>
            </a:r>
            <a:r>
              <a:rPr lang="en-US" dirty="0">
                <a:solidFill>
                  <a:srgbClr val="0070C0"/>
                </a:solidFill>
              </a:rPr>
              <a:t>Porsche North Houston has plenty!!!</a:t>
            </a:r>
          </a:p>
          <a:p>
            <a:endParaRPr lang="en-US" dirty="0">
              <a:solidFill>
                <a:srgbClr val="0070C0"/>
              </a:solidFill>
            </a:endParaRPr>
          </a:p>
          <a:p>
            <a:r>
              <a:rPr lang="en-US" sz="2300" b="1" dirty="0">
                <a:solidFill>
                  <a:srgbClr val="7030A0"/>
                </a:solidFill>
              </a:rPr>
              <a:t>1. Collaborative and Supportive Internal Culture</a:t>
            </a:r>
          </a:p>
          <a:p>
            <a:r>
              <a:rPr lang="en-US" sz="2300" dirty="0">
                <a:solidFill>
                  <a:srgbClr val="0070C0"/>
                </a:solidFill>
              </a:rPr>
              <a:t>Porsche North Houston fosters a collaborative and supportive culture among its team members, which contributes significantly to our success. This is the top reason that numerous people I spoke to agreed upon. Employees are encouraged to work together across departments—from sales to service to finance—to provide a seamless and exceptional experience for customers. This culture of teamwork, mutual support, and shared goals not only boosts employee satisfaction and retention but also ensures that customers receive a consistent, high-quality experience. </a:t>
            </a:r>
          </a:p>
          <a:p>
            <a:r>
              <a:rPr lang="en-US" sz="2300" dirty="0">
                <a:solidFill>
                  <a:srgbClr val="0070C0"/>
                </a:solidFill>
                <a:highlight>
                  <a:srgbClr val="FFFF00"/>
                </a:highlight>
              </a:rPr>
              <a:t>Our Service Department only lost one tech since March, to prove my point!</a:t>
            </a:r>
          </a:p>
          <a:p>
            <a:r>
              <a:rPr lang="en-US" sz="2300" b="1" dirty="0">
                <a:solidFill>
                  <a:srgbClr val="7030A0"/>
                </a:solidFill>
              </a:rPr>
              <a:t>2. Our Exceptional Customer Experience</a:t>
            </a:r>
          </a:p>
          <a:p>
            <a:pPr>
              <a:buFont typeface="Arial" panose="020B0604020202020204" pitchFamily="34" charset="0"/>
              <a:buChar char="•"/>
            </a:pPr>
            <a:r>
              <a:rPr lang="en-US" sz="2300" dirty="0">
                <a:solidFill>
                  <a:srgbClr val="0070C0"/>
                </a:solidFill>
              </a:rPr>
              <a:t>We place a high emphasis on customer service, tailoring experiences to meet the needs and preferences of luxury car buyers. This includes a personalized sales approach, attentive service, and fostering long-term customer relationships, which are crucial in the luxury market.</a:t>
            </a:r>
          </a:p>
          <a:p>
            <a:r>
              <a:rPr lang="en-US" sz="2300" b="1" dirty="0">
                <a:solidFill>
                  <a:srgbClr val="7030A0"/>
                </a:solidFill>
              </a:rPr>
              <a:t>3. Commitment to Excellence and Training</a:t>
            </a:r>
          </a:p>
          <a:p>
            <a:pPr>
              <a:buFont typeface="Arial" panose="020B0604020202020204" pitchFamily="34" charset="0"/>
              <a:buChar char="•"/>
            </a:pPr>
            <a:r>
              <a:rPr lang="en-US" sz="2300" dirty="0">
                <a:solidFill>
                  <a:srgbClr val="0070C0"/>
                </a:solidFill>
              </a:rPr>
              <a:t>Our service team undergoes continuous training to stay updated on Porsche technology, performance specs, and service requirements. This expertise is particularly valued in the luxury market, as customers expect knowledgeable and highly trained staff. </a:t>
            </a:r>
            <a:r>
              <a:rPr lang="en-US" sz="2300" dirty="0">
                <a:solidFill>
                  <a:srgbClr val="0070C0"/>
                </a:solidFill>
                <a:highlight>
                  <a:srgbClr val="FFFF00"/>
                </a:highlight>
              </a:rPr>
              <a:t>Year to date, we have spent $180k on tech and service advisor training.</a:t>
            </a:r>
          </a:p>
          <a:p>
            <a:r>
              <a:rPr lang="en-US" sz="2300" b="1" dirty="0">
                <a:solidFill>
                  <a:srgbClr val="7030A0"/>
                </a:solidFill>
              </a:rPr>
              <a:t>4. Comprehensive Service and Maintenance Facilities</a:t>
            </a:r>
          </a:p>
          <a:p>
            <a:pPr>
              <a:buFont typeface="Arial" panose="020B0604020202020204" pitchFamily="34" charset="0"/>
              <a:buChar char="•"/>
            </a:pPr>
            <a:r>
              <a:rPr lang="en-US" sz="2300" dirty="0">
                <a:solidFill>
                  <a:srgbClr val="0070C0"/>
                </a:solidFill>
              </a:rPr>
              <a:t>Our state-of-the-art service department and certified technicians ensure top-quality maintenance and repairs, which is essential for retaining high-end clientele. Our store also provides access to genuine Porsche parts and accessories, enhancing the customer’s ownership experience.</a:t>
            </a:r>
          </a:p>
          <a:p>
            <a:r>
              <a:rPr lang="en-US" sz="2300" b="1" dirty="0">
                <a:solidFill>
                  <a:srgbClr val="7030A0"/>
                </a:solidFill>
              </a:rPr>
              <a:t>5. Strong Brand Alignment and Exclusivity</a:t>
            </a:r>
          </a:p>
          <a:p>
            <a:pPr>
              <a:buFont typeface="Arial" panose="020B0604020202020204" pitchFamily="34" charset="0"/>
              <a:buChar char="•"/>
            </a:pPr>
            <a:r>
              <a:rPr lang="en-US" sz="2300" dirty="0">
                <a:solidFill>
                  <a:srgbClr val="0070C0"/>
                </a:solidFill>
              </a:rPr>
              <a:t>As an exclusive Porsche dealership, Porsche North Houston benefits from the prestige and appeal of the Porsche brand. </a:t>
            </a:r>
          </a:p>
          <a:p>
            <a:r>
              <a:rPr lang="en-US" sz="2300" b="1" dirty="0">
                <a:solidFill>
                  <a:srgbClr val="7030A0"/>
                </a:solidFill>
              </a:rPr>
              <a:t>6. Community Engagement and Events</a:t>
            </a:r>
          </a:p>
          <a:p>
            <a:pPr>
              <a:buFont typeface="Arial" panose="020B0604020202020204" pitchFamily="34" charset="0"/>
              <a:buChar char="•"/>
            </a:pPr>
            <a:r>
              <a:rPr lang="en-US" sz="2300" dirty="0">
                <a:solidFill>
                  <a:srgbClr val="0070C0"/>
                </a:solidFill>
              </a:rPr>
              <a:t>Our dealership frequently hosts events, track days, and customer appreciation gatherings that engage the Porsche enthusiast community. These events help build a sense of loyalty and community among customers, who often appreciate exclusive and experiential brand interactions.</a:t>
            </a:r>
          </a:p>
          <a:p>
            <a:r>
              <a:rPr lang="en-US" sz="2300" b="1" dirty="0">
                <a:solidFill>
                  <a:srgbClr val="7030A0"/>
                </a:solidFill>
              </a:rPr>
              <a:t>7. Digital and Online Presence</a:t>
            </a:r>
          </a:p>
          <a:p>
            <a:pPr>
              <a:buFont typeface="Arial" panose="020B0604020202020204" pitchFamily="34" charset="0"/>
              <a:buChar char="•"/>
            </a:pPr>
            <a:r>
              <a:rPr lang="en-US" sz="2500" dirty="0">
                <a:solidFill>
                  <a:srgbClr val="0070C0"/>
                </a:solidFill>
              </a:rPr>
              <a:t>Our Porsche North Houston’s website is informative and easy-to-navigate. It showcases our inventory, services, and specials. This allows potential buyers to engage with the brand online, schedule appointments, and explore models before visiting, which is increasingly important in today's digital-first world.</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53871"/>
            <a:ext cx="11003132" cy="4387491"/>
          </a:xfrm>
        </p:spPr>
        <p:txBody>
          <a:bodyPr>
            <a:normAutofit fontScale="77500" lnSpcReduction="20000"/>
          </a:bodyPr>
          <a:lstStyle/>
          <a:p>
            <a:r>
              <a:rPr lang="en-US" dirty="0"/>
              <a:t>Weaknesses – although the store is immensely successful, there are areas that we can improve!</a:t>
            </a:r>
          </a:p>
          <a:p>
            <a:r>
              <a:rPr lang="en-US" dirty="0">
                <a:solidFill>
                  <a:srgbClr val="7030A0"/>
                </a:solidFill>
              </a:rPr>
              <a:t>1. High Dependence on One-Item Repair Orders</a:t>
            </a:r>
          </a:p>
          <a:p>
            <a:r>
              <a:rPr lang="en-US" dirty="0">
                <a:solidFill>
                  <a:srgbClr val="0070C0"/>
                </a:solidFill>
              </a:rPr>
              <a:t>With 53% of ROs being one-item ROs, there may be missed opportunities to increase revenue per visit. Customers with one-item ROs may not be fully aware of additional maintenance or repair needs. Focusing on upselling additional services during inspections could improve revenue and enhance vehicle care.</a:t>
            </a:r>
          </a:p>
          <a:p>
            <a:r>
              <a:rPr lang="en-US" dirty="0">
                <a:solidFill>
                  <a:srgbClr val="7030A0"/>
                </a:solidFill>
              </a:rPr>
              <a:t>2. Limited Targeting of Newer Model Vehicles for Service</a:t>
            </a:r>
          </a:p>
          <a:p>
            <a:r>
              <a:rPr lang="en-US" dirty="0">
                <a:solidFill>
                  <a:srgbClr val="0070C0"/>
                </a:solidFill>
              </a:rPr>
              <a:t>The Model Year Analysis shows a strong focus on older vehicles, with only a small percentage of 2025-2023 models. Engaging owners of newer Porsche models with maintenance packages and early service offerings could build long-term loyalty and ensure these customers return to Porsche North Houston as their vehicles age and require more intensive repairs.</a:t>
            </a:r>
          </a:p>
          <a:p>
            <a:r>
              <a:rPr lang="en-US" dirty="0">
                <a:solidFill>
                  <a:srgbClr val="7030A0"/>
                </a:solidFill>
              </a:rPr>
              <a:t>3. Potential Over-Reliance on Repair Work vs. Maintenance Services </a:t>
            </a:r>
          </a:p>
          <a:p>
            <a:r>
              <a:rPr lang="en-US" dirty="0">
                <a:solidFill>
                  <a:srgbClr val="0070C0"/>
                </a:solidFill>
              </a:rPr>
              <a:t>The distribution of labor sales shows a heavier focus on repair services (47.40% of total FRHs) compared to maintenance (41.23%) and competitive services (11.37%). While repairs are high-margin services, they are often less predictable than routine maintenance. We need to increase maintenance services can help build predictable, recurring revenue and strengthen customer retention.</a:t>
            </a:r>
          </a:p>
          <a:p>
            <a:r>
              <a:rPr lang="en-US" dirty="0">
                <a:solidFill>
                  <a:srgbClr val="7030A0"/>
                </a:solidFill>
              </a:rPr>
              <a:t>4. Limited Digital Engagement Opportunities</a:t>
            </a:r>
          </a:p>
          <a:p>
            <a:r>
              <a:rPr lang="en-US" dirty="0">
                <a:solidFill>
                  <a:srgbClr val="0070C0"/>
                </a:solidFill>
              </a:rPr>
              <a:t>While our store has a strong online presence, enhancing digital engagement through virtual consultations and even digital walkthroughs for new models could further enhance the customer experience. Expanding digital touchpoints could be especially beneficial in capturing the attention of tech-savvy luxury buyers.</a:t>
            </a:r>
          </a:p>
        </p:txBody>
      </p:sp>
    </p:spTree>
    <p:extLst>
      <p:ext uri="{BB962C8B-B14F-4D97-AF65-F5344CB8AC3E}">
        <p14:creationId xmlns:p14="http://schemas.microsoft.com/office/powerpoint/2010/main" val="241769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08667" y="1270000"/>
            <a:ext cx="12300667" cy="5588000"/>
          </a:xfrm>
        </p:spPr>
        <p:txBody>
          <a:bodyPr>
            <a:normAutofit fontScale="25000" lnSpcReduction="20000"/>
          </a:bodyPr>
          <a:lstStyle/>
          <a:p>
            <a:endParaRPr lang="en-US" sz="2300" dirty="0"/>
          </a:p>
          <a:p>
            <a:r>
              <a:rPr lang="en-US" sz="4400" b="1" dirty="0">
                <a:solidFill>
                  <a:srgbClr val="7030A0"/>
                </a:solidFill>
              </a:rPr>
              <a:t>1. Increase Multi-Item Repair Orders (this is both a weakness and opportunity)</a:t>
            </a:r>
          </a:p>
          <a:p>
            <a:r>
              <a:rPr lang="en-US" sz="4400" dirty="0">
                <a:solidFill>
                  <a:srgbClr val="0070C0"/>
                </a:solidFill>
              </a:rPr>
              <a:t>With over 50% of repair orders (ROs) being one-item ROs, there is an opportunity for us to increase revenue per visit by upselling additional services. We need to further train our service advisors to identify and recommend complementary services based on vehicle inspections. This could increase multi-item ROs, driving both revenue and enhancing vehicle performance for customers.</a:t>
            </a:r>
          </a:p>
          <a:p>
            <a:r>
              <a:rPr lang="en-US" sz="4400" b="1" dirty="0">
                <a:solidFill>
                  <a:srgbClr val="7030A0"/>
                </a:solidFill>
              </a:rPr>
              <a:t>2. Expand Digital Engagement and Online Services</a:t>
            </a:r>
          </a:p>
          <a:p>
            <a:r>
              <a:rPr lang="en-US" sz="4400" dirty="0">
                <a:solidFill>
                  <a:srgbClr val="0070C0"/>
                </a:solidFill>
              </a:rPr>
              <a:t>Porsche North Houston could expand its digital offerings to improve customer engagement and convenience. Opportunities include offering virtual consultations, online service scheduling, digital vehicle walkthroughs, and even video updates on service progress. Enhancing the digital customer experience would attract tech-savvy customers and improve convenience, particularly for remote clients.</a:t>
            </a:r>
          </a:p>
          <a:p>
            <a:r>
              <a:rPr lang="en-US" sz="4400" b="1" dirty="0">
                <a:solidFill>
                  <a:srgbClr val="7030A0"/>
                </a:solidFill>
              </a:rPr>
              <a:t>3. Target Maintenance Services for Newer Vehicles</a:t>
            </a:r>
          </a:p>
          <a:p>
            <a:r>
              <a:rPr lang="en-US" sz="4400" dirty="0">
                <a:solidFill>
                  <a:srgbClr val="0070C0"/>
                </a:solidFill>
              </a:rPr>
              <a:t>The Model Year Analysis shows a heavier focus on older vehicles, while only a small percentage of newer models (2023-2025) are seen in the service department. Targeting owners of newer Porsche models with maintenance plans or introductory service offers could establish relationships early on. This would encourage newer Porsche owners to rely on Porsche North Houston as their go-to service provider, increasing customer lifetime value.</a:t>
            </a:r>
          </a:p>
          <a:p>
            <a:r>
              <a:rPr lang="en-US" sz="4400" b="1" dirty="0">
                <a:solidFill>
                  <a:srgbClr val="7030A0"/>
                </a:solidFill>
              </a:rPr>
              <a:t>4. Develop and Promote Maintenance Packages</a:t>
            </a:r>
          </a:p>
          <a:p>
            <a:r>
              <a:rPr lang="en-US" sz="4400" dirty="0">
                <a:solidFill>
                  <a:srgbClr val="0070C0"/>
                </a:solidFill>
              </a:rPr>
              <a:t>Building on the high percentage of maintenance-related FRHs, Porsche North Houston could create and promote packaged maintenance services tailored to various customer needs. Offering bundled services at competitive rates would appeal to customers seeking value and predictability in their maintenance costs, thereby increasing customer loyalty and revenue.</a:t>
            </a:r>
          </a:p>
          <a:p>
            <a:r>
              <a:rPr lang="en-US" sz="4400" b="1" dirty="0">
                <a:solidFill>
                  <a:srgbClr val="7030A0"/>
                </a:solidFill>
              </a:rPr>
              <a:t>5. Leverage Community Events to Enhance Brand Loyalty</a:t>
            </a:r>
          </a:p>
          <a:p>
            <a:r>
              <a:rPr lang="en-US" sz="4400" dirty="0">
                <a:solidFill>
                  <a:srgbClr val="0070C0"/>
                </a:solidFill>
              </a:rPr>
              <a:t>Although Porsche North Houston is already engaged in community events, there is an opportunity to further expand these efforts. Organizing exclusive Porsche-centric events like driving experiences, track days, and educational workshops could deepen relationships with existing clients and attract new ones. These events not only strengthen brand loyalty but also create a unique selling point compared to other luxury dealerships.</a:t>
            </a:r>
          </a:p>
          <a:p>
            <a:r>
              <a:rPr lang="en-US" sz="4400" b="1" dirty="0">
                <a:solidFill>
                  <a:srgbClr val="7030A0"/>
                </a:solidFill>
              </a:rPr>
              <a:t>6. Explore Sustainability Initiatives </a:t>
            </a:r>
          </a:p>
          <a:p>
            <a:r>
              <a:rPr lang="en-US" sz="4400" dirty="0">
                <a:solidFill>
                  <a:srgbClr val="0070C0"/>
                </a:solidFill>
              </a:rPr>
              <a:t>With increasing consumer interest in sustainability, Porsche North Houston could benefit from adopting environmentally friendly practices. These might include installing electric vehicle (EV) charging stations, incorporating energy-efficient lighting, or offering eco-friendly detailing options. These initiatives could resonate with environmentally conscious customers, enhance the dealership’s image, and align with Porsche’s broader sustainability goals.</a:t>
            </a:r>
          </a:p>
        </p:txBody>
      </p:sp>
    </p:spTree>
    <p:extLst>
      <p:ext uri="{BB962C8B-B14F-4D97-AF65-F5344CB8AC3E}">
        <p14:creationId xmlns:p14="http://schemas.microsoft.com/office/powerpoint/2010/main" val="3912869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011681"/>
            <a:ext cx="10446541" cy="4029682"/>
          </a:xfrm>
        </p:spPr>
        <p:txBody>
          <a:bodyPr>
            <a:normAutofit fontScale="77500" lnSpcReduction="20000"/>
          </a:bodyPr>
          <a:lstStyle/>
          <a:p>
            <a:endParaRPr lang="en-US" dirty="0">
              <a:solidFill>
                <a:srgbClr val="0070C0"/>
              </a:solidFill>
            </a:endParaRPr>
          </a:p>
          <a:p>
            <a:r>
              <a:rPr lang="en-US" b="1" dirty="0">
                <a:solidFill>
                  <a:srgbClr val="7030A0"/>
                </a:solidFill>
              </a:rPr>
              <a:t>1. Economic Downturns and Market Volatility</a:t>
            </a:r>
          </a:p>
          <a:p>
            <a:pPr>
              <a:buFont typeface="Arial" panose="020B0604020202020204" pitchFamily="34" charset="0"/>
              <a:buChar char="•"/>
            </a:pPr>
            <a:r>
              <a:rPr lang="en-US" dirty="0">
                <a:solidFill>
                  <a:srgbClr val="0070C0"/>
                </a:solidFill>
              </a:rPr>
              <a:t>Luxury car dealerships are also susceptible to economic downturns, albeit to a lesser extent than mass-market brands. A slowdown in the economy, high interest rates (even if it dropped), or inflation could reduce demand for luxury vehicles and services, impacting both sales and service revenue. We have already witnessed the decline of our sales and margin compression if compared to 2023 and 2022.</a:t>
            </a:r>
          </a:p>
          <a:p>
            <a:r>
              <a:rPr lang="en-US" b="1" dirty="0">
                <a:solidFill>
                  <a:srgbClr val="7030A0"/>
                </a:solidFill>
              </a:rPr>
              <a:t>2. Rise of Electric Vehicles (EVs) and Changing Consumer Preferences</a:t>
            </a:r>
          </a:p>
          <a:p>
            <a:pPr>
              <a:buFont typeface="Arial" panose="020B0604020202020204" pitchFamily="34" charset="0"/>
              <a:buChar char="•"/>
            </a:pPr>
            <a:r>
              <a:rPr lang="en-US" dirty="0">
                <a:solidFill>
                  <a:srgbClr val="0070C0"/>
                </a:solidFill>
              </a:rPr>
              <a:t>As consumer demand for electric vehicles grows, traditional luxury dealerships face the challenge of adapting to this trend. Our store will need to invest in EV infrastructure, such as charging stations, technician training for EV servicing, and specialized equipment. Failing to keep up with this shift could result in losing our leading position in the market.</a:t>
            </a:r>
          </a:p>
          <a:p>
            <a:pPr>
              <a:buFont typeface="Arial" panose="020B0604020202020204" pitchFamily="34" charset="0"/>
              <a:buChar char="•"/>
            </a:pPr>
            <a:endParaRPr lang="en-US" dirty="0">
              <a:solidFill>
                <a:srgbClr val="0070C0"/>
              </a:solidFill>
            </a:endParaRPr>
          </a:p>
          <a:p>
            <a:r>
              <a:rPr lang="en-US" b="1" dirty="0">
                <a:solidFill>
                  <a:srgbClr val="7030A0"/>
                </a:solidFill>
              </a:rPr>
              <a:t>3. Increasing Competition from Other Luxury Dealerships</a:t>
            </a:r>
          </a:p>
          <a:p>
            <a:pPr>
              <a:buFont typeface="Arial" panose="020B0604020202020204" pitchFamily="34" charset="0"/>
              <a:buChar char="•"/>
            </a:pPr>
            <a:r>
              <a:rPr lang="en-US" dirty="0">
                <a:solidFill>
                  <a:srgbClr val="0070C0"/>
                </a:solidFill>
              </a:rPr>
              <a:t>The luxury car market is competitive, and customers have numerous options when it comes to purchasing and servicing high-end vehicles. Other Porsche or luxury brand dealerships in Houston and the surrounding region pose a direct threat, especially if they offer competitive pricing, incentives, or enhanced customer experiences. This can lead to customer attrition if competitors provide similar services at lower costs or with added benefits.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Objectives</a:t>
            </a:r>
          </a:p>
          <a:p>
            <a:r>
              <a:rPr lang="en-US" dirty="0">
                <a:solidFill>
                  <a:srgbClr val="0070C0"/>
                </a:solidFill>
              </a:rPr>
              <a:t>- Increase multi-item ROs to maximize service revenue.</a:t>
            </a:r>
          </a:p>
          <a:p>
            <a:r>
              <a:rPr lang="en-US" dirty="0">
                <a:solidFill>
                  <a:srgbClr val="0070C0"/>
                </a:solidFill>
              </a:rPr>
              <a:t>- Expand digital engagement to enhance convenience and reach remote buyers.</a:t>
            </a:r>
          </a:p>
          <a:p>
            <a:r>
              <a:rPr lang="en-US" dirty="0">
                <a:solidFill>
                  <a:srgbClr val="0070C0"/>
                </a:solidFill>
              </a:rPr>
              <a:t> - Build loyalty among new Porsche owners with targeted maintenance plans.</a:t>
            </a:r>
          </a:p>
          <a:p>
            <a:r>
              <a:rPr lang="en-US" dirty="0">
                <a:solidFill>
                  <a:srgbClr val="0070C0"/>
                </a:solidFill>
              </a:rPr>
              <a:t> - Prepare for the shift to EVs by investing in infrastructure (charging stations, e.g.) and training.</a:t>
            </a:r>
          </a:p>
          <a:p>
            <a:r>
              <a:rPr lang="en-US" dirty="0">
                <a:solidFill>
                  <a:srgbClr val="0070C0"/>
                </a:solidFill>
              </a:rPr>
              <a:t> - Strengthen community engagement through exclusive events.</a:t>
            </a:r>
          </a:p>
          <a:p>
            <a:r>
              <a:rPr lang="en-US" dirty="0">
                <a:solidFill>
                  <a:srgbClr val="0070C0"/>
                </a:solidFill>
              </a:rPr>
              <a:t> - Optimize operational efficiency to manage rising costs.</a:t>
            </a:r>
          </a:p>
          <a:p>
            <a:r>
              <a:rPr lang="en-US" dirty="0">
                <a:solidFill>
                  <a:srgbClr val="0070C0"/>
                </a:solidFill>
              </a:rPr>
              <a:t>- Embrace sustainability initiatives to align with industry trends (EV, for example).</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67AC91C-8038-8278-71B2-68C3C5E9DF34}"/>
              </a:ext>
            </a:extLst>
          </p:cNvPr>
          <p:cNvGraphicFramePr>
            <a:graphicFrameLocks noChangeAspect="1"/>
          </p:cNvGraphicFramePr>
          <p:nvPr>
            <p:custDataLst>
              <p:tags r:id="rId1"/>
            </p:custDataLst>
            <p:extLst>
              <p:ext uri="{D42A27DB-BD31-4B8C-83A1-F6EECF244321}">
                <p14:modId xmlns:p14="http://schemas.microsoft.com/office/powerpoint/2010/main" val="20875095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35" imgH="435" progId="TCLayout.ActiveDocument.1">
                  <p:embed/>
                </p:oleObj>
              </mc:Choice>
              <mc:Fallback>
                <p:oleObj name="think-cell Slide" r:id="rId3" imgW="435" imgH="435" progId="TCLayout.ActiveDocument.1">
                  <p:embed/>
                  <p:pic>
                    <p:nvPicPr>
                      <p:cNvPr id="5" name="think-cell data - do not delete" hidden="1">
                        <a:extLst>
                          <a:ext uri="{FF2B5EF4-FFF2-40B4-BE49-F238E27FC236}">
                            <a16:creationId xmlns:a16="http://schemas.microsoft.com/office/drawing/2014/main" id="{267AC91C-8038-8278-71B2-68C3C5E9DF3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26260" y="60960"/>
            <a:ext cx="8596668" cy="1320800"/>
          </a:xfrm>
        </p:spPr>
        <p:txBody>
          <a:bodyPr vert="horz"/>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357809" y="922351"/>
            <a:ext cx="11744075" cy="6004378"/>
          </a:xfrm>
        </p:spPr>
        <p:txBody>
          <a:bodyPr>
            <a:noAutofit/>
          </a:bodyPr>
          <a:lstStyle/>
          <a:p>
            <a:r>
              <a:rPr lang="en-US" sz="1050" dirty="0">
                <a:solidFill>
                  <a:schemeClr val="tx1"/>
                </a:solidFill>
              </a:rPr>
              <a:t>Strategies</a:t>
            </a:r>
          </a:p>
          <a:p>
            <a:r>
              <a:rPr lang="en-US" sz="1050" b="1" dirty="0">
                <a:solidFill>
                  <a:srgbClr val="7030A0"/>
                </a:solidFill>
              </a:rPr>
              <a:t>1. Increase Multi-Item Repair Orders to Maximize Service Revenue</a:t>
            </a:r>
          </a:p>
          <a:p>
            <a:pPr>
              <a:buFont typeface="Arial" panose="020B0604020202020204" pitchFamily="34" charset="0"/>
              <a:buChar char="•"/>
            </a:pPr>
            <a:r>
              <a:rPr lang="en-US" sz="1050" b="1" dirty="0">
                <a:solidFill>
                  <a:srgbClr val="7030A0"/>
                </a:solidFill>
              </a:rPr>
              <a:t>Strategies</a:t>
            </a:r>
            <a:r>
              <a:rPr lang="en-US" sz="1050" dirty="0">
                <a:solidFill>
                  <a:srgbClr val="7030A0"/>
                </a:solidFill>
              </a:rPr>
              <a:t>:</a:t>
            </a:r>
          </a:p>
          <a:p>
            <a:pPr marL="742950" lvl="1" indent="-285750">
              <a:buFont typeface="Arial" panose="020B0604020202020204" pitchFamily="34" charset="0"/>
              <a:buChar char="•"/>
            </a:pPr>
            <a:r>
              <a:rPr lang="en-US" sz="1050" dirty="0">
                <a:solidFill>
                  <a:srgbClr val="0070C0"/>
                </a:solidFill>
              </a:rPr>
              <a:t>Train service advisors to identify and communicate additional service needs to customers.</a:t>
            </a:r>
          </a:p>
          <a:p>
            <a:pPr marL="742950" lvl="1" indent="-285750">
              <a:buFont typeface="Arial" panose="020B0604020202020204" pitchFamily="34" charset="0"/>
              <a:buChar char="•"/>
            </a:pPr>
            <a:r>
              <a:rPr lang="en-US" sz="1050" dirty="0">
                <a:solidFill>
                  <a:srgbClr val="0070C0"/>
                </a:solidFill>
              </a:rPr>
              <a:t>Conduct thorough vehicle inspections and develop personalized maintenance recommendations.</a:t>
            </a:r>
          </a:p>
          <a:p>
            <a:r>
              <a:rPr lang="en-US" sz="1050" b="1" dirty="0">
                <a:solidFill>
                  <a:srgbClr val="7030A0"/>
                </a:solidFill>
              </a:rPr>
              <a:t>2. Expand Digital Engagement and Online Services for Enhanced Customer Convenience</a:t>
            </a:r>
          </a:p>
          <a:p>
            <a:pPr>
              <a:buFont typeface="Arial" panose="020B0604020202020204" pitchFamily="34" charset="0"/>
              <a:buChar char="•"/>
            </a:pPr>
            <a:r>
              <a:rPr lang="en-US" sz="1050" b="1" dirty="0">
                <a:solidFill>
                  <a:srgbClr val="7030A0"/>
                </a:solidFill>
              </a:rPr>
              <a:t>Strategies</a:t>
            </a:r>
            <a:r>
              <a:rPr lang="en-US" sz="1050" dirty="0">
                <a:solidFill>
                  <a:srgbClr val="7030A0"/>
                </a:solidFill>
              </a:rPr>
              <a:t>:</a:t>
            </a:r>
          </a:p>
          <a:p>
            <a:pPr marL="742950" lvl="1" indent="-285750">
              <a:buFont typeface="Arial" panose="020B0604020202020204" pitchFamily="34" charset="0"/>
              <a:buChar char="•"/>
            </a:pPr>
            <a:r>
              <a:rPr lang="en-US" sz="1050" dirty="0">
                <a:solidFill>
                  <a:srgbClr val="0070C0"/>
                </a:solidFill>
              </a:rPr>
              <a:t>Offer virtual consultations, digital vehicle walkthroughs, and real-time service status updates.</a:t>
            </a:r>
          </a:p>
          <a:p>
            <a:pPr marL="742950" lvl="1" indent="-285750">
              <a:buFont typeface="Arial" panose="020B0604020202020204" pitchFamily="34" charset="0"/>
              <a:buChar char="•"/>
            </a:pPr>
            <a:r>
              <a:rPr lang="en-US" sz="1050" dirty="0">
                <a:solidFill>
                  <a:srgbClr val="0070C0"/>
                </a:solidFill>
              </a:rPr>
              <a:t>Invest in digital marketing to reach potential customers beyond the local area, positioning Porsche North Houston as a top choice for luxury Porsche enthusiasts regionally and nationally.</a:t>
            </a:r>
          </a:p>
          <a:p>
            <a:r>
              <a:rPr lang="en-US" sz="1050" b="1" dirty="0">
                <a:solidFill>
                  <a:srgbClr val="7030A0"/>
                </a:solidFill>
              </a:rPr>
              <a:t>3. Target Maintenance Plans and Service Packages for Newer Vehicle Owners</a:t>
            </a:r>
          </a:p>
          <a:p>
            <a:pPr>
              <a:buFont typeface="Arial" panose="020B0604020202020204" pitchFamily="34" charset="0"/>
              <a:buChar char="•"/>
            </a:pPr>
            <a:r>
              <a:rPr lang="en-US" sz="1050" b="1" dirty="0">
                <a:solidFill>
                  <a:srgbClr val="7030A0"/>
                </a:solidFill>
              </a:rPr>
              <a:t>Strategies</a:t>
            </a:r>
            <a:r>
              <a:rPr lang="en-US" sz="1050" dirty="0">
                <a:solidFill>
                  <a:srgbClr val="7030A0"/>
                </a:solidFill>
              </a:rPr>
              <a:t>:</a:t>
            </a:r>
          </a:p>
          <a:p>
            <a:pPr marL="742950" lvl="1" indent="-285750">
              <a:buFont typeface="Arial" panose="020B0604020202020204" pitchFamily="34" charset="0"/>
              <a:buChar char="•"/>
            </a:pPr>
            <a:r>
              <a:rPr lang="en-US" sz="1050" dirty="0">
                <a:solidFill>
                  <a:srgbClr val="0070C0"/>
                </a:solidFill>
              </a:rPr>
              <a:t>Develop maintenance plans specifically tailored to new Porsche models to encourage long-term service relationships.</a:t>
            </a:r>
          </a:p>
          <a:p>
            <a:pPr marL="742950" lvl="1" indent="-285750">
              <a:buFont typeface="Arial" panose="020B0604020202020204" pitchFamily="34" charset="0"/>
              <a:buChar char="•"/>
            </a:pPr>
            <a:r>
              <a:rPr lang="en-US" sz="1050" dirty="0">
                <a:solidFill>
                  <a:srgbClr val="0070C0"/>
                </a:solidFill>
              </a:rPr>
              <a:t>Use marketing campaigns to promote these packages to newer model owners and establish Porsche North Houston as their trusted service provider.</a:t>
            </a:r>
          </a:p>
          <a:p>
            <a:pPr marL="742950" lvl="1" indent="-285750">
              <a:buFont typeface="Arial" panose="020B0604020202020204" pitchFamily="34" charset="0"/>
              <a:buChar char="•"/>
            </a:pPr>
            <a:r>
              <a:rPr lang="en-US" sz="1050" dirty="0">
                <a:solidFill>
                  <a:srgbClr val="0070C0"/>
                </a:solidFill>
              </a:rPr>
              <a:t>Educate customers on the benefits of maintaining their new vehicles at a certified Porsche dealership to ensure quality and resale value.</a:t>
            </a:r>
          </a:p>
          <a:p>
            <a:r>
              <a:rPr lang="en-US" sz="1050" b="1" dirty="0">
                <a:solidFill>
                  <a:srgbClr val="7030A0"/>
                </a:solidFill>
              </a:rPr>
              <a:t>4. Prepare for the Shift to Electric Vehicles (EVs)</a:t>
            </a:r>
          </a:p>
          <a:p>
            <a:pPr marL="0" indent="0">
              <a:buNone/>
            </a:pPr>
            <a:r>
              <a:rPr lang="en-US" sz="1050" dirty="0">
                <a:solidFill>
                  <a:srgbClr val="7030A0"/>
                </a:solidFill>
              </a:rPr>
              <a:t>          </a:t>
            </a:r>
            <a:r>
              <a:rPr lang="en-US" sz="1050" b="1" dirty="0">
                <a:solidFill>
                  <a:srgbClr val="7030A0"/>
                </a:solidFill>
              </a:rPr>
              <a:t>Strategies</a:t>
            </a:r>
            <a:r>
              <a:rPr lang="en-US" sz="1050" dirty="0">
                <a:solidFill>
                  <a:srgbClr val="7030A0"/>
                </a:solidFill>
              </a:rPr>
              <a:t>:</a:t>
            </a:r>
          </a:p>
          <a:p>
            <a:pPr marL="742950" lvl="1" indent="-285750">
              <a:buFont typeface="Arial" panose="020B0604020202020204" pitchFamily="34" charset="0"/>
              <a:buChar char="•"/>
            </a:pPr>
            <a:r>
              <a:rPr lang="en-US" sz="1050" dirty="0">
                <a:solidFill>
                  <a:srgbClr val="0070C0"/>
                </a:solidFill>
              </a:rPr>
              <a:t>Invest in EV infrastructure, including EV charging stations and specialized equipment for EV maintenance.</a:t>
            </a:r>
          </a:p>
          <a:p>
            <a:pPr marL="742950" lvl="1" indent="-285750">
              <a:buFont typeface="Arial" panose="020B0604020202020204" pitchFamily="34" charset="0"/>
              <a:buChar char="•"/>
            </a:pPr>
            <a:r>
              <a:rPr lang="en-US" sz="1050" dirty="0">
                <a:solidFill>
                  <a:srgbClr val="0070C0"/>
                </a:solidFill>
              </a:rPr>
              <a:t>Train technicians specifically on Porsche EVs to ensure the dealership can meet the unique service needs of these vehicles.</a:t>
            </a:r>
          </a:p>
          <a:p>
            <a:pPr marL="742950" lvl="1" indent="-285750">
              <a:buFont typeface="Arial" panose="020B0604020202020204" pitchFamily="34" charset="0"/>
              <a:buChar char="•"/>
            </a:pPr>
            <a:r>
              <a:rPr lang="en-US" sz="1050" dirty="0">
                <a:solidFill>
                  <a:srgbClr val="0070C0"/>
                </a:solidFill>
              </a:rPr>
              <a:t>Promote Porsche’s EV models and communicate the dealership’s expertise in EV service to attract environmentally conscious luxury buyers.</a:t>
            </a:r>
          </a:p>
          <a:p>
            <a:endParaRPr lang="en-US" sz="900" dirty="0">
              <a:solidFill>
                <a:srgbClr val="0070C0"/>
              </a:solidFill>
            </a:endParaRPr>
          </a:p>
        </p:txBody>
      </p:sp>
    </p:spTree>
    <p:extLst>
      <p:ext uri="{BB962C8B-B14F-4D97-AF65-F5344CB8AC3E}">
        <p14:creationId xmlns:p14="http://schemas.microsoft.com/office/powerpoint/2010/main" val="4226099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56AC9-96F8-062F-15F5-54986E7D8FD6}"/>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22E73A0F-976D-5BC4-7D11-1E7898E4DAA5}"/>
              </a:ext>
            </a:extLst>
          </p:cNvPr>
          <p:cNvGraphicFramePr>
            <a:graphicFrameLocks noChangeAspect="1"/>
          </p:cNvGraphicFramePr>
          <p:nvPr>
            <p:custDataLst>
              <p:tags r:id="rId1"/>
            </p:custDataLst>
            <p:extLst>
              <p:ext uri="{D42A27DB-BD31-4B8C-83A1-F6EECF244321}">
                <p14:modId xmlns:p14="http://schemas.microsoft.com/office/powerpoint/2010/main" val="4754191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35" imgH="435" progId="TCLayout.ActiveDocument.1">
                  <p:embed/>
                </p:oleObj>
              </mc:Choice>
              <mc:Fallback>
                <p:oleObj name="think-cell Slide" r:id="rId3" imgW="435" imgH="435" progId="TCLayout.ActiveDocument.1">
                  <p:embed/>
                  <p:pic>
                    <p:nvPicPr>
                      <p:cNvPr id="5" name="think-cell data - do not delete" hidden="1">
                        <a:extLst>
                          <a:ext uri="{FF2B5EF4-FFF2-40B4-BE49-F238E27FC236}">
                            <a16:creationId xmlns:a16="http://schemas.microsoft.com/office/drawing/2014/main" id="{22E73A0F-976D-5BC4-7D11-1E7898E4DAA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E326021-85EE-9557-D8C2-CD9C06409FD9}"/>
              </a:ext>
            </a:extLst>
          </p:cNvPr>
          <p:cNvSpPr>
            <a:spLocks noGrp="1"/>
          </p:cNvSpPr>
          <p:nvPr>
            <p:ph type="title"/>
          </p:nvPr>
        </p:nvSpPr>
        <p:spPr/>
        <p:txBody>
          <a:bodyPr vert="horz"/>
          <a:lstStyle/>
          <a:p>
            <a:r>
              <a:rPr lang="en-US" dirty="0">
                <a:solidFill>
                  <a:schemeClr val="tx1"/>
                </a:solidFill>
              </a:rPr>
              <a:t>SWOT Analysis-Strategies (Continued)</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7AA3A596-43FB-2368-13EE-DF84DCB6EE60}"/>
              </a:ext>
            </a:extLst>
          </p:cNvPr>
          <p:cNvSpPr>
            <a:spLocks noGrp="1"/>
          </p:cNvSpPr>
          <p:nvPr>
            <p:ph idx="1"/>
          </p:nvPr>
        </p:nvSpPr>
        <p:spPr>
          <a:xfrm>
            <a:off x="382494" y="1475876"/>
            <a:ext cx="10584330" cy="5247341"/>
          </a:xfrm>
        </p:spPr>
        <p:txBody>
          <a:bodyPr>
            <a:normAutofit fontScale="77500" lnSpcReduction="20000"/>
          </a:bodyPr>
          <a:lstStyle/>
          <a:p>
            <a:r>
              <a:rPr lang="en-US" dirty="0">
                <a:solidFill>
                  <a:schemeClr val="tx1"/>
                </a:solidFill>
              </a:rPr>
              <a:t>Strategies</a:t>
            </a:r>
          </a:p>
          <a:p>
            <a:r>
              <a:rPr lang="en-US" b="1" dirty="0">
                <a:solidFill>
                  <a:srgbClr val="7030A0"/>
                </a:solidFill>
              </a:rPr>
              <a:t>5. Strengthen Community Engagement and Host Exclusive Events for Customer Loyalty</a:t>
            </a:r>
          </a:p>
          <a:p>
            <a:pPr>
              <a:buFont typeface="Arial" panose="020B0604020202020204" pitchFamily="34" charset="0"/>
              <a:buChar char="•"/>
            </a:pPr>
            <a:r>
              <a:rPr lang="en-US" b="1" dirty="0">
                <a:solidFill>
                  <a:srgbClr val="7030A0"/>
                </a:solidFill>
              </a:rPr>
              <a:t>Strategies</a:t>
            </a:r>
            <a:r>
              <a:rPr lang="en-US" dirty="0">
                <a:solidFill>
                  <a:srgbClr val="7030A0"/>
                </a:solidFill>
              </a:rPr>
              <a:t>:</a:t>
            </a:r>
          </a:p>
          <a:p>
            <a:pPr marL="742950" lvl="1" indent="-285750">
              <a:buFont typeface="Arial" panose="020B0604020202020204" pitchFamily="34" charset="0"/>
              <a:buChar char="•"/>
            </a:pPr>
            <a:r>
              <a:rPr lang="en-US" dirty="0">
                <a:solidFill>
                  <a:srgbClr val="0070C0"/>
                </a:solidFill>
              </a:rPr>
              <a:t>Host track days, driving events, and educational workshops that allow Porsche owners to engage with the brand and other enthusiasts.</a:t>
            </a:r>
          </a:p>
          <a:p>
            <a:pPr marL="742950" lvl="1" indent="-285750">
              <a:buFont typeface="Arial" panose="020B0604020202020204" pitchFamily="34" charset="0"/>
              <a:buChar char="•"/>
            </a:pPr>
            <a:r>
              <a:rPr lang="en-US" dirty="0">
                <a:solidFill>
                  <a:srgbClr val="0070C0"/>
                </a:solidFill>
              </a:rPr>
              <a:t>Organize customer appreciation events and offer special access to new model reveals or technology showcases.</a:t>
            </a:r>
          </a:p>
          <a:p>
            <a:pPr marL="742950" lvl="1" indent="-285750">
              <a:buFont typeface="Arial" panose="020B0604020202020204" pitchFamily="34" charset="0"/>
              <a:buChar char="•"/>
            </a:pPr>
            <a:r>
              <a:rPr lang="en-US" dirty="0">
                <a:solidFill>
                  <a:srgbClr val="0070C0"/>
                </a:solidFill>
              </a:rPr>
              <a:t>Collaborate with local businesses and influencers to expand the reach of these events and strengthen the dealership's connection to the local community.</a:t>
            </a:r>
          </a:p>
          <a:p>
            <a:r>
              <a:rPr lang="en-US" b="1" dirty="0">
                <a:solidFill>
                  <a:srgbClr val="7030A0"/>
                </a:solidFill>
              </a:rPr>
              <a:t>6. Optimize Operational Efficiency to Manage Rising Costs</a:t>
            </a:r>
          </a:p>
          <a:p>
            <a:pPr>
              <a:buFont typeface="Arial" panose="020B0604020202020204" pitchFamily="34" charset="0"/>
              <a:buChar char="•"/>
            </a:pPr>
            <a:r>
              <a:rPr lang="en-US" b="1" dirty="0">
                <a:solidFill>
                  <a:srgbClr val="7030A0"/>
                </a:solidFill>
              </a:rPr>
              <a:t>Strategies</a:t>
            </a:r>
            <a:r>
              <a:rPr lang="en-US" dirty="0">
                <a:solidFill>
                  <a:srgbClr val="7030A0"/>
                </a:solidFill>
              </a:rPr>
              <a:t>:</a:t>
            </a:r>
          </a:p>
          <a:p>
            <a:pPr marL="742950" lvl="1" indent="-285750">
              <a:buFont typeface="Arial" panose="020B0604020202020204" pitchFamily="34" charset="0"/>
              <a:buChar char="•"/>
            </a:pPr>
            <a:r>
              <a:rPr lang="en-US" dirty="0">
                <a:solidFill>
                  <a:srgbClr val="0070C0"/>
                </a:solidFill>
              </a:rPr>
              <a:t>Streamline service operations by investing in the latest diagnostic tools and workflow software to improve repair order processing and technician productivity.</a:t>
            </a:r>
          </a:p>
          <a:p>
            <a:pPr marL="742950" lvl="1" indent="-285750">
              <a:buFont typeface="Arial" panose="020B0604020202020204" pitchFamily="34" charset="0"/>
              <a:buChar char="•"/>
            </a:pPr>
            <a:r>
              <a:rPr lang="en-US" dirty="0">
                <a:solidFill>
                  <a:srgbClr val="0070C0"/>
                </a:solidFill>
              </a:rPr>
              <a:t>Regularly review and adjust the Effective Labor Rate (ELR) to ensure it aligns with market rates while covering operational costs.</a:t>
            </a:r>
          </a:p>
          <a:p>
            <a:pPr marL="742950" lvl="1" indent="-285750">
              <a:buFont typeface="Arial" panose="020B0604020202020204" pitchFamily="34" charset="0"/>
              <a:buChar char="•"/>
            </a:pPr>
            <a:r>
              <a:rPr lang="en-US" dirty="0">
                <a:solidFill>
                  <a:srgbClr val="0070C0"/>
                </a:solidFill>
              </a:rPr>
              <a:t>Monitor and manage labor costs, and consider flexible staffing or part-time hires to address peak demand without overextending resources.</a:t>
            </a:r>
          </a:p>
          <a:p>
            <a:r>
              <a:rPr lang="en-US" b="1" dirty="0">
                <a:solidFill>
                  <a:srgbClr val="7030A0"/>
                </a:solidFill>
              </a:rPr>
              <a:t>7. Embrace Sustainability Initiatives to Align with Market Trends</a:t>
            </a:r>
          </a:p>
          <a:p>
            <a:pPr>
              <a:buFont typeface="Arial" panose="020B0604020202020204" pitchFamily="34" charset="0"/>
              <a:buChar char="•"/>
            </a:pPr>
            <a:r>
              <a:rPr lang="en-US" b="1" dirty="0">
                <a:solidFill>
                  <a:srgbClr val="7030A0"/>
                </a:solidFill>
              </a:rPr>
              <a:t>Strategies</a:t>
            </a:r>
            <a:r>
              <a:rPr lang="en-US" dirty="0">
                <a:solidFill>
                  <a:srgbClr val="7030A0"/>
                </a:solidFill>
              </a:rPr>
              <a:t>:</a:t>
            </a:r>
          </a:p>
          <a:p>
            <a:pPr marL="742950" lvl="1" indent="-285750">
              <a:buFont typeface="Arial" panose="020B0604020202020204" pitchFamily="34" charset="0"/>
              <a:buChar char="•"/>
            </a:pPr>
            <a:r>
              <a:rPr lang="en-US" dirty="0">
                <a:solidFill>
                  <a:srgbClr val="0070C0"/>
                </a:solidFill>
              </a:rPr>
              <a:t>Invest in eco-friendly infrastructure, such as energy-efficient lighting, recycling programs, and water-saving practices in the service department.</a:t>
            </a:r>
          </a:p>
          <a:p>
            <a:pPr marL="742950" lvl="1" indent="-285750">
              <a:buFont typeface="Arial" panose="020B0604020202020204" pitchFamily="34" charset="0"/>
              <a:buChar char="•"/>
            </a:pPr>
            <a:r>
              <a:rPr lang="en-US" dirty="0">
                <a:solidFill>
                  <a:srgbClr val="0070C0"/>
                </a:solidFill>
              </a:rPr>
              <a:t>Promote any green initiatives to customers, showcasing the dealership’s commitment to sustainability.</a:t>
            </a:r>
          </a:p>
          <a:p>
            <a:pPr marL="742950" lvl="1" indent="-285750">
              <a:buFont typeface="Arial" panose="020B0604020202020204" pitchFamily="34" charset="0"/>
              <a:buChar char="•"/>
            </a:pPr>
            <a:r>
              <a:rPr lang="en-US" dirty="0">
                <a:solidFill>
                  <a:srgbClr val="0070C0"/>
                </a:solidFill>
              </a:rPr>
              <a:t>Offer eco-friendly detailing and service options to appeal to customers interested in minimizing their environmental footprint.</a:t>
            </a:r>
          </a:p>
          <a:p>
            <a:endParaRPr lang="en-US" dirty="0"/>
          </a:p>
          <a:p>
            <a:endParaRPr lang="en-US" dirty="0"/>
          </a:p>
          <a:p>
            <a:endParaRPr lang="en-US" dirty="0"/>
          </a:p>
        </p:txBody>
      </p:sp>
    </p:spTree>
    <p:extLst>
      <p:ext uri="{BB962C8B-B14F-4D97-AF65-F5344CB8AC3E}">
        <p14:creationId xmlns:p14="http://schemas.microsoft.com/office/powerpoint/2010/main" val="4070759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9CA971-4D02-DA5F-F0B7-9417F134FFCA}"/>
              </a:ext>
            </a:extLst>
          </p:cNvPr>
          <p:cNvGraphicFramePr>
            <a:graphicFrameLocks noChangeAspect="1"/>
          </p:cNvGraphicFramePr>
          <p:nvPr>
            <p:custDataLst>
              <p:tags r:id="rId1"/>
            </p:custDataLst>
            <p:extLst>
              <p:ext uri="{D42A27DB-BD31-4B8C-83A1-F6EECF244321}">
                <p14:modId xmlns:p14="http://schemas.microsoft.com/office/powerpoint/2010/main" val="31630174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5" name="think-cell data - do not delete" hidden="1">
                        <a:extLst>
                          <a:ext uri="{FF2B5EF4-FFF2-40B4-BE49-F238E27FC236}">
                            <a16:creationId xmlns:a16="http://schemas.microsoft.com/office/drawing/2014/main" id="{AF9CA971-4D02-DA5F-F0B7-9417F134FFC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05617" y="113553"/>
            <a:ext cx="8596668" cy="1320800"/>
          </a:xfrm>
        </p:spPr>
        <p:txBody>
          <a:bodyPr vert="horz"/>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19529" y="711201"/>
            <a:ext cx="11851341" cy="6352988"/>
          </a:xfrm>
        </p:spPr>
        <p:txBody>
          <a:bodyPr>
            <a:normAutofit fontScale="25000" lnSpcReduction="20000"/>
          </a:bodyPr>
          <a:lstStyle/>
          <a:p>
            <a:r>
              <a:rPr lang="en-US" sz="4800" b="1" dirty="0">
                <a:solidFill>
                  <a:schemeClr val="tx1"/>
                </a:solidFill>
              </a:rPr>
              <a:t>Tactics</a:t>
            </a:r>
          </a:p>
          <a:p>
            <a:r>
              <a:rPr lang="en-US" sz="3200" b="1" dirty="0">
                <a:solidFill>
                  <a:srgbClr val="7030A0"/>
                </a:solidFill>
              </a:rPr>
              <a:t>1. Increase Multi-Item Repair Orders</a:t>
            </a:r>
          </a:p>
          <a:p>
            <a:pPr>
              <a:buFont typeface="Arial" panose="020B0604020202020204" pitchFamily="34" charset="0"/>
              <a:buChar char="•"/>
            </a:pPr>
            <a:r>
              <a:rPr lang="en-US" sz="3200" b="1" dirty="0">
                <a:solidFill>
                  <a:srgbClr val="7030A0"/>
                </a:solidFill>
              </a:rPr>
              <a:t>Tactics</a:t>
            </a:r>
            <a:r>
              <a:rPr lang="en-US" sz="3200" dirty="0">
                <a:solidFill>
                  <a:srgbClr val="7030A0"/>
                </a:solidFill>
              </a:rPr>
              <a:t>:</a:t>
            </a:r>
          </a:p>
          <a:p>
            <a:pPr marL="742950" lvl="1" indent="-285750">
              <a:buFont typeface="Arial" panose="020B0604020202020204" pitchFamily="34" charset="0"/>
              <a:buChar char="•"/>
            </a:pPr>
            <a:r>
              <a:rPr lang="en-US" sz="3200" b="1" dirty="0">
                <a:solidFill>
                  <a:srgbClr val="0070C0"/>
                </a:solidFill>
              </a:rPr>
              <a:t>Conduct Comprehensive Vehicle Inspections</a:t>
            </a:r>
            <a:r>
              <a:rPr lang="en-US" sz="3200" dirty="0">
                <a:solidFill>
                  <a:srgbClr val="0070C0"/>
                </a:solidFill>
              </a:rPr>
              <a:t>: Ensure that all vehicles go through a multi-point inspection, with a focus on identifying additional maintenance or repair needs. This inspection should be transparent and clearly communicated to the customer.</a:t>
            </a:r>
          </a:p>
          <a:p>
            <a:pPr marL="742950" lvl="1" indent="-285750">
              <a:buFont typeface="Arial" panose="020B0604020202020204" pitchFamily="34" charset="0"/>
              <a:buChar char="•"/>
            </a:pPr>
            <a:r>
              <a:rPr lang="en-US" sz="3200" b="1" dirty="0">
                <a:solidFill>
                  <a:srgbClr val="0070C0"/>
                </a:solidFill>
              </a:rPr>
              <a:t>Empower Service Advisors with Upselling Tools</a:t>
            </a:r>
            <a:r>
              <a:rPr lang="en-US" sz="3200" dirty="0">
                <a:solidFill>
                  <a:srgbClr val="0070C0"/>
                </a:solidFill>
              </a:rPr>
              <a:t>: Provide service advisors with digital tools or scripts that help them confidently recommend additional services, backed by data from the inspection and the customer’s service history.</a:t>
            </a:r>
          </a:p>
          <a:p>
            <a:pPr marL="742950" lvl="1" indent="-285750">
              <a:buFont typeface="Arial" panose="020B0604020202020204" pitchFamily="34" charset="0"/>
              <a:buChar char="•"/>
            </a:pPr>
            <a:r>
              <a:rPr lang="en-US" sz="3200" b="1" dirty="0">
                <a:solidFill>
                  <a:srgbClr val="0070C0"/>
                </a:solidFill>
              </a:rPr>
              <a:t>Incentivize Multi-Service Discounts</a:t>
            </a:r>
            <a:r>
              <a:rPr lang="en-US" sz="3200" dirty="0">
                <a:solidFill>
                  <a:srgbClr val="0070C0"/>
                </a:solidFill>
              </a:rPr>
              <a:t>: Offer bundled discounts for customers who approve multiple recommended services in one visit. This can make it more appealing for customers to address multiple issues at once, increasing revenue per visit.</a:t>
            </a:r>
          </a:p>
          <a:p>
            <a:r>
              <a:rPr lang="en-US" sz="3200" b="1" dirty="0">
                <a:solidFill>
                  <a:srgbClr val="7030A0"/>
                </a:solidFill>
              </a:rPr>
              <a:t>2. Expand Digital Engagement and Online Services</a:t>
            </a:r>
          </a:p>
          <a:p>
            <a:pPr>
              <a:buFont typeface="Arial" panose="020B0604020202020204" pitchFamily="34" charset="0"/>
              <a:buChar char="•"/>
            </a:pPr>
            <a:r>
              <a:rPr lang="en-US" sz="3200" b="1" dirty="0">
                <a:solidFill>
                  <a:srgbClr val="7030A0"/>
                </a:solidFill>
              </a:rPr>
              <a:t>Tactics</a:t>
            </a:r>
            <a:r>
              <a:rPr lang="en-US" sz="3200" dirty="0">
                <a:solidFill>
                  <a:srgbClr val="7030A0"/>
                </a:solidFill>
              </a:rPr>
              <a:t>:</a:t>
            </a:r>
          </a:p>
          <a:p>
            <a:pPr marL="742950" lvl="1" indent="-285750">
              <a:buFont typeface="Arial" panose="020B0604020202020204" pitchFamily="34" charset="0"/>
              <a:buChar char="•"/>
            </a:pPr>
            <a:r>
              <a:rPr lang="en-US" sz="3200" b="1" dirty="0">
                <a:solidFill>
                  <a:srgbClr val="0070C0"/>
                </a:solidFill>
              </a:rPr>
              <a:t>Introduce Virtual Consultations</a:t>
            </a:r>
            <a:r>
              <a:rPr lang="en-US" sz="3200" dirty="0">
                <a:solidFill>
                  <a:srgbClr val="0070C0"/>
                </a:solidFill>
              </a:rPr>
              <a:t>: Allow customers to schedule virtual consultations with sales or service advisors, giving them a convenient way to explore vehicle options or discuss service needs from home.</a:t>
            </a:r>
          </a:p>
          <a:p>
            <a:pPr marL="742950" lvl="1" indent="-285750">
              <a:buFont typeface="Arial" panose="020B0604020202020204" pitchFamily="34" charset="0"/>
              <a:buChar char="•"/>
            </a:pPr>
            <a:r>
              <a:rPr lang="en-US" sz="3200" b="1" dirty="0">
                <a:solidFill>
                  <a:srgbClr val="0070C0"/>
                </a:solidFill>
              </a:rPr>
              <a:t>Develop a User-Friendly Mobile App</a:t>
            </a:r>
            <a:r>
              <a:rPr lang="en-US" sz="3200" dirty="0">
                <a:solidFill>
                  <a:srgbClr val="0070C0"/>
                </a:solidFill>
              </a:rPr>
              <a:t>: Offer a dedicated app for Porsche North Houston that allows customers to view inventory, schedule service appointments, track service progress, and receive personalized offers.</a:t>
            </a:r>
          </a:p>
          <a:p>
            <a:pPr marL="742950" lvl="1" indent="-285750">
              <a:buFont typeface="Arial" panose="020B0604020202020204" pitchFamily="34" charset="0"/>
              <a:buChar char="•"/>
            </a:pPr>
            <a:r>
              <a:rPr lang="en-US" sz="3200" b="1" dirty="0">
                <a:solidFill>
                  <a:srgbClr val="0070C0"/>
                </a:solidFill>
              </a:rPr>
              <a:t>Offer Real-Time Service Updates</a:t>
            </a:r>
            <a:r>
              <a:rPr lang="en-US" sz="3200" dirty="0">
                <a:solidFill>
                  <a:srgbClr val="0070C0"/>
                </a:solidFill>
              </a:rPr>
              <a:t>: we have already implemented this by text </a:t>
            </a:r>
            <a:r>
              <a:rPr lang="en-US" sz="3200">
                <a:solidFill>
                  <a:srgbClr val="0070C0"/>
                </a:solidFill>
              </a:rPr>
              <a:t>update</a:t>
            </a:r>
            <a:endParaRPr lang="en-US" sz="3200" dirty="0">
              <a:solidFill>
                <a:srgbClr val="0070C0"/>
              </a:solidFill>
            </a:endParaRPr>
          </a:p>
          <a:p>
            <a:r>
              <a:rPr lang="en-US" sz="3200" b="1" dirty="0">
                <a:solidFill>
                  <a:srgbClr val="7030A0"/>
                </a:solidFill>
              </a:rPr>
              <a:t>3. Target Maintenance Plans and Service Packages for Newer Vehicle Owners</a:t>
            </a:r>
          </a:p>
          <a:p>
            <a:pPr>
              <a:buFont typeface="Arial" panose="020B0604020202020204" pitchFamily="34" charset="0"/>
              <a:buChar char="•"/>
            </a:pPr>
            <a:r>
              <a:rPr lang="en-US" sz="3200" b="1" dirty="0">
                <a:solidFill>
                  <a:srgbClr val="7030A0"/>
                </a:solidFill>
              </a:rPr>
              <a:t>Tactics</a:t>
            </a:r>
            <a:r>
              <a:rPr lang="en-US" sz="3200" dirty="0">
                <a:solidFill>
                  <a:srgbClr val="7030A0"/>
                </a:solidFill>
              </a:rPr>
              <a:t>:</a:t>
            </a:r>
          </a:p>
          <a:p>
            <a:pPr marL="742950" lvl="1" indent="-285750">
              <a:buFont typeface="Arial" panose="020B0604020202020204" pitchFamily="34" charset="0"/>
              <a:buChar char="•"/>
            </a:pPr>
            <a:r>
              <a:rPr lang="en-US" sz="3200" b="1" dirty="0">
                <a:solidFill>
                  <a:srgbClr val="0070C0"/>
                </a:solidFill>
              </a:rPr>
              <a:t>Develop Custom Maintenance Packages</a:t>
            </a:r>
            <a:r>
              <a:rPr lang="en-US" sz="3200" dirty="0">
                <a:solidFill>
                  <a:srgbClr val="0070C0"/>
                </a:solidFill>
              </a:rPr>
              <a:t>: Create maintenance packages that cover essential services for new Porsche models, bundling them at a competitive rate to encourage ongoing dealership visits.</a:t>
            </a:r>
          </a:p>
          <a:p>
            <a:pPr marL="742950" lvl="1" indent="-285750">
              <a:buFont typeface="Arial" panose="020B0604020202020204" pitchFamily="34" charset="0"/>
              <a:buChar char="•"/>
            </a:pPr>
            <a:r>
              <a:rPr lang="en-US" sz="3200" b="1" dirty="0">
                <a:solidFill>
                  <a:srgbClr val="0070C0"/>
                </a:solidFill>
              </a:rPr>
              <a:t>Offer First-Year Free Maintenance for New Purchases</a:t>
            </a:r>
            <a:r>
              <a:rPr lang="en-US" sz="3200" dirty="0">
                <a:solidFill>
                  <a:srgbClr val="0070C0"/>
                </a:solidFill>
              </a:rPr>
              <a:t>: Provide free or discounted maintenance for the first year to new Porsche buyers. This incentivizes new owners to establish a relationship with the dealership's service department from the start.</a:t>
            </a:r>
          </a:p>
          <a:p>
            <a:pPr marL="742950" lvl="1" indent="-285750">
              <a:buFont typeface="Arial" panose="020B0604020202020204" pitchFamily="34" charset="0"/>
              <a:buChar char="•"/>
            </a:pPr>
            <a:r>
              <a:rPr lang="en-US" sz="3200" b="1" dirty="0">
                <a:solidFill>
                  <a:srgbClr val="0070C0"/>
                </a:solidFill>
              </a:rPr>
              <a:t>Use Automated Reminders</a:t>
            </a:r>
            <a:r>
              <a:rPr lang="en-US" sz="3200" dirty="0">
                <a:solidFill>
                  <a:srgbClr val="0070C0"/>
                </a:solidFill>
              </a:rPr>
              <a:t>: Set up automated reminders for scheduled maintenance based on vehicle age and mileage. Send these via email, SMS, or app notifications, making it easy for new owners to stay on top of their vehicle’s needs.</a:t>
            </a:r>
          </a:p>
          <a:p>
            <a:r>
              <a:rPr lang="en-US" sz="3200" b="1" dirty="0">
                <a:solidFill>
                  <a:srgbClr val="7030A0"/>
                </a:solidFill>
              </a:rPr>
              <a:t>4. Prepare for the Shift to Electric Vehicles (EVs)</a:t>
            </a:r>
          </a:p>
          <a:p>
            <a:pPr>
              <a:buFont typeface="Arial" panose="020B0604020202020204" pitchFamily="34" charset="0"/>
              <a:buChar char="•"/>
            </a:pPr>
            <a:r>
              <a:rPr lang="en-US" sz="3200" b="1" dirty="0">
                <a:solidFill>
                  <a:srgbClr val="7030A0"/>
                </a:solidFill>
              </a:rPr>
              <a:t>Tactics</a:t>
            </a:r>
            <a:r>
              <a:rPr lang="en-US" sz="3200" dirty="0">
                <a:solidFill>
                  <a:srgbClr val="7030A0"/>
                </a:solidFill>
              </a:rPr>
              <a:t>:</a:t>
            </a:r>
          </a:p>
          <a:p>
            <a:pPr marL="742950" lvl="1" indent="-285750">
              <a:buFont typeface="Arial" panose="020B0604020202020204" pitchFamily="34" charset="0"/>
              <a:buChar char="•"/>
            </a:pPr>
            <a:r>
              <a:rPr lang="en-US" sz="3200" b="1" dirty="0">
                <a:solidFill>
                  <a:srgbClr val="0070C0"/>
                </a:solidFill>
              </a:rPr>
              <a:t>Invest in EV Charging Stations</a:t>
            </a:r>
            <a:r>
              <a:rPr lang="en-US" sz="3200" dirty="0">
                <a:solidFill>
                  <a:srgbClr val="0070C0"/>
                </a:solidFill>
              </a:rPr>
              <a:t>: Install several EV charging stations in the service department and the customer parking area to accommodate Porsche’s expanding EV lineup.</a:t>
            </a:r>
          </a:p>
          <a:p>
            <a:pPr marL="742950" lvl="1" indent="-285750">
              <a:buFont typeface="Arial" panose="020B0604020202020204" pitchFamily="34" charset="0"/>
              <a:buChar char="•"/>
            </a:pPr>
            <a:r>
              <a:rPr lang="en-US" sz="3200" b="1" dirty="0">
                <a:solidFill>
                  <a:srgbClr val="0070C0"/>
                </a:solidFill>
              </a:rPr>
              <a:t>Provide Specialized EV Training for Technicians</a:t>
            </a:r>
            <a:r>
              <a:rPr lang="en-US" sz="3200" dirty="0">
                <a:solidFill>
                  <a:srgbClr val="0070C0"/>
                </a:solidFill>
              </a:rPr>
              <a:t>: Enroll technicians in specialized training programs focused on Porsche’s electric models, ensuring that they’re qualified to handle all EV-related service needs.</a:t>
            </a:r>
          </a:p>
          <a:p>
            <a:pPr marL="742950" lvl="1" indent="-285750">
              <a:buFont typeface="Arial" panose="020B0604020202020204" pitchFamily="34" charset="0"/>
              <a:buChar char="•"/>
            </a:pPr>
            <a:r>
              <a:rPr lang="en-US" sz="3200" b="1" dirty="0">
                <a:solidFill>
                  <a:srgbClr val="0070C0"/>
                </a:solidFill>
              </a:rPr>
              <a:t>Educate Customers on EV Benefits and Maintenance</a:t>
            </a:r>
            <a:r>
              <a:rPr lang="en-US" sz="3200" dirty="0">
                <a:solidFill>
                  <a:srgbClr val="0070C0"/>
                </a:solidFill>
              </a:rPr>
              <a:t>: Host informational sessions or digital content on EV benefits, maintenance needs, and unique features, positioning Porsche North Houston as an expert in the luxury EV space.</a:t>
            </a:r>
          </a:p>
          <a:p>
            <a:r>
              <a:rPr lang="en-US" sz="3200" b="1" dirty="0">
                <a:solidFill>
                  <a:srgbClr val="7030A0"/>
                </a:solidFill>
              </a:rPr>
              <a:t>5. Strengthen Community Engagement and Host Exclusive Events for Customer Loyalty</a:t>
            </a:r>
          </a:p>
          <a:p>
            <a:pPr>
              <a:buFont typeface="Arial" panose="020B0604020202020204" pitchFamily="34" charset="0"/>
              <a:buChar char="•"/>
            </a:pPr>
            <a:r>
              <a:rPr lang="en-US" sz="3200" b="1" dirty="0">
                <a:solidFill>
                  <a:srgbClr val="7030A0"/>
                </a:solidFill>
              </a:rPr>
              <a:t>Tactics</a:t>
            </a:r>
            <a:r>
              <a:rPr lang="en-US" sz="3200" dirty="0">
                <a:solidFill>
                  <a:srgbClr val="7030A0"/>
                </a:solidFill>
              </a:rPr>
              <a:t>:</a:t>
            </a:r>
          </a:p>
          <a:p>
            <a:pPr marL="742950" lvl="1" indent="-285750">
              <a:buFont typeface="Arial" panose="020B0604020202020204" pitchFamily="34" charset="0"/>
              <a:buChar char="•"/>
            </a:pPr>
            <a:r>
              <a:rPr lang="en-US" sz="3200" b="1" dirty="0">
                <a:solidFill>
                  <a:srgbClr val="0070C0"/>
                </a:solidFill>
              </a:rPr>
              <a:t>Organize Quarterly Events</a:t>
            </a:r>
            <a:r>
              <a:rPr lang="en-US" sz="3200" dirty="0">
                <a:solidFill>
                  <a:srgbClr val="0070C0"/>
                </a:solidFill>
              </a:rPr>
              <a:t>: Plan events such as track days, Porsche meetups, and maintenance workshops that appeal to Porsche enthusiasts and give current owners an opportunity to connect with the brand.</a:t>
            </a:r>
          </a:p>
          <a:p>
            <a:pPr marL="742950" lvl="1" indent="-285750">
              <a:buFont typeface="Arial" panose="020B0604020202020204" pitchFamily="34" charset="0"/>
              <a:buChar char="•"/>
            </a:pPr>
            <a:r>
              <a:rPr lang="en-US" sz="3200" b="1" dirty="0">
                <a:solidFill>
                  <a:srgbClr val="0070C0"/>
                </a:solidFill>
              </a:rPr>
              <a:t>Collaborate with Local Luxury Brands</a:t>
            </a:r>
            <a:r>
              <a:rPr lang="en-US" sz="3200" dirty="0">
                <a:solidFill>
                  <a:srgbClr val="0070C0"/>
                </a:solidFill>
              </a:rPr>
              <a:t>: Partner with local luxury brands (e.g., fine dining, wine, fashion) for co-branded events or cross-promotional opportunities, enhancing the dealership’s visibility among high-net-worth individuals.</a:t>
            </a:r>
          </a:p>
          <a:p>
            <a:pPr marL="742950" lvl="1" indent="-285750">
              <a:buFont typeface="Arial" panose="020B0604020202020204" pitchFamily="34" charset="0"/>
              <a:buChar char="•"/>
            </a:pPr>
            <a:r>
              <a:rPr lang="en-US" sz="3200" b="1" dirty="0">
                <a:solidFill>
                  <a:srgbClr val="0070C0"/>
                </a:solidFill>
              </a:rPr>
              <a:t>Launch a Porsche Owner Loyalty Program</a:t>
            </a:r>
            <a:r>
              <a:rPr lang="en-US" sz="3200" dirty="0">
                <a:solidFill>
                  <a:srgbClr val="0070C0"/>
                </a:solidFill>
              </a:rPr>
              <a:t>: Implement a loyalty program for Porsche owners that rewards repeat service visits, event attendance, and referrals. Rewards could include service discounts, exclusive event invites, or branded merchandise.</a:t>
            </a:r>
          </a:p>
          <a:p>
            <a:endParaRPr lang="en-US" sz="3600" dirty="0"/>
          </a:p>
          <a:p>
            <a:endParaRPr lang="en-US" sz="3600"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A2D94-AB58-E3FD-A3DB-E3AE872E2AA6}"/>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D34BAE92-8848-4064-67CB-5BE7636B6C9A}"/>
              </a:ext>
            </a:extLst>
          </p:cNvPr>
          <p:cNvGraphicFramePr>
            <a:graphicFrameLocks noChangeAspect="1"/>
          </p:cNvGraphicFramePr>
          <p:nvPr>
            <p:custDataLst>
              <p:tags r:id="rId1"/>
            </p:custDataLst>
            <p:extLst>
              <p:ext uri="{D42A27DB-BD31-4B8C-83A1-F6EECF244321}">
                <p14:modId xmlns:p14="http://schemas.microsoft.com/office/powerpoint/2010/main" val="33755347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35" imgH="435" progId="TCLayout.ActiveDocument.1">
                  <p:embed/>
                </p:oleObj>
              </mc:Choice>
              <mc:Fallback>
                <p:oleObj name="think-cell Slide" r:id="rId3" imgW="435" imgH="435" progId="TCLayout.ActiveDocument.1">
                  <p:embed/>
                  <p:pic>
                    <p:nvPicPr>
                      <p:cNvPr id="5" name="think-cell data - do not delete" hidden="1">
                        <a:extLst>
                          <a:ext uri="{FF2B5EF4-FFF2-40B4-BE49-F238E27FC236}">
                            <a16:creationId xmlns:a16="http://schemas.microsoft.com/office/drawing/2014/main" id="{D34BAE92-8848-4064-67CB-5BE7636B6C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E37DE55-B88E-0278-237D-CA7680387E62}"/>
              </a:ext>
            </a:extLst>
          </p:cNvPr>
          <p:cNvSpPr>
            <a:spLocks noGrp="1"/>
          </p:cNvSpPr>
          <p:nvPr>
            <p:ph type="title"/>
          </p:nvPr>
        </p:nvSpPr>
        <p:spPr/>
        <p:txBody>
          <a:bodyPr vert="horz"/>
          <a:lstStyle/>
          <a:p>
            <a:r>
              <a:rPr lang="en-US" dirty="0">
                <a:solidFill>
                  <a:schemeClr val="tx1"/>
                </a:solidFill>
              </a:rPr>
              <a:t>SWOT Analysis-Tactics (Continued)</a:t>
            </a:r>
          </a:p>
        </p:txBody>
      </p:sp>
      <p:sp>
        <p:nvSpPr>
          <p:cNvPr id="3" name="Content Placeholder 2">
            <a:extLst>
              <a:ext uri="{FF2B5EF4-FFF2-40B4-BE49-F238E27FC236}">
                <a16:creationId xmlns:a16="http://schemas.microsoft.com/office/drawing/2014/main" id="{485D1D77-6E71-702B-9E1A-AD8376159F8C}"/>
              </a:ext>
            </a:extLst>
          </p:cNvPr>
          <p:cNvSpPr>
            <a:spLocks noGrp="1"/>
          </p:cNvSpPr>
          <p:nvPr>
            <p:ph idx="1"/>
          </p:nvPr>
        </p:nvSpPr>
        <p:spPr>
          <a:xfrm>
            <a:off x="418353" y="1350682"/>
            <a:ext cx="10602259" cy="5277224"/>
          </a:xfrm>
        </p:spPr>
        <p:txBody>
          <a:bodyPr>
            <a:normAutofit/>
          </a:bodyPr>
          <a:lstStyle/>
          <a:p>
            <a:r>
              <a:rPr lang="en-US" dirty="0">
                <a:solidFill>
                  <a:srgbClr val="0070C0"/>
                </a:solidFill>
              </a:rPr>
              <a:t>Tactics</a:t>
            </a:r>
          </a:p>
          <a:p>
            <a:r>
              <a:rPr lang="en-US" b="1" dirty="0">
                <a:solidFill>
                  <a:srgbClr val="7030A0"/>
                </a:solidFill>
              </a:rPr>
              <a:t>6. Embrace Sustainability Initiatives to Align with Market Trends</a:t>
            </a:r>
          </a:p>
          <a:p>
            <a:pPr>
              <a:buFont typeface="Arial" panose="020B0604020202020204" pitchFamily="34" charset="0"/>
              <a:buChar char="•"/>
            </a:pPr>
            <a:r>
              <a:rPr lang="en-US" b="1" dirty="0">
                <a:solidFill>
                  <a:srgbClr val="0070C0"/>
                </a:solidFill>
              </a:rPr>
              <a:t>Tactics</a:t>
            </a:r>
            <a:r>
              <a:rPr lang="en-US" dirty="0">
                <a:solidFill>
                  <a:srgbClr val="0070C0"/>
                </a:solidFill>
              </a:rPr>
              <a:t>:</a:t>
            </a:r>
          </a:p>
          <a:p>
            <a:pPr marL="742950" lvl="1" indent="-285750">
              <a:buFont typeface="Arial" panose="020B0604020202020204" pitchFamily="34" charset="0"/>
              <a:buChar char="•"/>
            </a:pPr>
            <a:r>
              <a:rPr lang="en-US" b="1" dirty="0">
                <a:solidFill>
                  <a:srgbClr val="0070C0"/>
                </a:solidFill>
              </a:rPr>
              <a:t>Develop a “Green Service” Option</a:t>
            </a:r>
            <a:r>
              <a:rPr lang="en-US" dirty="0">
                <a:solidFill>
                  <a:srgbClr val="0070C0"/>
                </a:solidFill>
              </a:rPr>
              <a:t>: Offer eco-friendly service options, such as waterless car washes, recycled oil, and environmentally safe cleaning products, appealing to customers interested in sustainable practices.</a:t>
            </a:r>
          </a:p>
          <a:p>
            <a:pPr marL="742950" lvl="1" indent="-285750">
              <a:buFont typeface="Arial" panose="020B0604020202020204" pitchFamily="34" charset="0"/>
              <a:buChar char="•"/>
            </a:pPr>
            <a:r>
              <a:rPr lang="en-US" b="1" dirty="0">
                <a:solidFill>
                  <a:srgbClr val="0070C0"/>
                </a:solidFill>
              </a:rPr>
              <a:t>Educate Customers on Porsche’s Sustainability Efforts</a:t>
            </a:r>
            <a:r>
              <a:rPr lang="en-US" dirty="0">
                <a:solidFill>
                  <a:srgbClr val="0070C0"/>
                </a:solidFill>
              </a:rPr>
              <a:t>: Develop marketing materials that highlight Porsche’s initiatives in producing hybrid and EV models, as well as the Porsche North Houston’s own eco-friendly practices, to appeal to environmentally conscious buyers.</a:t>
            </a:r>
          </a:p>
          <a:p>
            <a:endParaRPr lang="en-US" dirty="0"/>
          </a:p>
        </p:txBody>
      </p:sp>
    </p:spTree>
    <p:extLst>
      <p:ext uri="{BB962C8B-B14F-4D97-AF65-F5344CB8AC3E}">
        <p14:creationId xmlns:p14="http://schemas.microsoft.com/office/powerpoint/2010/main" val="1455088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8A034B2-E60D-685B-EEF4-CA42516ACC29}"/>
              </a:ext>
            </a:extLst>
          </p:cNvPr>
          <p:cNvGraphicFramePr>
            <a:graphicFrameLocks noChangeAspect="1"/>
          </p:cNvGraphicFramePr>
          <p:nvPr>
            <p:custDataLst>
              <p:tags r:id="rId1"/>
            </p:custDataLst>
            <p:extLst>
              <p:ext uri="{D42A27DB-BD31-4B8C-83A1-F6EECF244321}">
                <p14:modId xmlns:p14="http://schemas.microsoft.com/office/powerpoint/2010/main" val="42526979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5" name="think-cell data - do not delete" hidden="1">
                        <a:extLst>
                          <a:ext uri="{FF2B5EF4-FFF2-40B4-BE49-F238E27FC236}">
                            <a16:creationId xmlns:a16="http://schemas.microsoft.com/office/drawing/2014/main" id="{18A034B2-E60D-685B-EEF4-CA42516ACC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97043" y="156237"/>
            <a:ext cx="8596668" cy="1320800"/>
          </a:xfrm>
        </p:spPr>
        <p:txBody>
          <a:bodyPr vert="horz">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251013" y="1338729"/>
            <a:ext cx="9891058" cy="5050118"/>
          </a:xfrm>
        </p:spPr>
        <p:txBody>
          <a:bodyPr>
            <a:normAutofit fontScale="85000" lnSpcReduction="20000"/>
          </a:bodyPr>
          <a:lstStyle/>
          <a:p>
            <a:pPr marL="0" indent="0" algn="l">
              <a:buNone/>
            </a:pPr>
            <a:endParaRPr lang="en-US" sz="1800" b="0" i="0" u="none" strike="noStrike" baseline="0" dirty="0">
              <a:solidFill>
                <a:srgbClr val="000000"/>
              </a:solidFill>
              <a:latin typeface="Calibri" panose="020F0502020204030204" pitchFamily="34" charset="0"/>
              <a:cs typeface="Calibri" panose="020F0502020204030204" pitchFamily="34" charset="0"/>
            </a:endParaRPr>
          </a:p>
          <a:p>
            <a:r>
              <a:rPr lang="en-US" sz="1800" b="0" i="0" u="none" strike="noStrike" baseline="0" dirty="0">
                <a:solidFill>
                  <a:schemeClr val="tx1"/>
                </a:solidFill>
                <a:latin typeface="Calibri" panose="020F0502020204030204" pitchFamily="34" charset="0"/>
                <a:cs typeface="Calibri" panose="020F0502020204030204" pitchFamily="34" charset="0"/>
              </a:rPr>
              <a:t>Current practices </a:t>
            </a:r>
          </a:p>
          <a:p>
            <a:r>
              <a:rPr lang="en-US" sz="1200" dirty="0">
                <a:solidFill>
                  <a:srgbClr val="0070C0"/>
                </a:solidFill>
                <a:effectLst/>
                <a:latin typeface="Calibri" panose="020F0502020204030204" pitchFamily="34" charset="0"/>
                <a:ea typeface="Aptos" panose="020B0004020202020204" pitchFamily="34" charset="0"/>
                <a:cs typeface="Calibri" panose="020F0502020204030204" pitchFamily="34" charset="0"/>
              </a:rPr>
              <a:t>At Porsche North Houston, we take a proactive and engaging approach to service business marketing, ensuring we’re always top-of-mind for our clientele. Our strategy includes an “always-on” PPC (pay-per-click) and remarketing campaign, which allows us to consistently reach potential customers and bring them back for service needs. We also run monthly email campaigns tailored for specific service categories, such as maintenance due, new-to-PAR owners, recall updates, and classic service offerings.</a:t>
            </a:r>
          </a:p>
          <a:p>
            <a:r>
              <a:rPr lang="en-US" sz="1200" dirty="0">
                <a:solidFill>
                  <a:srgbClr val="0070C0"/>
                </a:solidFill>
                <a:effectLst/>
                <a:latin typeface="Calibri" panose="020F0502020204030204" pitchFamily="34" charset="0"/>
                <a:ea typeface="Aptos" panose="020B0004020202020204" pitchFamily="34" charset="0"/>
                <a:cs typeface="Calibri" panose="020F0502020204030204" pitchFamily="34" charset="0"/>
              </a:rPr>
              <a:t>Beyond digital efforts, we actively foster a strong connection with our local Porsche community through regular events. From after-sales gatherings to popular “coffee and cars” meet-ups, these events allow us to engage directly with our customers, building lasting relationships and reinforcing our dedication to the Porsche lifestyle. This combination of digital and in-person engagement not only supports our service business but also strengthens the sense of community around Porsche ownership.</a:t>
            </a:r>
            <a:endParaRPr lang="en-US" sz="1200" b="0" i="0" u="none" strike="noStrike" baseline="0" dirty="0">
              <a:solidFill>
                <a:srgbClr val="0070C0"/>
              </a:solidFill>
              <a:latin typeface="Calibri" panose="020F0502020204030204" pitchFamily="34" charset="0"/>
              <a:cs typeface="Calibri" panose="020F0502020204030204" pitchFamily="34" charset="0"/>
            </a:endParaRPr>
          </a:p>
          <a:p>
            <a:r>
              <a:rPr lang="en-US" sz="1800" b="0" i="0" u="none" strike="noStrike" baseline="0" dirty="0">
                <a:solidFill>
                  <a:schemeClr val="tx1"/>
                </a:solidFill>
                <a:latin typeface="Calibri" panose="020F0502020204030204" pitchFamily="34" charset="0"/>
                <a:cs typeface="Calibri" panose="020F0502020204030204" pitchFamily="34" charset="0"/>
              </a:rPr>
              <a:t>Goals for improvement </a:t>
            </a:r>
          </a:p>
          <a:p>
            <a:r>
              <a:rPr lang="en-US" sz="1300" b="0" i="0" u="none" strike="noStrike" baseline="0" dirty="0">
                <a:solidFill>
                  <a:srgbClr val="0070C0"/>
                </a:solidFill>
                <a:latin typeface="Calibri" panose="020F0502020204030204" pitchFamily="34" charset="0"/>
                <a:cs typeface="Calibri" panose="020F0502020204030204" pitchFamily="34" charset="0"/>
              </a:rPr>
              <a:t>Improve online visibility and leverage AI Tools to Maximize Results.</a:t>
            </a:r>
          </a:p>
          <a:p>
            <a:r>
              <a:rPr lang="en-US" sz="1800" b="0" i="0" u="none" strike="noStrike" baseline="0" dirty="0">
                <a:solidFill>
                  <a:schemeClr val="tx1"/>
                </a:solidFill>
                <a:latin typeface="Calibri" panose="020F0502020204030204" pitchFamily="34" charset="0"/>
                <a:cs typeface="Calibri" panose="020F0502020204030204" pitchFamily="34" charset="0"/>
              </a:rPr>
              <a:t>Plans to achieve your goals </a:t>
            </a:r>
          </a:p>
          <a:p>
            <a:r>
              <a:rPr lang="en-US" sz="1400" dirty="0">
                <a:solidFill>
                  <a:srgbClr val="0070C0"/>
                </a:solidFill>
                <a:latin typeface="Calibri" panose="020F0502020204030204" pitchFamily="34" charset="0"/>
                <a:cs typeface="Calibri" panose="020F0502020204030204" pitchFamily="34" charset="0"/>
              </a:rPr>
              <a:t>-  C</a:t>
            </a:r>
            <a:r>
              <a:rPr lang="en-US" sz="1400" b="0" i="0" u="none" strike="noStrike" baseline="0" dirty="0">
                <a:solidFill>
                  <a:srgbClr val="0070C0"/>
                </a:solidFill>
                <a:latin typeface="Calibri" panose="020F0502020204030204" pitchFamily="34" charset="0"/>
                <a:cs typeface="Calibri" panose="020F0502020204030204" pitchFamily="34" charset="0"/>
              </a:rPr>
              <a:t>omplementing our digital advertising, our in-house SEO team works diligently on both on-site and off-site optimization to improve our online visibility, making it easy for customers to find the services they need. This commitment to SEO ensures that our content aligns with what Porsche owners in our area are searching for, driving organic traffic and establishing our site as a valuable resource for our clients. </a:t>
            </a:r>
          </a:p>
          <a:p>
            <a:r>
              <a:rPr lang="en-US" sz="1400" b="0" i="0" u="none" strike="noStrike" baseline="0" dirty="0">
                <a:solidFill>
                  <a:srgbClr val="0070C0"/>
                </a:solidFill>
                <a:latin typeface="Calibri" panose="020F0502020204030204" pitchFamily="34" charset="0"/>
                <a:cs typeface="Calibri" panose="020F0502020204030204" pitchFamily="34" charset="0"/>
              </a:rPr>
              <a:t> - Additionally, our in-house social media and content team is always active, creating engaging posts and material that resonates with our clientele.</a:t>
            </a:r>
          </a:p>
          <a:p>
            <a:r>
              <a:rPr lang="en-US" sz="1400" dirty="0">
                <a:solidFill>
                  <a:srgbClr val="0070C0"/>
                </a:solidFill>
                <a:latin typeface="Calibri" panose="020F0502020204030204" pitchFamily="34" charset="0"/>
                <a:cs typeface="Calibri" panose="020F0502020204030204" pitchFamily="34" charset="0"/>
              </a:rPr>
              <a:t> - Using AI in online marketing enables precise audience targeting, personalized content, and real-time customer engagement. AI analyzes behavior and predicts trends, allowing businesses to adapt campaigns for maximum impact and higher ROI</a:t>
            </a:r>
            <a:r>
              <a:rPr lang="en-US" sz="1600" dirty="0">
                <a:solidFill>
                  <a:srgbClr val="0070C0"/>
                </a:solidFill>
                <a:latin typeface="Calibri" panose="020F0502020204030204" pitchFamily="34" charset="0"/>
                <a:cs typeface="Calibri" panose="020F0502020204030204" pitchFamily="34" charset="0"/>
              </a:rPr>
              <a:t>.</a:t>
            </a:r>
          </a:p>
          <a:p>
            <a:pPr marL="0" indent="0">
              <a:buNone/>
            </a:pPr>
            <a:r>
              <a:rPr lang="en-US" sz="1800" b="0" i="0" u="none" strike="noStrike" baseline="0" dirty="0">
                <a:solidFill>
                  <a:schemeClr val="tx1"/>
                </a:solidFill>
                <a:latin typeface="Calibri" panose="020F0502020204030204" pitchFamily="34" charset="0"/>
                <a:cs typeface="Calibri" panose="020F0502020204030204" pitchFamily="34" charset="0"/>
              </a:rPr>
              <a:t>         Plans to evaluate your changes</a:t>
            </a:r>
          </a:p>
          <a:p>
            <a:r>
              <a:rPr lang="en-US" sz="1300" dirty="0">
                <a:solidFill>
                  <a:srgbClr val="0070C0"/>
                </a:solidFill>
                <a:latin typeface="Calibri" panose="020F0502020204030204" pitchFamily="34" charset="0"/>
                <a:cs typeface="Calibri" panose="020F0502020204030204" pitchFamily="34" charset="0"/>
              </a:rPr>
              <a:t>   - Tracking metrics like conversion rates, customer engagement levels, and return on ad spend. </a:t>
            </a:r>
          </a:p>
          <a:p>
            <a:r>
              <a:rPr lang="en-US" sz="1300" dirty="0">
                <a:solidFill>
                  <a:srgbClr val="0070C0"/>
                </a:solidFill>
                <a:latin typeface="Calibri" panose="020F0502020204030204" pitchFamily="34" charset="0"/>
                <a:cs typeface="Calibri" panose="020F0502020204030204" pitchFamily="34" charset="0"/>
              </a:rPr>
              <a:t>   - KPI includes improvements in personalization (e.g., click-through and open rates), CSI scores (through feedback or reduced churn), and financial efficiency (cost savings or reduced time-to-market).</a:t>
            </a:r>
            <a:endParaRPr lang="en-US" sz="1300" b="0" i="0" u="none" strike="noStrike" baseline="0" dirty="0">
              <a:solidFill>
                <a:srgbClr val="0070C0"/>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75361878"/>
              </p:ext>
            </p:extLst>
          </p:nvPr>
        </p:nvGraphicFramePr>
        <p:xfrm>
          <a:off x="677334" y="1818624"/>
          <a:ext cx="9132492" cy="49891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000" dirty="0">
                          <a:solidFill>
                            <a:srgbClr val="0070C0"/>
                          </a:solidFill>
                        </a:rPr>
                        <a:t>Implement comprehensive multi-point inspections for all vehicles, documenting additional repair needs.</a:t>
                      </a:r>
                    </a:p>
                  </a:txBody>
                  <a:tcPr/>
                </a:tc>
                <a:tc>
                  <a:txBody>
                    <a:bodyPr/>
                    <a:lstStyle/>
                    <a:p>
                      <a:r>
                        <a:rPr lang="en-US" sz="1000" dirty="0">
                          <a:solidFill>
                            <a:srgbClr val="0070C0"/>
                          </a:solidFill>
                        </a:rPr>
                        <a:t>Service Manager  - Porsche North Houston </a:t>
                      </a:r>
                    </a:p>
                  </a:txBody>
                  <a:tcPr/>
                </a:tc>
                <a:tc>
                  <a:txBody>
                    <a:bodyPr/>
                    <a:lstStyle/>
                    <a:p>
                      <a:r>
                        <a:rPr lang="en-US" sz="1000" dirty="0">
                          <a:solidFill>
                            <a:srgbClr val="0070C0"/>
                          </a:solidFill>
                        </a:rPr>
                        <a:t>Check in monthly, completed by Q1, 2025</a:t>
                      </a:r>
                    </a:p>
                  </a:txBody>
                  <a:tcPr/>
                </a:tc>
                <a:extLst>
                  <a:ext uri="{0D108BD9-81ED-4DB2-BD59-A6C34878D82A}">
                    <a16:rowId xmlns:a16="http://schemas.microsoft.com/office/drawing/2014/main" val="2400365483"/>
                  </a:ext>
                </a:extLst>
              </a:tr>
              <a:tr h="565004">
                <a:tc>
                  <a:txBody>
                    <a:bodyPr/>
                    <a:lstStyle/>
                    <a:p>
                      <a:r>
                        <a:rPr lang="en-US" sz="1000" dirty="0">
                          <a:solidFill>
                            <a:srgbClr val="0070C0"/>
                          </a:solidFill>
                        </a:rPr>
                        <a:t>Create a training program for service advisors to enhance upselling techniques and familiarize them with bundled service offerings.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 </a:t>
                      </a:r>
                    </a:p>
                    <a:p>
                      <a:endParaRPr lang="en-US" sz="1000" dirty="0">
                        <a:solidFill>
                          <a:srgbClr val="0070C0"/>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Check in monthly, completed by Q2, 2025</a:t>
                      </a:r>
                    </a:p>
                    <a:p>
                      <a:endParaRPr lang="en-US" dirty="0">
                        <a:solidFill>
                          <a:srgbClr val="0070C0"/>
                        </a:solidFill>
                      </a:endParaRPr>
                    </a:p>
                  </a:txBody>
                  <a:tcPr/>
                </a:tc>
                <a:extLst>
                  <a:ext uri="{0D108BD9-81ED-4DB2-BD59-A6C34878D82A}">
                    <a16:rowId xmlns:a16="http://schemas.microsoft.com/office/drawing/2014/main" val="107845787"/>
                  </a:ext>
                </a:extLst>
              </a:tr>
              <a:tr h="565004">
                <a:tc>
                  <a:txBody>
                    <a:bodyPr/>
                    <a:lstStyle/>
                    <a:p>
                      <a:r>
                        <a:rPr lang="en-US" sz="1000" dirty="0">
                          <a:solidFill>
                            <a:srgbClr val="0070C0"/>
                          </a:solidFill>
                        </a:rPr>
                        <a:t>Develop promotional bundles and discounts for customers who authorize multiple services in one visit.</a:t>
                      </a:r>
                    </a:p>
                  </a:txBody>
                  <a:tcPr/>
                </a:tc>
                <a:tc>
                  <a:txBody>
                    <a:bodyPr/>
                    <a:lstStyle/>
                    <a:p>
                      <a:r>
                        <a:rPr lang="en-US" sz="1000" dirty="0">
                          <a:solidFill>
                            <a:srgbClr val="0070C0"/>
                          </a:solidFill>
                        </a:rPr>
                        <a:t>Marketing Manager – Porsche North Houston</a:t>
                      </a:r>
                    </a:p>
                    <a:p>
                      <a:r>
                        <a:rPr lang="en-US" sz="1000" dirty="0">
                          <a:solidFill>
                            <a:srgbClr val="0070C0"/>
                          </a:solidFill>
                        </a:rPr>
                        <a:t>Marketing Director (Corporate)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 </a:t>
                      </a:r>
                    </a:p>
                    <a:p>
                      <a:endParaRPr lang="en-US" sz="1000" dirty="0">
                        <a:solidFill>
                          <a:srgbClr val="0070C0"/>
                        </a:solidFill>
                      </a:endParaRPr>
                    </a:p>
                  </a:txBody>
                  <a:tcPr/>
                </a:tc>
                <a:tc>
                  <a:txBody>
                    <a:bodyPr/>
                    <a:lstStyle/>
                    <a:p>
                      <a:r>
                        <a:rPr lang="en-US" sz="1000" dirty="0">
                          <a:solidFill>
                            <a:srgbClr val="0070C0"/>
                          </a:solidFill>
                        </a:rPr>
                        <a:t>Check in monthly, completed by Q2, 2025</a:t>
                      </a:r>
                    </a:p>
                    <a:p>
                      <a:endParaRPr lang="en-US" dirty="0">
                        <a:solidFill>
                          <a:srgbClr val="0070C0"/>
                        </a:solidFill>
                      </a:endParaRPr>
                    </a:p>
                  </a:txBody>
                  <a:tcPr/>
                </a:tc>
                <a:extLst>
                  <a:ext uri="{0D108BD9-81ED-4DB2-BD59-A6C34878D82A}">
                    <a16:rowId xmlns:a16="http://schemas.microsoft.com/office/drawing/2014/main" val="1530126605"/>
                  </a:ext>
                </a:extLst>
              </a:tr>
              <a:tr h="565004">
                <a:tc>
                  <a:txBody>
                    <a:bodyPr/>
                    <a:lstStyle/>
                    <a:p>
                      <a:r>
                        <a:rPr lang="en-US" sz="1000" dirty="0">
                          <a:solidFill>
                            <a:srgbClr val="0070C0"/>
                          </a:solidFill>
                        </a:rPr>
                        <a:t>Set monthly targets for multi-item ROs and track progress to evaluate the effectiveness of these tactics.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 </a:t>
                      </a:r>
                    </a:p>
                    <a:p>
                      <a:endParaRPr lang="en-US" sz="1000" dirty="0">
                        <a:solidFill>
                          <a:srgbClr val="0070C0"/>
                        </a:solidFill>
                      </a:endParaRPr>
                    </a:p>
                  </a:txBody>
                  <a:tcPr/>
                </a:tc>
                <a:tc>
                  <a:txBody>
                    <a:bodyPr/>
                    <a:lstStyle/>
                    <a:p>
                      <a:r>
                        <a:rPr lang="en-US" sz="1000" dirty="0">
                          <a:solidFill>
                            <a:srgbClr val="0070C0"/>
                          </a:solidFill>
                        </a:rPr>
                        <a:t>Check in monthly, completed by Q1, 2025</a:t>
                      </a:r>
                    </a:p>
                    <a:p>
                      <a:endParaRPr lang="en-US" dirty="0">
                        <a:solidFill>
                          <a:srgbClr val="0070C0"/>
                        </a:solidFill>
                      </a:endParaRPr>
                    </a:p>
                  </a:txBody>
                  <a:tcPr/>
                </a:tc>
                <a:extLst>
                  <a:ext uri="{0D108BD9-81ED-4DB2-BD59-A6C34878D82A}">
                    <a16:rowId xmlns:a16="http://schemas.microsoft.com/office/drawing/2014/main" val="1950345431"/>
                  </a:ext>
                </a:extLst>
              </a:tr>
              <a:tr h="565004">
                <a:tc>
                  <a:txBody>
                    <a:bodyPr/>
                    <a:lstStyle/>
                    <a:p>
                      <a:r>
                        <a:rPr lang="en-US" sz="1000" dirty="0">
                          <a:solidFill>
                            <a:srgbClr val="0070C0"/>
                          </a:solidFill>
                        </a:rPr>
                        <a:t>Launch virtual consultation services for customers interested in exploring vehicle options or discussing service needs remotely.</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Director (Corporate) </a:t>
                      </a:r>
                    </a:p>
                    <a:p>
                      <a:endParaRPr lang="en-US" sz="1000" dirty="0">
                        <a:solidFill>
                          <a:srgbClr val="0070C0"/>
                        </a:solidFill>
                      </a:endParaRPr>
                    </a:p>
                  </a:txBody>
                  <a:tcPr/>
                </a:tc>
                <a:tc>
                  <a:txBody>
                    <a:bodyPr/>
                    <a:lstStyle/>
                    <a:p>
                      <a:r>
                        <a:rPr lang="en-US" sz="1000" dirty="0">
                          <a:solidFill>
                            <a:srgbClr val="0070C0"/>
                          </a:solidFill>
                        </a:rPr>
                        <a:t>Check in monthly, completed by Q1, 2025</a:t>
                      </a:r>
                    </a:p>
                    <a:p>
                      <a:endParaRPr lang="en-US" dirty="0">
                        <a:solidFill>
                          <a:srgbClr val="0070C0"/>
                        </a:solidFill>
                      </a:endParaRPr>
                    </a:p>
                  </a:txBody>
                  <a:tcPr/>
                </a:tc>
                <a:extLst>
                  <a:ext uri="{0D108BD9-81ED-4DB2-BD59-A6C34878D82A}">
                    <a16:rowId xmlns:a16="http://schemas.microsoft.com/office/drawing/2014/main" val="1960891333"/>
                  </a:ext>
                </a:extLst>
              </a:tr>
              <a:tr h="565004">
                <a:tc>
                  <a:txBody>
                    <a:bodyPr/>
                    <a:lstStyle/>
                    <a:p>
                      <a:r>
                        <a:rPr lang="en-US" sz="1000" dirty="0">
                          <a:solidFill>
                            <a:srgbClr val="0070C0"/>
                          </a:solidFill>
                        </a:rPr>
                        <a:t>Design maintenance packages tailored to new Porsche models and promote these through the website, email, and in-dealership displays.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Director (Corporate) </a:t>
                      </a:r>
                    </a:p>
                    <a:p>
                      <a:endParaRPr lang="en-US" sz="1000" dirty="0">
                        <a:solidFill>
                          <a:srgbClr val="0070C0"/>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Check in monthly, completed by Q3, 2025</a:t>
                      </a:r>
                    </a:p>
                    <a:p>
                      <a:endParaRPr lang="en-US" sz="1000" dirty="0">
                        <a:solidFill>
                          <a:srgbClr val="0070C0"/>
                        </a:solidFill>
                      </a:endParaRPr>
                    </a:p>
                  </a:txBody>
                  <a:tcPr/>
                </a:tc>
                <a:extLst>
                  <a:ext uri="{0D108BD9-81ED-4DB2-BD59-A6C34878D82A}">
                    <a16:rowId xmlns:a16="http://schemas.microsoft.com/office/drawing/2014/main" val="4137224325"/>
                  </a:ext>
                </a:extLst>
              </a:tr>
              <a:tr h="565004">
                <a:tc>
                  <a:txBody>
                    <a:bodyPr/>
                    <a:lstStyle/>
                    <a:p>
                      <a:r>
                        <a:rPr lang="en-US" sz="1000" dirty="0">
                          <a:solidFill>
                            <a:srgbClr val="0070C0"/>
                          </a:solidFill>
                        </a:rPr>
                        <a:t>Set up automated reminders for scheduled maintenance based on vehicle age or mileage, sent via email or mobile notifications.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Service Manager  - Porsche North Houston </a:t>
                      </a:r>
                    </a:p>
                    <a:p>
                      <a:r>
                        <a:rPr lang="en-US" sz="1000" dirty="0">
                          <a:solidFill>
                            <a:srgbClr val="0070C0"/>
                          </a:solidFill>
                        </a:rPr>
                        <a:t>Marketing Manager – Porsche North Houston</a:t>
                      </a:r>
                    </a:p>
                    <a:p>
                      <a:r>
                        <a:rPr lang="en-US" sz="1000" dirty="0">
                          <a:solidFill>
                            <a:srgbClr val="0070C0"/>
                          </a:solidFill>
                        </a:rPr>
                        <a:t>Marketing Director (Corporate)</a:t>
                      </a:r>
                    </a:p>
                    <a:p>
                      <a:endParaRPr lang="en-US" dirty="0">
                        <a:solidFill>
                          <a:srgbClr val="0070C0"/>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solidFill>
                            <a:srgbClr val="0070C0"/>
                          </a:solidFill>
                        </a:rPr>
                        <a:t>Check in monthly, completed by Q1, 2025</a:t>
                      </a:r>
                    </a:p>
                    <a:p>
                      <a:endParaRPr lang="en-US" dirty="0">
                        <a:solidFill>
                          <a:srgbClr val="0070C0"/>
                        </a:solidFill>
                      </a:endParaRP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13724" y="1653872"/>
            <a:ext cx="9858144" cy="4928179"/>
          </a:xfrm>
        </p:spPr>
        <p:txBody>
          <a:bodyPr>
            <a:normAutofit fontScale="85000" lnSpcReduction="10000"/>
          </a:bodyPr>
          <a:lstStyle/>
          <a:p>
            <a:r>
              <a:rPr lang="en-US" dirty="0">
                <a:solidFill>
                  <a:srgbClr val="0070C0"/>
                </a:solidFill>
              </a:rPr>
              <a:t>Our Porsche North Houston Dealership, proudly upholds its status as a Premier Porsche Dealer and ranks as the 4th largest Porsche dealership in the United States, is a highly successful luxury automotive dealership that aligns closely with the Porsche brand’s prestigious image. Positioned in a high-income area with a reputation for excellence, Porsche North Houston excels in delivering a premium customer experience, providing state-of-the-art service, and fostering a strong community of Porsche enthusiasts. The dealership’s key strengths include its skilled service team, collaborative culture, and proactive customer engagement through exclusive events.</a:t>
            </a:r>
          </a:p>
          <a:p>
            <a:r>
              <a:rPr lang="en-US" dirty="0">
                <a:solidFill>
                  <a:srgbClr val="0070C0"/>
                </a:solidFill>
              </a:rPr>
              <a:t>To build on its success, Porsche North Houston aims to further enhance its service revenue by encouraging multi-item repair orders, strengthening digital engagement, and targeting maintenance plans for newer vehicle owners to build early loyalty. Additionally, the dealership is preparing for the growing demand for electric vehicles (EVs) by investing in EV infrastructure and specialized training for technicians.</a:t>
            </a:r>
          </a:p>
          <a:p>
            <a:r>
              <a:rPr lang="en-US" dirty="0">
                <a:solidFill>
                  <a:srgbClr val="0070C0"/>
                </a:solidFill>
              </a:rPr>
              <a:t>In the face of competitive and evolving market conditions, Porsche North Houston is expanding its reach beyond the local area, leveraging digital marketing to attract regional and national clientele. The dealership is also adopting sustainability initiatives to align with the increasing demand for environmentally conscious practices.</a:t>
            </a:r>
          </a:p>
          <a:p>
            <a:r>
              <a:rPr lang="en-US" dirty="0">
                <a:solidFill>
                  <a:srgbClr val="0070C0"/>
                </a:solidFill>
              </a:rPr>
              <a:t>Through a series of actionable plans, including enhancing upselling techniques, expanding virtual services, hosting community events, and improving operational efficiency, Porsche North Houston is well-positioned to sustain its leadership in the luxury automotive market. These strategies ensure the dealership continues to provide an exceptional experience for Porsche owners while adapting to future industry trends and consumer expectations.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1FBA431-7748-9F88-D1FF-F06189FFAC16}"/>
              </a:ext>
            </a:extLst>
          </p:cNvPr>
          <p:cNvGraphicFramePr>
            <a:graphicFrameLocks noChangeAspect="1"/>
          </p:cNvGraphicFramePr>
          <p:nvPr>
            <p:custDataLst>
              <p:tags r:id="rId1"/>
            </p:custDataLst>
            <p:extLst>
              <p:ext uri="{D42A27DB-BD31-4B8C-83A1-F6EECF244321}">
                <p14:modId xmlns:p14="http://schemas.microsoft.com/office/powerpoint/2010/main" val="26025299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8" name="think-cell data - do not delete" hidden="1">
                        <a:extLst>
                          <a:ext uri="{FF2B5EF4-FFF2-40B4-BE49-F238E27FC236}">
                            <a16:creationId xmlns:a16="http://schemas.microsoft.com/office/drawing/2014/main" id="{51FBA431-7748-9F88-D1FF-F06189FFAC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29522" y="-50801"/>
            <a:ext cx="8596668" cy="1320800"/>
          </a:xfrm>
        </p:spPr>
        <p:txBody>
          <a:bodyPr vert="horz">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60188" y="1159434"/>
            <a:ext cx="11244132" cy="5593977"/>
          </a:xfrm>
        </p:spPr>
        <p:txBody>
          <a:bodyPr>
            <a:normAutofit fontScale="25000" lnSpcReduction="20000"/>
          </a:bodyPr>
          <a:lstStyle/>
          <a:p>
            <a:pPr algn="l"/>
            <a:endParaRPr lang="en-US" sz="4000" b="0" i="0" u="none" strike="noStrike" baseline="0" dirty="0">
              <a:solidFill>
                <a:srgbClr val="000000"/>
              </a:solidFill>
              <a:latin typeface="Calibri" panose="020F0502020204030204" pitchFamily="34" charset="0"/>
            </a:endParaRPr>
          </a:p>
          <a:p>
            <a:r>
              <a:rPr lang="en-US" sz="4000" b="0" i="0" u="none" strike="noStrike" baseline="0" dirty="0">
                <a:solidFill>
                  <a:srgbClr val="221E1F"/>
                </a:solidFill>
                <a:latin typeface="Calibri" panose="020F0502020204030204" pitchFamily="34" charset="0"/>
              </a:rPr>
              <a:t>Current practices </a:t>
            </a:r>
          </a:p>
          <a:p>
            <a:r>
              <a:rPr lang="en-US" sz="4000" dirty="0">
                <a:solidFill>
                  <a:srgbClr val="0070C0"/>
                </a:solidFill>
                <a:latin typeface="Calibri" panose="020F0502020204030204" pitchFamily="34" charset="0"/>
              </a:rPr>
              <a:t>In general, Porshe North’s service GP % is decent. Please see the details below:</a:t>
            </a:r>
          </a:p>
          <a:p>
            <a:pPr marL="342900" marR="0" lvl="0" indent="-342900">
              <a:lnSpc>
                <a:spcPct val="107000"/>
              </a:lnSpc>
              <a:spcAft>
                <a:spcPts val="800"/>
              </a:spcAft>
              <a:buFont typeface="+mj-lt"/>
              <a:buAutoNum type="arabicPeriod"/>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High Sales and Gross in Customer Car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t>
            </a:r>
          </a:p>
          <a:p>
            <a:pPr marL="342900" marR="0" lvl="0" indent="-342900">
              <a:lnSpc>
                <a:spcPct val="107000"/>
              </a:lnSpc>
              <a:spcAft>
                <a:spcPts val="800"/>
              </a:spcAft>
              <a:buFont typeface="+mj-lt"/>
              <a:buAutoNum type="arabicPeriod"/>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Customer Car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stands out as the highest revenue-generating category with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$438,445 in sales</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and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$358,777 in gross profit</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The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81.83% gross margin</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is healthy, and it contributes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51.20%</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to the total sales.</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Improvement Opportunity</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This category is performing well, but it did not reach NADA’s guide on 60%.  There could be room to optimize labor efficiency or explore upselling additional services to increase sales further. Additionally, reducing any potential unapplied labor in this category can enhance profitability.</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Warranty and Warranty Other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Both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Warranty</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$152,976 in sales, 82.99% gross margin</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and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Warranty Other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$52,883 in sales, 84.45% gross margin</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show strong margins above 82%. Together, they contribute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24.05%</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of total sales.</a:t>
            </a:r>
          </a:p>
          <a:p>
            <a:pPr marL="342900" marR="0" lvl="0" indent="-342900">
              <a:lnSpc>
                <a:spcPct val="107000"/>
              </a:lnSpc>
              <a:spcAft>
                <a:spcPts val="800"/>
              </a:spcAft>
              <a:buFont typeface="+mj-lt"/>
              <a:buAutoNum type="arabicPeriod"/>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Internal Work</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The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Internal</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category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$211,962 in sales, 75.85% gross margin</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contributes a significant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24.75%</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to total sales but has the lowest gross margin of the categories listed. This indicates there are inefficiencies or lower profitability in this area.</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Improvement Opportunity</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we will analyze the processes and parts involved in internal work. It might be possible to increase profitability here by reducing costs or improving workflow efficiency. </a:t>
            </a:r>
          </a:p>
          <a:p>
            <a:pPr marL="342900" marR="0" lvl="0" indent="-342900">
              <a:lnSpc>
                <a:spcPct val="107000"/>
              </a:lnSpc>
              <a:spcAft>
                <a:spcPts val="800"/>
              </a:spcAft>
              <a:buFont typeface="+mj-lt"/>
              <a:buAutoNum type="arabicPeriod"/>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Adj. Cost of Labor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t>
            </a:r>
          </a:p>
          <a:p>
            <a:pPr marL="228600" marR="0">
              <a:lnSpc>
                <a:spcPct val="107000"/>
              </a:lnSpc>
              <a:spcAft>
                <a:spcPts val="800"/>
              </a:spcAft>
            </a:pP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The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Adjusted Cost of Labor</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shows a negative value of </a:t>
            </a: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$(48,141)</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which impacts the overall profitability. This reflects unbilled labor or underutilized technician time.</a:t>
            </a:r>
          </a:p>
          <a:p>
            <a:pPr marL="342900" marR="0" lvl="0" indent="-342900">
              <a:lnSpc>
                <a:spcPct val="107000"/>
              </a:lnSpc>
              <a:spcAft>
                <a:spcPts val="800"/>
              </a:spcAft>
              <a:buSzPts val="1000"/>
              <a:buFont typeface="Symbol" panose="05050102010706020507" pitchFamily="18" charset="2"/>
              <a:buChar char=""/>
              <a:tabLst>
                <a:tab pos="457200" algn="l"/>
              </a:tabLst>
            </a:pPr>
            <a:r>
              <a:rPr lang="en-US" sz="40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Improvement Opportunity</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The goal is to reduce, if not completely eliminate, unapplied labor. A portion of the unapplied labor stems from hourly pay bonuses provided to technicians who exceed the standard 8-hour workday. This extra pay, which incentivizes technicians to work more, will remain a part of the system. Another contributor to unapplied labor is the training costs for Tech Helpers, which are not billed on </a:t>
            </a:r>
            <a:r>
              <a:rPr lang="en-US" sz="4000"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ROs. </a:t>
            </a:r>
            <a:r>
              <a:rPr lang="en-US" sz="40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This area presents an opportunity for efficiency improvements to minimize its impact.</a:t>
            </a:r>
            <a:endParaRPr lang="en-US" dirty="0"/>
          </a:p>
        </p:txBody>
      </p:sp>
      <p:pic>
        <p:nvPicPr>
          <p:cNvPr id="6" name="Content Placeholder 5">
            <a:extLst>
              <a:ext uri="{FF2B5EF4-FFF2-40B4-BE49-F238E27FC236}">
                <a16:creationId xmlns:a16="http://schemas.microsoft.com/office/drawing/2014/main" id="{CB200AB7-907D-0B7D-0BC9-165F732B35CB}"/>
              </a:ext>
            </a:extLst>
          </p:cNvPr>
          <p:cNvPicPr>
            <a:picLocks noGrp="1" noChangeAspect="1"/>
          </p:cNvPicPr>
          <p:nvPr>
            <p:ph sz="quarter" idx="4"/>
          </p:nvPr>
        </p:nvPicPr>
        <p:blipFill>
          <a:blip r:embed="rId5"/>
          <a:stretch>
            <a:fillRect/>
          </a:stretch>
        </p:blipFill>
        <p:spPr>
          <a:xfrm>
            <a:off x="7434258" y="104589"/>
            <a:ext cx="4186237" cy="195357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2E28F-3756-E2A4-5513-F30956D84D9D}"/>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937BD298-AE0E-AB0E-2BA3-81DF4450CFD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8" name="think-cell data - do not delete" hidden="1">
                        <a:extLst>
                          <a:ext uri="{FF2B5EF4-FFF2-40B4-BE49-F238E27FC236}">
                            <a16:creationId xmlns:a16="http://schemas.microsoft.com/office/drawing/2014/main" id="{937BD298-AE0E-AB0E-2BA3-81DF4450CFD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2F0242C-D66B-8C90-C0A9-725ECD123BF6}"/>
              </a:ext>
            </a:extLst>
          </p:cNvPr>
          <p:cNvSpPr>
            <a:spLocks noGrp="1"/>
          </p:cNvSpPr>
          <p:nvPr>
            <p:ph type="title"/>
          </p:nvPr>
        </p:nvSpPr>
        <p:spPr>
          <a:xfrm>
            <a:off x="629522" y="-50801"/>
            <a:ext cx="8596668" cy="1320800"/>
          </a:xfrm>
        </p:spPr>
        <p:txBody>
          <a:bodyPr vert="horz">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5FDCD461-0C7E-CE93-5981-6ED42B0BCCCA}"/>
              </a:ext>
            </a:extLst>
          </p:cNvPr>
          <p:cNvSpPr>
            <a:spLocks noGrp="1"/>
          </p:cNvSpPr>
          <p:nvPr>
            <p:ph sz="half" idx="2"/>
          </p:nvPr>
        </p:nvSpPr>
        <p:spPr>
          <a:xfrm>
            <a:off x="460189" y="1159434"/>
            <a:ext cx="7835152" cy="559397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3000" b="0" i="0" u="none" strike="noStrike" baseline="0" dirty="0">
                <a:solidFill>
                  <a:srgbClr val="221E1F"/>
                </a:solidFill>
                <a:latin typeface="Calibri" panose="020F0502020204030204" pitchFamily="34" charset="0"/>
              </a:rPr>
              <a:t>Goals for Improvement</a:t>
            </a:r>
          </a:p>
          <a:p>
            <a:pPr>
              <a:lnSpc>
                <a:spcPct val="107000"/>
              </a:lnSpc>
              <a:spcAft>
                <a:spcPts val="800"/>
              </a:spcAft>
              <a:buSzPts val="1000"/>
              <a:tabLst>
                <a:tab pos="457200" algn="l"/>
              </a:tabLst>
            </a:pP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Raise Customer-Pay Labor as % of Sales from 51.2% to 60.0%. </a:t>
            </a:r>
          </a:p>
          <a:p>
            <a:pPr marL="342900" marR="0" lvl="0" indent="-342900">
              <a:lnSpc>
                <a:spcPct val="107000"/>
              </a:lnSpc>
              <a:spcAft>
                <a:spcPts val="800"/>
              </a:spcAft>
              <a:buSzPts val="1000"/>
              <a:buFont typeface="Symbol" panose="05050102010706020507" pitchFamily="18" charset="2"/>
              <a:buChar char=""/>
              <a:tabLst>
                <a:tab pos="457200" algn="l"/>
              </a:tabLst>
            </a:pPr>
            <a:r>
              <a:rPr lang="en-US"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O</a:t>
            </a: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ptimize labor efficiency or explore upselling additional services to increase sales further. Additionally, reducing any potential unapplied labor in this category can enhance profitability.</a:t>
            </a:r>
          </a:p>
          <a:p>
            <a:pPr marL="342900" marR="0" lvl="0" indent="-342900">
              <a:lnSpc>
                <a:spcPct val="107000"/>
              </a:lnSpc>
              <a:spcAft>
                <a:spcPts val="800"/>
              </a:spcAft>
              <a:buSzPts val="1000"/>
              <a:buFont typeface="Symbol" panose="05050102010706020507" pitchFamily="18" charset="2"/>
              <a:buChar char=""/>
              <a:tabLst>
                <a:tab pos="457200" algn="l"/>
              </a:tabLst>
            </a:pP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Improve Internal Work’s Gross Profit. improvement Opportunity</a:t>
            </a: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endParaRPr lang="en-US" kern="100" dirty="0">
              <a:solidFill>
                <a:srgbClr val="0070C0"/>
              </a:solidFill>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Aft>
                <a:spcPts val="800"/>
              </a:spcAft>
              <a:buSzPts val="1000"/>
              <a:buFont typeface="Symbol" panose="05050102010706020507" pitchFamily="18" charset="2"/>
              <a:buChar char=""/>
              <a:tabLst>
                <a:tab pos="457200" algn="l"/>
              </a:tabLst>
            </a:pP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We will analyze the processes and parts involved in internal work. It </a:t>
            </a:r>
            <a:r>
              <a:rPr lang="en-US"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could</a:t>
            </a: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be possible to increase profitability here by reducing costs or improving workflow efficiency. </a:t>
            </a:r>
          </a:p>
          <a:p>
            <a:pPr marL="342900" marR="0" lvl="0" indent="-342900">
              <a:lnSpc>
                <a:spcPct val="107000"/>
              </a:lnSpc>
              <a:spcAft>
                <a:spcPts val="800"/>
              </a:spcAft>
              <a:buSzPts val="1000"/>
              <a:buFont typeface="Symbol" panose="05050102010706020507" pitchFamily="18" charset="2"/>
              <a:buChar char=""/>
              <a:tabLst>
                <a:tab pos="457200" algn="l"/>
              </a:tabLst>
            </a:pP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Reduce, if not completely eliminate, Unapplied Labor.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5963D056-1A07-8517-B857-B2B193B33675}"/>
              </a:ext>
            </a:extLst>
          </p:cNvPr>
          <p:cNvPicPr>
            <a:picLocks noGrp="1" noChangeAspect="1"/>
          </p:cNvPicPr>
          <p:nvPr>
            <p:ph sz="quarter" idx="4"/>
          </p:nvPr>
        </p:nvPicPr>
        <p:blipFill>
          <a:blip r:embed="rId5"/>
          <a:stretch>
            <a:fillRect/>
          </a:stretch>
        </p:blipFill>
        <p:spPr>
          <a:xfrm>
            <a:off x="7434258" y="104589"/>
            <a:ext cx="4186237" cy="1953577"/>
          </a:xfrm>
          <a:prstGeom prst="rect">
            <a:avLst/>
          </a:prstGeom>
        </p:spPr>
      </p:pic>
    </p:spTree>
    <p:extLst>
      <p:ext uri="{BB962C8B-B14F-4D97-AF65-F5344CB8AC3E}">
        <p14:creationId xmlns:p14="http://schemas.microsoft.com/office/powerpoint/2010/main" val="1037869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1B9A9-9E4D-0C0F-4303-A904719E1DAD}"/>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C2EBE131-F794-A5D4-4E06-57070ED2A1E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8" name="think-cell data - do not delete" hidden="1">
                        <a:extLst>
                          <a:ext uri="{FF2B5EF4-FFF2-40B4-BE49-F238E27FC236}">
                            <a16:creationId xmlns:a16="http://schemas.microsoft.com/office/drawing/2014/main" id="{C2EBE131-F794-A5D4-4E06-57070ED2A1E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79B2F3D-FCD8-E9AB-4C52-A9A9FB71DCBA}"/>
              </a:ext>
            </a:extLst>
          </p:cNvPr>
          <p:cNvSpPr>
            <a:spLocks noGrp="1"/>
          </p:cNvSpPr>
          <p:nvPr>
            <p:ph type="title"/>
          </p:nvPr>
        </p:nvSpPr>
        <p:spPr>
          <a:xfrm>
            <a:off x="629522" y="-50801"/>
            <a:ext cx="8596668" cy="1320800"/>
          </a:xfrm>
        </p:spPr>
        <p:txBody>
          <a:bodyPr vert="horz">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6085D10D-C11C-EE12-F353-679B59DE669F}"/>
              </a:ext>
            </a:extLst>
          </p:cNvPr>
          <p:cNvSpPr>
            <a:spLocks noGrp="1"/>
          </p:cNvSpPr>
          <p:nvPr>
            <p:ph sz="half" idx="2"/>
          </p:nvPr>
        </p:nvSpPr>
        <p:spPr>
          <a:xfrm>
            <a:off x="460189" y="763325"/>
            <a:ext cx="11800722" cy="5990086"/>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500" b="0" i="0" u="none" strike="noStrike" baseline="0" dirty="0">
                <a:solidFill>
                  <a:srgbClr val="221E1F"/>
                </a:solidFill>
                <a:latin typeface="Calibri" panose="020F0502020204030204" pitchFamily="34" charset="0"/>
              </a:rPr>
              <a:t>Plans to achieve your goals </a:t>
            </a:r>
          </a:p>
          <a:p>
            <a:pPr>
              <a:lnSpc>
                <a:spcPct val="107000"/>
              </a:lnSpc>
              <a:spcAft>
                <a:spcPts val="800"/>
              </a:spcAft>
              <a:buSzPts val="1000"/>
              <a:tabLst>
                <a:tab pos="457200" algn="l"/>
              </a:tabLst>
            </a:pPr>
            <a:r>
              <a:rPr lang="en-US" sz="15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1. Raise Customer-Pay Labor as % of Sales from 51.2% to 60.0%. </a:t>
            </a:r>
          </a:p>
          <a:p>
            <a:pPr>
              <a:lnSpc>
                <a:spcPct val="107000"/>
              </a:lnSpc>
              <a:spcAft>
                <a:spcPts val="800"/>
              </a:spcAft>
              <a:buSzPts val="1000"/>
              <a:buFont typeface="+mj-lt"/>
              <a:buAutoNum type="arabicPeriod"/>
              <a:tabLst>
                <a:tab pos="457200" algn="l"/>
              </a:tabLst>
            </a:pPr>
            <a:r>
              <a:rPr lang="en-US" sz="1500" b="1"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 - </a:t>
            </a:r>
            <a:r>
              <a:rPr lang="en-US" sz="1500"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O</a:t>
            </a:r>
            <a:r>
              <a:rPr lang="en-US" sz="15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ptimize labor efficiency or explore upselling additional services to increase sales further.</a:t>
            </a:r>
          </a:p>
          <a:p>
            <a:pPr>
              <a:lnSpc>
                <a:spcPct val="107000"/>
              </a:lnSpc>
              <a:spcAft>
                <a:spcPts val="800"/>
              </a:spcAft>
              <a:buSzPts val="1000"/>
              <a:buFont typeface="+mj-lt"/>
              <a:buAutoNum type="arabicPeriod"/>
              <a:tabLst>
                <a:tab pos="457200" algn="l"/>
              </a:tabLst>
            </a:pPr>
            <a:r>
              <a:rPr lang="en-US" sz="15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Additionally, reducing any potential unapplied labor in this category can enhance profitability.</a:t>
            </a:r>
          </a:p>
          <a:p>
            <a:pPr>
              <a:lnSpc>
                <a:spcPct val="107000"/>
              </a:lnSpc>
              <a:spcAft>
                <a:spcPts val="800"/>
              </a:spcAft>
              <a:buSzPts val="1000"/>
              <a:buFont typeface="+mj-lt"/>
              <a:buAutoNum type="arabicPeriod"/>
              <a:tabLst>
                <a:tab pos="457200" algn="l"/>
              </a:tabLst>
            </a:pPr>
            <a:r>
              <a:rPr lang="en-US" sz="1500" b="1"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2</a:t>
            </a:r>
            <a:r>
              <a:rPr lang="en-US" sz="15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Improve Internal Work’s Gross Profit. improvement Opportunity</a:t>
            </a:r>
            <a:r>
              <a:rPr lang="en-US" sz="15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endParaRPr lang="en-US" sz="15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SzPts val="1000"/>
              <a:buFont typeface="+mj-lt"/>
              <a:buAutoNum type="arabicPeriod"/>
              <a:tabLst>
                <a:tab pos="457200" algn="l"/>
              </a:tabLst>
            </a:pPr>
            <a:r>
              <a:rPr lang="en-US" sz="1500" b="0" i="0" u="none" strike="noStrike" baseline="0" dirty="0">
                <a:solidFill>
                  <a:srgbClr val="0070C0"/>
                </a:solidFill>
                <a:latin typeface="Calibri" panose="020F0502020204030204" pitchFamily="34" charset="0"/>
              </a:rPr>
              <a:t>Focus on Sales Over Profitability: Internal work is often done with a focus on supporting vehicle sales rather than making a profit. I’m checking with both our service and used car managers to get to the bottom of it.</a:t>
            </a:r>
          </a:p>
          <a:p>
            <a:pPr>
              <a:lnSpc>
                <a:spcPct val="107000"/>
              </a:lnSpc>
              <a:spcAft>
                <a:spcPts val="800"/>
              </a:spcAft>
              <a:buSzPts val="1000"/>
              <a:buFont typeface="+mj-lt"/>
              <a:buAutoNum type="arabicPeriod"/>
              <a:tabLst>
                <a:tab pos="457200" algn="l"/>
              </a:tabLst>
            </a:pPr>
            <a:r>
              <a:rPr lang="en-US" sz="1500" b="0" i="0" u="none" strike="noStrike" baseline="0" dirty="0">
                <a:solidFill>
                  <a:srgbClr val="0070C0"/>
                </a:solidFill>
                <a:latin typeface="Calibri" panose="020F0502020204030204" pitchFamily="34" charset="0"/>
              </a:rPr>
              <a:t>High Parts and Material Costs: Internal jobs, especially vehicle reconditioning, could involve high parts and material costs that sometimes don’t translate into direct revenue. Since these costs </a:t>
            </a:r>
            <a:r>
              <a:rPr lang="en-US" sz="1500" dirty="0">
                <a:solidFill>
                  <a:srgbClr val="0070C0"/>
                </a:solidFill>
                <a:latin typeface="Calibri" panose="020F0502020204030204" pitchFamily="34" charset="0"/>
              </a:rPr>
              <a:t>add up </a:t>
            </a:r>
            <a:r>
              <a:rPr lang="en-US" sz="1500" b="0" i="0" u="none" strike="noStrike" baseline="0" dirty="0">
                <a:solidFill>
                  <a:srgbClr val="0070C0"/>
                </a:solidFill>
                <a:latin typeface="Calibri" panose="020F0502020204030204" pitchFamily="34" charset="0"/>
              </a:rPr>
              <a:t>without a corresponding revenue increase, they could dilute the margin.</a:t>
            </a:r>
          </a:p>
          <a:p>
            <a:pPr>
              <a:lnSpc>
                <a:spcPct val="107000"/>
              </a:lnSpc>
              <a:spcAft>
                <a:spcPts val="800"/>
              </a:spcAft>
              <a:buSzPts val="1000"/>
              <a:buFont typeface="+mj-lt"/>
              <a:buAutoNum type="arabicPeriod"/>
              <a:tabLst>
                <a:tab pos="457200" algn="l"/>
              </a:tabLst>
            </a:pPr>
            <a:r>
              <a:rPr lang="en-US" sz="1500" b="0" i="0" u="none" strike="noStrike" baseline="0" dirty="0">
                <a:solidFill>
                  <a:srgbClr val="0070C0"/>
                </a:solidFill>
                <a:latin typeface="Calibri" panose="020F0502020204030204" pitchFamily="34" charset="0"/>
              </a:rPr>
              <a:t>Lack of Process Efficiency: Internal work processes may be less efficient than customer-facing services because they aren't as monitored. The service manger </a:t>
            </a:r>
            <a:r>
              <a:rPr lang="en-US" sz="1500" dirty="0">
                <a:solidFill>
                  <a:srgbClr val="0070C0"/>
                </a:solidFill>
                <a:latin typeface="Calibri" panose="020F0502020204030204" pitchFamily="34" charset="0"/>
              </a:rPr>
              <a:t>will raise the awareness on this for the whole team and conduct daily monitoring on this part of the work.</a:t>
            </a:r>
            <a:endParaRPr lang="en-US" sz="1500" b="0" i="0" u="none" strike="noStrike" baseline="0" dirty="0">
              <a:solidFill>
                <a:srgbClr val="221E1F"/>
              </a:solidFill>
              <a:latin typeface="Calibri" panose="020F0502020204030204" pitchFamily="34" charset="0"/>
            </a:endParaRPr>
          </a:p>
          <a:p>
            <a:pPr marL="0" indent="0">
              <a:lnSpc>
                <a:spcPct val="107000"/>
              </a:lnSpc>
              <a:spcAft>
                <a:spcPts val="800"/>
              </a:spcAft>
              <a:buSzPts val="1000"/>
              <a:buNone/>
              <a:tabLst>
                <a:tab pos="457200" algn="l"/>
              </a:tabLst>
            </a:pPr>
            <a:r>
              <a:rPr lang="en-US" sz="15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3. Reduce, if not completely eliminate, Unapplied Labor. </a:t>
            </a:r>
            <a:endParaRPr lang="en-US" sz="1500" b="0" i="0" u="none" strike="noStrike" baseline="0" dirty="0">
              <a:solidFill>
                <a:srgbClr val="221E1F"/>
              </a:solidFill>
              <a:latin typeface="Calibri" panose="020F0502020204030204" pitchFamily="34" charset="0"/>
            </a:endParaRPr>
          </a:p>
          <a:p>
            <a:pPr marL="0" indent="0">
              <a:buNone/>
            </a:pPr>
            <a:r>
              <a:rPr lang="en-US" sz="15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 Accelerate training times for Tech Helpers to minimize unapplied labor and improve overall efficiency.</a:t>
            </a:r>
            <a:endParaRPr lang="en-US" dirty="0"/>
          </a:p>
        </p:txBody>
      </p:sp>
      <p:pic>
        <p:nvPicPr>
          <p:cNvPr id="6" name="Content Placeholder 5">
            <a:extLst>
              <a:ext uri="{FF2B5EF4-FFF2-40B4-BE49-F238E27FC236}">
                <a16:creationId xmlns:a16="http://schemas.microsoft.com/office/drawing/2014/main" id="{487F50C3-212B-E375-4ADC-EBA4672439CB}"/>
              </a:ext>
            </a:extLst>
          </p:cNvPr>
          <p:cNvPicPr>
            <a:picLocks noGrp="1" noChangeAspect="1"/>
          </p:cNvPicPr>
          <p:nvPr>
            <p:ph sz="quarter" idx="4"/>
          </p:nvPr>
        </p:nvPicPr>
        <p:blipFill>
          <a:blip r:embed="rId5"/>
          <a:stretch>
            <a:fillRect/>
          </a:stretch>
        </p:blipFill>
        <p:spPr>
          <a:xfrm>
            <a:off x="8070363" y="405517"/>
            <a:ext cx="4069584" cy="1899139"/>
          </a:xfrm>
          <a:prstGeom prst="rect">
            <a:avLst/>
          </a:prstGeom>
        </p:spPr>
      </p:pic>
    </p:spTree>
    <p:extLst>
      <p:ext uri="{BB962C8B-B14F-4D97-AF65-F5344CB8AC3E}">
        <p14:creationId xmlns:p14="http://schemas.microsoft.com/office/powerpoint/2010/main" val="1052918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17F34-D3FE-C36F-B513-4932CE84094B}"/>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5FA22BEA-8F6C-4201-6C0C-1934622D8EF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8" name="think-cell data - do not delete" hidden="1">
                        <a:extLst>
                          <a:ext uri="{FF2B5EF4-FFF2-40B4-BE49-F238E27FC236}">
                            <a16:creationId xmlns:a16="http://schemas.microsoft.com/office/drawing/2014/main" id="{5FA22BEA-8F6C-4201-6C0C-1934622D8EF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C54EB40-A063-51FC-4394-4D0FA9D1DEF4}"/>
              </a:ext>
            </a:extLst>
          </p:cNvPr>
          <p:cNvSpPr>
            <a:spLocks noGrp="1"/>
          </p:cNvSpPr>
          <p:nvPr>
            <p:ph type="title"/>
          </p:nvPr>
        </p:nvSpPr>
        <p:spPr>
          <a:xfrm>
            <a:off x="629522" y="-50801"/>
            <a:ext cx="8596668" cy="1320800"/>
          </a:xfrm>
        </p:spPr>
        <p:txBody>
          <a:bodyPr vert="horz">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313F7D9B-BC6E-48EF-3F0F-283E2AE981A7}"/>
              </a:ext>
            </a:extLst>
          </p:cNvPr>
          <p:cNvSpPr>
            <a:spLocks noGrp="1"/>
          </p:cNvSpPr>
          <p:nvPr>
            <p:ph sz="half" idx="2"/>
          </p:nvPr>
        </p:nvSpPr>
        <p:spPr>
          <a:xfrm>
            <a:off x="460189" y="1159434"/>
            <a:ext cx="7835152" cy="559397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3200" b="0" i="0" u="none" strike="noStrike" baseline="0" dirty="0">
                <a:solidFill>
                  <a:srgbClr val="221E1F"/>
                </a:solidFill>
                <a:latin typeface="Calibri" panose="020F0502020204030204" pitchFamily="34" charset="0"/>
              </a:rPr>
              <a:t>Plans to evaluate your goals </a:t>
            </a:r>
            <a:r>
              <a:rPr lang="en-US" sz="3200" b="0" i="0" u="none" strike="noStrike" baseline="0" dirty="0">
                <a:solidFill>
                  <a:srgbClr val="0070C0"/>
                </a:solidFill>
                <a:latin typeface="Calibri" panose="020F0502020204030204" pitchFamily="34" charset="0"/>
              </a:rPr>
              <a:t>(implement  the tracking metrics in Qlik, our Online dashboarding tool) </a:t>
            </a:r>
          </a:p>
          <a:p>
            <a:pPr>
              <a:lnSpc>
                <a:spcPct val="107000"/>
              </a:lnSpc>
              <a:spcAft>
                <a:spcPts val="800"/>
              </a:spcAft>
              <a:buSzPts val="1000"/>
              <a:tabLst>
                <a:tab pos="457200" algn="l"/>
              </a:tabLst>
            </a:pP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1. Raise Customer-Pay Labor as % of Sales from 51.2% to 60.0%. </a:t>
            </a:r>
          </a:p>
          <a:p>
            <a:pPr>
              <a:lnSpc>
                <a:spcPct val="107000"/>
              </a:lnSpc>
              <a:spcAft>
                <a:spcPts val="800"/>
              </a:spcAft>
              <a:buSzPts val="1000"/>
              <a:tabLst>
                <a:tab pos="457200" algn="l"/>
              </a:tabLst>
            </a:pP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We will track this metrics every month to monitor its improvement. Will add this metrics to our online dashboarding tool, Qlik, so it can be monitored at store level companywide.</a:t>
            </a:r>
          </a:p>
          <a:p>
            <a:pPr>
              <a:lnSpc>
                <a:spcPct val="107000"/>
              </a:lnSpc>
              <a:spcAft>
                <a:spcPts val="800"/>
              </a:spcAft>
              <a:buSzPts val="1000"/>
              <a:buFont typeface="+mj-lt"/>
              <a:buAutoNum type="arabicPeriod"/>
              <a:tabLst>
                <a:tab pos="457200" algn="l"/>
              </a:tabLst>
            </a:pPr>
            <a:r>
              <a:rPr lang="en-US" b="1" kern="100" dirty="0">
                <a:solidFill>
                  <a:srgbClr val="0070C0"/>
                </a:solidFill>
                <a:latin typeface="Aptos" panose="020B0004020202020204" pitchFamily="34" charset="0"/>
                <a:ea typeface="Aptos" panose="020B0004020202020204" pitchFamily="34" charset="0"/>
                <a:cs typeface="Times New Roman" panose="02020603050405020304" pitchFamily="18" charset="0"/>
              </a:rPr>
              <a:t>2</a:t>
            </a: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Improve Internal Work’s Gross Profit. </a:t>
            </a:r>
          </a:p>
          <a:p>
            <a:pPr>
              <a:lnSpc>
                <a:spcPct val="107000"/>
              </a:lnSpc>
              <a:spcAft>
                <a:spcPts val="800"/>
              </a:spcAft>
              <a:buSzPts val="1000"/>
              <a:buFont typeface="+mj-lt"/>
              <a:buAutoNum type="arabicPeriod"/>
              <a:tabLst>
                <a:tab pos="457200" algn="l"/>
              </a:tabLst>
            </a:pP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We will track this metrics every month to monitor its improvement. Will add this metrics to our online dashboarding tool, Qlik, so it can be monitored at store level companywide.</a:t>
            </a:r>
          </a:p>
          <a:p>
            <a:pPr>
              <a:lnSpc>
                <a:spcPct val="107000"/>
              </a:lnSpc>
              <a:spcAft>
                <a:spcPts val="800"/>
              </a:spcAft>
              <a:buSzPts val="1000"/>
              <a:buFont typeface="+mj-lt"/>
              <a:buAutoNum type="arabicPeriod"/>
              <a:tabLst>
                <a:tab pos="457200" algn="l"/>
              </a:tabLst>
            </a:pPr>
            <a:r>
              <a:rPr lang="en-US" sz="1800" b="1"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3. Reduce, if not completely eliminate, Unapplied Labor. </a:t>
            </a:r>
            <a:endParaRPr lang="en-US" sz="1800" b="0" i="0" u="none" strike="noStrike" baseline="0" dirty="0">
              <a:solidFill>
                <a:srgbClr val="221E1F"/>
              </a:solidFill>
              <a:latin typeface="Calibri" panose="020F0502020204030204" pitchFamily="34" charset="0"/>
            </a:endParaRPr>
          </a:p>
          <a:p>
            <a:pPr>
              <a:lnSpc>
                <a:spcPct val="107000"/>
              </a:lnSpc>
              <a:spcAft>
                <a:spcPts val="800"/>
              </a:spcAft>
              <a:buSzPts val="1000"/>
              <a:tabLst>
                <a:tab pos="457200" algn="l"/>
              </a:tabLst>
            </a:pPr>
            <a:r>
              <a:rPr lang="en-US" sz="18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We will track this metrics every month to monitor its improvement. Will add this metrics to our online dashboarding tool, Qlik, so it can be monitored at store level companywide.</a:t>
            </a:r>
          </a:p>
          <a:p>
            <a:endParaRPr lang="en-US" dirty="0"/>
          </a:p>
        </p:txBody>
      </p:sp>
      <p:pic>
        <p:nvPicPr>
          <p:cNvPr id="6" name="Content Placeholder 5">
            <a:extLst>
              <a:ext uri="{FF2B5EF4-FFF2-40B4-BE49-F238E27FC236}">
                <a16:creationId xmlns:a16="http://schemas.microsoft.com/office/drawing/2014/main" id="{A3FE88CC-B673-086D-0A47-4F8F279DF37F}"/>
              </a:ext>
            </a:extLst>
          </p:cNvPr>
          <p:cNvPicPr>
            <a:picLocks noGrp="1" noChangeAspect="1"/>
          </p:cNvPicPr>
          <p:nvPr>
            <p:ph sz="quarter" idx="4"/>
          </p:nvPr>
        </p:nvPicPr>
        <p:blipFill>
          <a:blip r:embed="rId5"/>
          <a:stretch>
            <a:fillRect/>
          </a:stretch>
        </p:blipFill>
        <p:spPr>
          <a:xfrm>
            <a:off x="7434258" y="104589"/>
            <a:ext cx="4186237" cy="1953577"/>
          </a:xfrm>
          <a:prstGeom prst="rect">
            <a:avLst/>
          </a:prstGeom>
        </p:spPr>
      </p:pic>
    </p:spTree>
    <p:extLst>
      <p:ext uri="{BB962C8B-B14F-4D97-AF65-F5344CB8AC3E}">
        <p14:creationId xmlns:p14="http://schemas.microsoft.com/office/powerpoint/2010/main" val="1504021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547906"/>
            <a:ext cx="10740739" cy="5186849"/>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900" b="0" i="0" u="none" strike="noStrike" baseline="0" dirty="0">
                <a:solidFill>
                  <a:srgbClr val="0070C0"/>
                </a:solidFill>
                <a:latin typeface="Calibri" panose="020F0502020204030204" pitchFamily="34" charset="0"/>
              </a:rPr>
              <a:t>Expense wise, we are doing very well. </a:t>
            </a:r>
            <a:r>
              <a:rPr lang="en-US" sz="1900" dirty="0">
                <a:solidFill>
                  <a:srgbClr val="0070C0"/>
                </a:solidFill>
                <a:latin typeface="Calibri" panose="020F0502020204030204" pitchFamily="34" charset="0"/>
              </a:rPr>
              <a:t>Everything stays in the range, with 71.38% vs. NADA Guideline: 80%.</a:t>
            </a:r>
          </a:p>
          <a:p>
            <a:r>
              <a:rPr lang="en-US" sz="1900" dirty="0">
                <a:solidFill>
                  <a:srgbClr val="0070C0"/>
                </a:solidFill>
                <a:latin typeface="Calibri" panose="020F0502020204030204" pitchFamily="34" charset="0"/>
              </a:rPr>
              <a:t>The personnel expense of 44.9% is reasonable, which suggests effective labor cost management. However, we still have room for improvement. We will continue to focus on maximizing technician productivity and minimizing unapplied labor to ensure these costs stay controlled.</a:t>
            </a:r>
            <a:endParaRPr lang="en-US" sz="1900" b="0" i="0" u="none" strike="noStrike" baseline="0" dirty="0">
              <a:solidFill>
                <a:srgbClr val="0070C0"/>
              </a:solidFill>
              <a:latin typeface="Calibri" panose="020F0502020204030204" pitchFamily="34" charset="0"/>
            </a:endParaRPr>
          </a:p>
          <a:p>
            <a:r>
              <a:rPr lang="en-US" sz="1900" b="0" i="0" u="none" strike="noStrike" baseline="0" dirty="0">
                <a:solidFill>
                  <a:srgbClr val="221E1F"/>
                </a:solidFill>
                <a:latin typeface="Calibri" panose="020F0502020204030204" pitchFamily="34" charset="0"/>
              </a:rPr>
              <a:t>Goals for improvement </a:t>
            </a:r>
          </a:p>
          <a:p>
            <a:r>
              <a:rPr lang="en-US" sz="1900" b="0" i="0" u="none" strike="noStrike" baseline="0" dirty="0">
                <a:solidFill>
                  <a:srgbClr val="0070C0"/>
                </a:solidFill>
                <a:latin typeface="Calibri" panose="020F0502020204030204" pitchFamily="34" charset="0"/>
              </a:rPr>
              <a:t>Reduce unapplied labor.</a:t>
            </a:r>
          </a:p>
          <a:p>
            <a:r>
              <a:rPr lang="en-US" sz="1900" b="0" i="0" u="none" strike="noStrike" baseline="0" dirty="0">
                <a:solidFill>
                  <a:srgbClr val="221E1F"/>
                </a:solidFill>
                <a:latin typeface="Calibri" panose="020F0502020204030204" pitchFamily="34" charset="0"/>
              </a:rPr>
              <a:t>Plans to achieve your goals </a:t>
            </a:r>
          </a:p>
          <a:p>
            <a:r>
              <a:rPr lang="en-US" sz="1900" b="0" i="0" u="none" strike="noStrike" baseline="0" dirty="0">
                <a:solidFill>
                  <a:srgbClr val="0070C0"/>
                </a:solidFill>
                <a:latin typeface="Calibri" panose="020F0502020204030204" pitchFamily="34" charset="0"/>
              </a:rPr>
              <a:t>Please see details on slide 5, to reduce Unapplied Labor</a:t>
            </a:r>
          </a:p>
          <a:p>
            <a:r>
              <a:rPr lang="en-US" sz="1900" b="0" i="0" u="none" strike="noStrike" baseline="0" dirty="0">
                <a:solidFill>
                  <a:srgbClr val="221E1F"/>
                </a:solidFill>
                <a:latin typeface="Calibri" panose="020F0502020204030204" pitchFamily="34" charset="0"/>
              </a:rPr>
              <a:t>Plans to evaluate your changes </a:t>
            </a:r>
          </a:p>
          <a:p>
            <a:r>
              <a:rPr lang="en-US" sz="1900" kern="1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We will track this metrics every month to monitor its improvement. Will add this metrics to our online dashboarding tool, Qlik, so it can be monitored at store level companywide</a:t>
            </a:r>
            <a:endParaRPr lang="en-US" sz="19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842CC3A9-8091-20A7-383B-2C9216452851}"/>
              </a:ext>
            </a:extLst>
          </p:cNvPr>
          <p:cNvPicPr>
            <a:picLocks noGrp="1" noChangeAspect="1"/>
          </p:cNvPicPr>
          <p:nvPr>
            <p:ph sz="half" idx="2"/>
          </p:nvPr>
        </p:nvPicPr>
        <p:blipFill>
          <a:blip r:embed="rId2"/>
          <a:stretch>
            <a:fillRect/>
          </a:stretch>
        </p:blipFill>
        <p:spPr>
          <a:xfrm>
            <a:off x="8848004" y="123245"/>
            <a:ext cx="2865880" cy="201140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866F3F68-DA26-F639-B317-A8AF37189EA2}"/>
              </a:ext>
            </a:extLst>
          </p:cNvPr>
          <p:cNvGraphicFramePr>
            <a:graphicFrameLocks noChangeAspect="1"/>
          </p:cNvGraphicFramePr>
          <p:nvPr>
            <p:custDataLst>
              <p:tags r:id="rId1"/>
            </p:custDataLst>
            <p:extLst>
              <p:ext uri="{D42A27DB-BD31-4B8C-83A1-F6EECF244321}">
                <p14:modId xmlns:p14="http://schemas.microsoft.com/office/powerpoint/2010/main" val="3353327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0" imgH="409" progId="TCLayout.ActiveDocument.1">
                  <p:embed/>
                </p:oleObj>
              </mc:Choice>
              <mc:Fallback>
                <p:oleObj name="think-cell Slide" r:id="rId3" imgW="410" imgH="409" progId="TCLayout.ActiveDocument.1">
                  <p:embed/>
                  <p:pic>
                    <p:nvPicPr>
                      <p:cNvPr id="8" name="think-cell data - do not delete" hidden="1">
                        <a:extLst>
                          <a:ext uri="{FF2B5EF4-FFF2-40B4-BE49-F238E27FC236}">
                            <a16:creationId xmlns:a16="http://schemas.microsoft.com/office/drawing/2014/main" id="{866F3F68-DA26-F639-B317-A8AF37189EA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vert="horz">
            <a:normAutofit fontScale="90000"/>
          </a:bodyPr>
          <a:lstStyle/>
          <a:p>
            <a:pPr algn="l"/>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1600" y="1362635"/>
            <a:ext cx="6601350" cy="557090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0070C0"/>
                </a:solidFill>
                <a:latin typeface="Calibri" panose="020F0502020204030204" pitchFamily="34" charset="0"/>
              </a:rPr>
              <a:t>Porsche North Houston’s 116.00% proficiency runs very well, just slightly under NADA’s recommended 125% for optimal performance. Achieving 116% is close to the ideal and suggests technicians are efficiently utilizing their time, although there is room for improvement.</a:t>
            </a:r>
          </a:p>
          <a:p>
            <a:r>
              <a:rPr lang="en-US" sz="1800" b="0" i="0" u="none" strike="noStrike" baseline="0" dirty="0">
                <a:solidFill>
                  <a:srgbClr val="221E1F"/>
                </a:solidFill>
                <a:latin typeface="Calibri" panose="020F0502020204030204" pitchFamily="34" charset="0"/>
              </a:rPr>
              <a:t>Goals for improvement </a:t>
            </a:r>
          </a:p>
          <a:p>
            <a:r>
              <a:rPr lang="en-US" dirty="0">
                <a:solidFill>
                  <a:srgbClr val="0070C0"/>
                </a:solidFill>
                <a:latin typeface="Calibri" panose="020F0502020204030204" pitchFamily="34" charset="0"/>
              </a:rPr>
              <a:t>Bring our Tech Proficiency closer to 125% per NADA Guideline</a:t>
            </a:r>
            <a:endParaRPr lang="en-US" sz="1800" b="0" i="0" u="none" strike="noStrike" baseline="0" dirty="0">
              <a:solidFill>
                <a:srgbClr val="0070C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7030A0"/>
                </a:solidFill>
                <a:latin typeface="Calibri" panose="020F0502020204030204" pitchFamily="34" charset="0"/>
              </a:rPr>
              <a:t>Optimize Technician Utilization</a:t>
            </a:r>
            <a:r>
              <a:rPr lang="en-US" sz="1800" b="0" i="0" u="none" strike="noStrike" baseline="0" dirty="0">
                <a:solidFill>
                  <a:srgbClr val="0070C0"/>
                </a:solidFill>
                <a:latin typeface="Calibri" panose="020F0502020204030204" pitchFamily="34" charset="0"/>
              </a:rPr>
              <a:t>:</a:t>
            </a:r>
            <a:r>
              <a:rPr lang="en-US" dirty="0">
                <a:solidFill>
                  <a:srgbClr val="0070C0"/>
                </a:solidFill>
                <a:latin typeface="Calibri" panose="020F0502020204030204" pitchFamily="34" charset="0"/>
              </a:rPr>
              <a:t> R</a:t>
            </a:r>
            <a:r>
              <a:rPr lang="en-US" sz="1800" b="0" i="0" u="none" strike="noStrike" baseline="0" dirty="0">
                <a:solidFill>
                  <a:srgbClr val="0070C0"/>
                </a:solidFill>
                <a:latin typeface="Calibri" panose="020F0502020204030204" pitchFamily="34" charset="0"/>
              </a:rPr>
              <a:t>eview workflow processes and minimize downtime and schedule training at non-busy season, e.g. avoid training in </a:t>
            </a:r>
            <a:r>
              <a:rPr lang="en-US" dirty="0">
                <a:solidFill>
                  <a:srgbClr val="0070C0"/>
                </a:solidFill>
                <a:latin typeface="Calibri" panose="020F0502020204030204" pitchFamily="34" charset="0"/>
              </a:rPr>
              <a:t>the fourth quarter, our busy season.</a:t>
            </a:r>
            <a:endParaRPr lang="en-US" sz="1800" b="0" i="0" u="none" strike="noStrike" baseline="0" dirty="0">
              <a:solidFill>
                <a:srgbClr val="0070C0"/>
              </a:solidFill>
              <a:latin typeface="Calibri" panose="020F0502020204030204" pitchFamily="34" charset="0"/>
            </a:endParaRPr>
          </a:p>
          <a:p>
            <a:r>
              <a:rPr lang="en-US" sz="1800" b="0" i="0" u="none" strike="noStrike" baseline="0" dirty="0">
                <a:solidFill>
                  <a:srgbClr val="7030A0"/>
                </a:solidFill>
                <a:latin typeface="Calibri" panose="020F0502020204030204" pitchFamily="34" charset="0"/>
              </a:rPr>
              <a:t>Expand Service Offerings</a:t>
            </a:r>
            <a:r>
              <a:rPr lang="en-US" sz="1800" b="0" i="0" u="none" strike="noStrike" baseline="0" dirty="0">
                <a:solidFill>
                  <a:srgbClr val="0070C0"/>
                </a:solidFill>
                <a:latin typeface="Calibri" panose="020F0502020204030204" pitchFamily="34" charset="0"/>
              </a:rPr>
              <a:t>: </a:t>
            </a:r>
            <a:r>
              <a:rPr lang="en-US" dirty="0">
                <a:solidFill>
                  <a:srgbClr val="0070C0"/>
                </a:solidFill>
                <a:latin typeface="Calibri" panose="020F0502020204030204" pitchFamily="34" charset="0"/>
              </a:rPr>
              <a:t>Increase services to EV (currently &lt; 28% of our work) and continue leading in the market. This will also </a:t>
            </a:r>
            <a:r>
              <a:rPr lang="en-US" sz="1800" b="0" i="0" u="none" strike="noStrike" baseline="0" dirty="0">
                <a:solidFill>
                  <a:srgbClr val="0070C0"/>
                </a:solidFill>
                <a:latin typeface="Calibri" panose="020F0502020204030204" pitchFamily="34" charset="0"/>
              </a:rPr>
              <a:t>help to diversify revenue streams and increase labor sales potential.</a:t>
            </a:r>
          </a:p>
          <a:p>
            <a:r>
              <a:rPr lang="en-US" sz="1800" b="0" i="0" u="none" strike="noStrike" baseline="0" dirty="0">
                <a:solidFill>
                  <a:srgbClr val="7030A0"/>
                </a:solidFill>
                <a:latin typeface="Calibri" panose="020F0502020204030204" pitchFamily="34" charset="0"/>
              </a:rPr>
              <a:t>Monitor Effective Labor Rate</a:t>
            </a:r>
            <a:r>
              <a:rPr lang="en-US" sz="1800" b="0" i="0" u="none" strike="noStrike" baseline="0" dirty="0">
                <a:solidFill>
                  <a:srgbClr val="0070C0"/>
                </a:solidFill>
                <a:latin typeface="Calibri" panose="020F0502020204030204" pitchFamily="34" charset="0"/>
              </a:rPr>
              <a:t>: The effective labor rate of $237.34 is a good benchmark to maintain. We will regularly review pricing and labor rates to align with NADA benchmarks. This can ensure competitive and profitable service pricing. We do it once a year but might need to do it more often.</a:t>
            </a: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0070C0"/>
                </a:solidFill>
                <a:latin typeface="Calibri" panose="020F0502020204030204" pitchFamily="34" charset="0"/>
              </a:rPr>
              <a:t>We will build Tech Proficiency into Qlik, our online dashboarding tool to regularly track it to monitor its improvement.</a:t>
            </a:r>
            <a:endParaRPr lang="en-US" sz="1800" b="0" i="0" u="none" strike="noStrike" baseline="0" dirty="0">
              <a:solidFill>
                <a:srgbClr val="0070C0"/>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0F805834-1EA4-B1A4-620B-4FB492BBC746}"/>
              </a:ext>
            </a:extLst>
          </p:cNvPr>
          <p:cNvPicPr>
            <a:picLocks noChangeAspect="1"/>
          </p:cNvPicPr>
          <p:nvPr/>
        </p:nvPicPr>
        <p:blipFill>
          <a:blip r:embed="rId5"/>
          <a:stretch>
            <a:fillRect/>
          </a:stretch>
        </p:blipFill>
        <p:spPr>
          <a:xfrm>
            <a:off x="6895073" y="204065"/>
            <a:ext cx="5195327" cy="423539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74929" y="1602711"/>
            <a:ext cx="7720715" cy="4790138"/>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0070C0"/>
                </a:solidFill>
                <a:latin typeface="Calibri" panose="020F0502020204030204" pitchFamily="34" charset="0"/>
              </a:rPr>
              <a:t>Current Utilization Rate: At 92.51%, </a:t>
            </a:r>
            <a:r>
              <a:rPr lang="en-US" dirty="0">
                <a:solidFill>
                  <a:srgbClr val="0070C0"/>
                </a:solidFill>
                <a:latin typeface="Calibri" panose="020F0502020204030204" pitchFamily="34" charset="0"/>
              </a:rPr>
              <a:t>our </a:t>
            </a:r>
            <a:r>
              <a:rPr lang="en-US" sz="1800" b="0" i="0" u="none" strike="noStrike" baseline="0" dirty="0">
                <a:solidFill>
                  <a:srgbClr val="0070C0"/>
                </a:solidFill>
                <a:latin typeface="Calibri" panose="020F0502020204030204" pitchFamily="34" charset="0"/>
              </a:rPr>
              <a:t>facility utilization rate is within an excellent range, meaning that most bays are actively used during operational hours. Although 92.51% is excellent, there could be small margin for further improvement. This can increase total facility potential and allow the dealership to handle more service requests.</a:t>
            </a:r>
          </a:p>
          <a:p>
            <a:r>
              <a:rPr lang="en-US" sz="1800" b="0" i="0" u="none" strike="noStrike" baseline="0" dirty="0">
                <a:solidFill>
                  <a:srgbClr val="221E1F"/>
                </a:solidFill>
                <a:latin typeface="Calibri" panose="020F0502020204030204" pitchFamily="34" charset="0"/>
              </a:rPr>
              <a:t>Goals for improvement </a:t>
            </a:r>
          </a:p>
          <a:p>
            <a:r>
              <a:rPr lang="en-US" dirty="0">
                <a:solidFill>
                  <a:srgbClr val="0070C0"/>
                </a:solidFill>
                <a:latin typeface="Calibri" panose="020F0502020204030204" pitchFamily="34" charset="0"/>
              </a:rPr>
              <a:t>To get it closer to 95% Facility Utilization</a:t>
            </a:r>
            <a:endParaRPr lang="en-US" sz="1800" b="0" i="0" u="none" strike="noStrike" baseline="0" dirty="0">
              <a:solidFill>
                <a:srgbClr val="0070C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0070C0"/>
                </a:solidFill>
                <a:latin typeface="Calibri" panose="020F0502020204030204" pitchFamily="34" charset="0"/>
              </a:rPr>
              <a:t>I recommend considering </a:t>
            </a:r>
            <a:r>
              <a:rPr lang="en-US" dirty="0">
                <a:solidFill>
                  <a:srgbClr val="0070C0"/>
                </a:solidFill>
                <a:latin typeface="Calibri" panose="020F0502020204030204" pitchFamily="34" charset="0"/>
              </a:rPr>
              <a:t>e</a:t>
            </a:r>
            <a:r>
              <a:rPr lang="en-US" sz="1800" b="0" i="0" u="none" strike="noStrike" baseline="0" dirty="0">
                <a:solidFill>
                  <a:srgbClr val="0070C0"/>
                </a:solidFill>
                <a:latin typeface="Calibri" panose="020F0502020204030204" pitchFamily="34" charset="0"/>
              </a:rPr>
              <a:t>xtended Hours: our demand is consistently increasing. Extended service hours, such as additional evening or weekend shifts will help. Currently we only </a:t>
            </a:r>
            <a:r>
              <a:rPr lang="en-US" dirty="0">
                <a:solidFill>
                  <a:srgbClr val="0070C0"/>
                </a:solidFill>
                <a:latin typeface="Calibri" panose="020F0502020204030204" pitchFamily="34" charset="0"/>
              </a:rPr>
              <a:t>place</a:t>
            </a:r>
            <a:r>
              <a:rPr lang="en-US" sz="1800" b="0" i="0" u="none" strike="noStrike" baseline="0" dirty="0">
                <a:solidFill>
                  <a:srgbClr val="0070C0"/>
                </a:solidFill>
                <a:latin typeface="Calibri" panose="020F0502020204030204" pitchFamily="34" charset="0"/>
              </a:rPr>
              <a:t> </a:t>
            </a:r>
            <a:r>
              <a:rPr lang="en-US" sz="1800" dirty="0">
                <a:solidFill>
                  <a:srgbClr val="0070C0"/>
                </a:solidFill>
                <a:effectLst/>
                <a:latin typeface="Aptos" panose="020B0004020202020204" pitchFamily="34" charset="0"/>
                <a:ea typeface="Times New Roman" panose="02020603050405020304" pitchFamily="18" charset="0"/>
                <a:cs typeface="Aptos" panose="020B0004020202020204" pitchFamily="34" charset="0"/>
              </a:rPr>
              <a:t>3 techs from 9-2 on Saturday and we can expand this (only slightly) to get our utilization to closer to 95%.</a:t>
            </a:r>
            <a:endParaRPr lang="en-US" sz="1800" b="0" i="0" u="none" strike="noStrike" baseline="0" dirty="0">
              <a:solidFill>
                <a:srgbClr val="0070C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r>
              <a:rPr lang="en-US" dirty="0">
                <a:solidFill>
                  <a:srgbClr val="0070C0"/>
                </a:solidFill>
                <a:latin typeface="Calibri" panose="020F0502020204030204" pitchFamily="34" charset="0"/>
              </a:rPr>
              <a:t>We will build Facility Utilization into Qlik, our online dashboarding tool to regularly track it to monitor its improvement.</a:t>
            </a:r>
            <a:endParaRPr lang="en-US" sz="1800" b="0" i="0" u="none" strike="noStrike" baseline="0" dirty="0">
              <a:solidFill>
                <a:srgbClr val="0070C0"/>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098D5904-20EE-4208-FAD8-DC5F2F8CD86E}"/>
              </a:ext>
            </a:extLst>
          </p:cNvPr>
          <p:cNvPicPr>
            <a:picLocks noChangeAspect="1"/>
          </p:cNvPicPr>
          <p:nvPr/>
        </p:nvPicPr>
        <p:blipFill>
          <a:blip r:embed="rId2"/>
          <a:stretch>
            <a:fillRect/>
          </a:stretch>
        </p:blipFill>
        <p:spPr>
          <a:xfrm>
            <a:off x="8357921" y="229535"/>
            <a:ext cx="3533775" cy="4438650"/>
          </a:xfrm>
          <a:prstGeom prst="rect">
            <a:avLst/>
          </a:prstGeom>
        </p:spPr>
      </p:pic>
    </p:spTree>
    <p:extLst>
      <p:ext uri="{BB962C8B-B14F-4D97-AF65-F5344CB8AC3E}">
        <p14:creationId xmlns:p14="http://schemas.microsoft.com/office/powerpoint/2010/main" val="33334526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725</TotalTime>
  <Words>5106</Words>
  <Application>Microsoft Office PowerPoint</Application>
  <PresentationFormat>Widescreen</PresentationFormat>
  <Paragraphs>270</Paragraphs>
  <Slides>21</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9" baseType="lpstr">
      <vt:lpstr>Aptos</vt:lpstr>
      <vt:lpstr>Arial</vt:lpstr>
      <vt:lpstr>Calibri</vt:lpstr>
      <vt:lpstr>Symbol</vt:lpstr>
      <vt:lpstr>Trebuchet MS</vt:lpstr>
      <vt:lpstr>Wingdings 3</vt:lpstr>
      <vt:lpstr>Facet</vt:lpstr>
      <vt:lpstr>think-cell Slide</vt:lpstr>
      <vt:lpstr>NADA Service Homework </vt:lpstr>
      <vt:lpstr>   Marketing  </vt:lpstr>
      <vt:lpstr>  Analyze Cost of Labor   </vt:lpstr>
      <vt:lpstr>  Analyze Cost of Labor   </vt:lpstr>
      <vt:lpstr>  Analyze Cost of Labor   </vt:lpstr>
      <vt:lpstr>  Analyze Cost of Labor   </vt:lpstr>
      <vt:lpstr> Changes in Expense Structure    </vt:lpstr>
      <vt:lpstr>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Analysis-Strategies (Continued) </vt:lpstr>
      <vt:lpstr>SWOT Analysis-Tactics</vt:lpstr>
      <vt:lpstr>SWOT Analysis-Tactics (Continued)</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Jenny Chen</cp:lastModifiedBy>
  <cp:revision>7</cp:revision>
  <dcterms:created xsi:type="dcterms:W3CDTF">2022-12-04T13:10:55Z</dcterms:created>
  <dcterms:modified xsi:type="dcterms:W3CDTF">2024-11-22T22:24:29Z</dcterms:modified>
</cp:coreProperties>
</file>