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8" d="100"/>
          <a:sy n="128" d="100"/>
        </p:scale>
        <p:origin x="-235"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7" y="1371600"/>
            <a:ext cx="109728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D57F1E4F-1CFF-5643-939E-217C01CDF565}" type="slidenum">
              <a:rPr lang="en-US" smtClean="0"/>
              <a:pPr/>
              <a:t>‹#›</a:t>
            </a:fld>
            <a:endParaRPr lang="en-US" dirty="0"/>
          </a:p>
        </p:txBody>
      </p:sp>
      <p:sp>
        <p:nvSpPr>
          <p:cNvPr id="9" name="Subtitle 8"/>
          <p:cNvSpPr>
            <a:spLocks noGrp="1"/>
          </p:cNvSpPr>
          <p:nvPr>
            <p:ph type="subTitle" idx="1"/>
          </p:nvPr>
        </p:nvSpPr>
        <p:spPr>
          <a:xfrm>
            <a:off x="1828800" y="3331698"/>
            <a:ext cx="85344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C6B4A9-1611-4792-9094-5F34BCA07E0B}" type="datetimeFigureOut">
              <a:rPr lang="en-US" smtClean="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94488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133600" y="2507786"/>
            <a:ext cx="94488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66400" y="6416676"/>
            <a:ext cx="1016000" cy="365125"/>
          </a:xfrm>
        </p:spPr>
        <p:txBody>
          <a:bodyPr/>
          <a:lstStyle/>
          <a:p>
            <a:fld id="{D57F1E4F-1CFF-5643-939E-217C01CDF56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B712588-04B1-427B-82EE-E8DB90309F08}" type="datetimeFigureOut">
              <a:rPr lang="en-US" smtClean="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535113"/>
            <a:ext cx="5386917"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535113"/>
            <a:ext cx="5389033"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362201"/>
            <a:ext cx="5386917"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362201"/>
            <a:ext cx="5389033"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1" y="1524001"/>
            <a:ext cx="4011084"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273051"/>
            <a:ext cx="6815667"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2A54C80-263E-416B-A8E0-580EDEADCBDC}" type="datetimeFigureOut">
              <a:rPr lang="en-US" smtClean="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8400" y="609600"/>
            <a:ext cx="73152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2438400" y="1831975"/>
            <a:ext cx="73152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2438400" y="1166787"/>
            <a:ext cx="73152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109728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61BEF0D-F0BB-DE4B-95CE-6DB70DBA9567}" type="datetimeFigureOut">
              <a:rPr lang="en-US" smtClean="0"/>
              <a:pPr/>
              <a:t>11/22/2024</a:t>
            </a:fld>
            <a:endParaRPr lang="en-US" dirty="0"/>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57F1E4F-1CFF-5643-939E-217C01CDF56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pPr algn="ctr"/>
            <a:r>
              <a:rPr lang="en-US" dirty="0" smtClean="0">
                <a:solidFill>
                  <a:schemeClr val="bg1"/>
                </a:solidFill>
              </a:rPr>
              <a:t>Bergstrom Honda Service Analysis </a:t>
            </a:r>
            <a:endParaRPr lang="en-US" dirty="0">
              <a:solidFill>
                <a:schemeClr val="bg1"/>
              </a:solidFill>
            </a:endParaRP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Mitch Bart - GM</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85000" lnSpcReduction="10000"/>
          </a:bodyPr>
          <a:lstStyle/>
          <a:p>
            <a:pPr lvl="0"/>
            <a:r>
              <a:rPr lang="en-US" b="1" dirty="0"/>
              <a:t>Hire a Second Service Writer:</a:t>
            </a:r>
            <a:r>
              <a:rPr lang="en-US" dirty="0"/>
              <a:t> Bringing on a reliable second service writer will let the Service Manager focus on leading the team instead of handling writing duties. </a:t>
            </a:r>
          </a:p>
          <a:p>
            <a:pPr lvl="0"/>
            <a:r>
              <a:rPr lang="en-US" b="1" dirty="0"/>
              <a:t>Boost Menu and Lane Sales:</a:t>
            </a:r>
            <a:r>
              <a:rPr lang="en-US" dirty="0"/>
              <a:t> Run quick, practical training sessions to improve menu and lane sales, helping the team capture more revenue.</a:t>
            </a:r>
          </a:p>
          <a:p>
            <a:pPr lvl="0"/>
            <a:r>
              <a:rPr lang="en-US" dirty="0"/>
              <a:t> </a:t>
            </a:r>
            <a:r>
              <a:rPr lang="en-US" b="1" dirty="0"/>
              <a:t>Revamp Marketing with Fresh Ideas:</a:t>
            </a:r>
            <a:r>
              <a:rPr lang="en-US" dirty="0"/>
              <a:t> Break the cycle of repetitive promotions by adding new seasonal or creative campaigns to keep guests engaged and attract new ones.</a:t>
            </a:r>
          </a:p>
          <a:p>
            <a:pPr lvl="0"/>
            <a:r>
              <a:rPr lang="en-US" dirty="0"/>
              <a:t> </a:t>
            </a:r>
            <a:r>
              <a:rPr lang="en-US" b="1" dirty="0"/>
              <a:t>Align Service and Sales Hours:</a:t>
            </a:r>
            <a:r>
              <a:rPr lang="en-US" dirty="0"/>
              <a:t> Adjust hours or set up better communication between departments to avoid weekend pickup confusion.</a:t>
            </a:r>
          </a:p>
          <a:p>
            <a:pPr lvl="0"/>
            <a:r>
              <a:rPr lang="en-US" b="1" dirty="0"/>
              <a:t>Support Adaptability in Leadership:</a:t>
            </a:r>
            <a:r>
              <a:rPr lang="en-US" dirty="0"/>
              <a:t> Help the Service Manager see the benefits of certain company requirements to make daily operations run smoother.</a:t>
            </a:r>
          </a:p>
          <a:p>
            <a:pPr marL="13716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85000" lnSpcReduction="10000"/>
          </a:bodyPr>
          <a:lstStyle/>
          <a:p>
            <a:pPr lvl="0"/>
            <a:r>
              <a:rPr lang="en-US" dirty="0"/>
              <a:t>Strong competition from multiple Honda </a:t>
            </a:r>
            <a:r>
              <a:rPr lang="en-US" dirty="0" smtClean="0"/>
              <a:t>dealers and local independent shops </a:t>
            </a:r>
            <a:r>
              <a:rPr lang="en-US" dirty="0"/>
              <a:t>in our market increases the risk of losing business if we don’t stay proactive and forward-thinking, as well as competitive.</a:t>
            </a:r>
          </a:p>
          <a:p>
            <a:pPr lvl="0"/>
            <a:r>
              <a:rPr lang="en-US" dirty="0"/>
              <a:t> Low Effective Labor Rate due to a high volume of internal work with budget pricing. This is a company standard. Customer pay is also low due to us being a 70% maintenance shop.</a:t>
            </a:r>
          </a:p>
          <a:p>
            <a:pPr lvl="0"/>
            <a:r>
              <a:rPr lang="en-US" dirty="0"/>
              <a:t>Finding a quality writer that either has experience or the ability to adapt quickly. People want the view, but they don’t want to make the climb!</a:t>
            </a:r>
          </a:p>
          <a:p>
            <a:pPr lvl="0"/>
            <a:r>
              <a:rPr lang="en-US" dirty="0"/>
              <a:t> Independent shops operate with extended hours, more days open, and often undercut our labor rates, increasing competition.</a:t>
            </a:r>
          </a:p>
          <a:p>
            <a:pPr lvl="0"/>
            <a:r>
              <a:rPr lang="en-US" dirty="0"/>
              <a:t> Economic uncertainty is making people hesitant to commit to larger, costly repairs and leading them to delay maintenance, assuming they can get by without it.</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70000" lnSpcReduction="20000"/>
          </a:bodyPr>
          <a:lstStyle/>
          <a:p>
            <a:pPr lvl="0"/>
            <a:r>
              <a:rPr lang="en-US" b="1" dirty="0"/>
              <a:t>Increase ELR by Diversifying Work Mix:</a:t>
            </a:r>
            <a:r>
              <a:rPr lang="en-US" dirty="0"/>
              <a:t> Focus on attracting more customer-pay work to balance internal jobs and improve the overall Effective Labor Rate.</a:t>
            </a:r>
          </a:p>
          <a:p>
            <a:pPr lvl="0"/>
            <a:r>
              <a:rPr lang="en-US" b="1" dirty="0"/>
              <a:t>Enhance Competitive Edge Through Extended Hours:</a:t>
            </a:r>
            <a:r>
              <a:rPr lang="en-US" dirty="0"/>
              <a:t> Explore extending service hours or offering weekend appointments to match or exceed independent shops, improving convenience for customers.</a:t>
            </a:r>
          </a:p>
          <a:p>
            <a:pPr lvl="0"/>
            <a:r>
              <a:rPr lang="en-US" b="1" dirty="0"/>
              <a:t>Develop Targeted Marketing for Economic Concerns:</a:t>
            </a:r>
            <a:r>
              <a:rPr lang="en-US" dirty="0"/>
              <a:t> Create marketing campaigns that address customers' economic hesitations, promoting affordable maintenance packages, payment plans, or discounts on essential repairs.</a:t>
            </a:r>
          </a:p>
          <a:p>
            <a:pPr lvl="0"/>
            <a:r>
              <a:rPr lang="en-US" b="1" dirty="0"/>
              <a:t>Strengthen Differentiation in a Competitive Market:</a:t>
            </a:r>
            <a:r>
              <a:rPr lang="en-US" dirty="0"/>
              <a:t> Invest in forward-thinking services or technology, like online scheduling and pickup/delivery options, to set us apart from other Honda dealers and retain more customers.</a:t>
            </a:r>
          </a:p>
          <a:p>
            <a:pPr lvl="0"/>
            <a:r>
              <a:rPr lang="en-US" b="1" dirty="0"/>
              <a:t>Boost Menu and Lane Sales Training:</a:t>
            </a:r>
            <a:r>
              <a:rPr lang="en-US" dirty="0"/>
              <a:t> Implement practical sales training focused on menu and lane services to increase upsells and provide more value to guests, countering competitive price pressure from independent shops.</a:t>
            </a:r>
          </a:p>
          <a:p>
            <a:pPr lvl="0"/>
            <a:r>
              <a:rPr lang="en-US" b="1" dirty="0"/>
              <a:t>Revitalize Marketing Strategy with Fresh Ideas:</a:t>
            </a:r>
            <a:r>
              <a:rPr lang="en-US" dirty="0"/>
              <a:t> Break out of the usual marketing routine with innovative campaigns that highlight what sets us apart, attracting new business in a competitive market.</a:t>
            </a:r>
          </a:p>
          <a:p>
            <a:pPr marL="13716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85000" lnSpcReduction="20000"/>
          </a:bodyPr>
          <a:lstStyle/>
          <a:p>
            <a:pPr lvl="0"/>
            <a:r>
              <a:rPr lang="en-US" b="1" dirty="0"/>
              <a:t>Refresh Marketing with New Ideas:</a:t>
            </a:r>
            <a:r>
              <a:rPr lang="en-US" dirty="0"/>
              <a:t> Try new seasonal promotions and online ads to keep customers interested</a:t>
            </a:r>
            <a:r>
              <a:rPr lang="en-US" dirty="0" smtClean="0"/>
              <a:t>. Focus on building </a:t>
            </a:r>
            <a:r>
              <a:rPr lang="en-US" dirty="0"/>
              <a:t>value </a:t>
            </a:r>
            <a:r>
              <a:rPr lang="en-US" dirty="0" smtClean="0"/>
              <a:t>in expertise</a:t>
            </a:r>
            <a:r>
              <a:rPr lang="en-US" dirty="0"/>
              <a:t>, value, and peace of mind that come with choosing us for their service needs.</a:t>
            </a:r>
          </a:p>
          <a:p>
            <a:pPr lvl="0"/>
            <a:r>
              <a:rPr lang="en-US" b="1" dirty="0"/>
              <a:t>Boost Sales with Quick Training:</a:t>
            </a:r>
            <a:r>
              <a:rPr lang="en-US" dirty="0"/>
              <a:t> Give the team short, practical training sessions to improve menu and lane sales.</a:t>
            </a:r>
          </a:p>
          <a:p>
            <a:pPr lvl="0"/>
            <a:r>
              <a:rPr lang="en-US" b="1" dirty="0"/>
              <a:t>Stand Out with Better Service:</a:t>
            </a:r>
            <a:r>
              <a:rPr lang="en-US" dirty="0"/>
              <a:t> Add perks like vehicle pickup and digital updates to keep customers happy and coming back.</a:t>
            </a:r>
          </a:p>
          <a:p>
            <a:pPr lvl="0"/>
            <a:r>
              <a:rPr lang="en-US" b="1" dirty="0"/>
              <a:t>Offer Payment Plans:</a:t>
            </a:r>
            <a:r>
              <a:rPr lang="en-US" dirty="0"/>
              <a:t> Make repairs more affordable by giving customers payment options for big jobs. (</a:t>
            </a:r>
            <a:r>
              <a:rPr lang="en-US" dirty="0" err="1"/>
              <a:t>SunBit</a:t>
            </a:r>
            <a:r>
              <a:rPr lang="en-US" dirty="0"/>
              <a:t>)</a:t>
            </a:r>
          </a:p>
          <a:p>
            <a:pPr lvl="0"/>
            <a:r>
              <a:rPr lang="en-US" b="1" dirty="0"/>
              <a:t>Compete by Extending Hours:</a:t>
            </a:r>
            <a:r>
              <a:rPr lang="en-US" dirty="0"/>
              <a:t> Test weekend or longer hours to make it easier for customers to schedule service.</a:t>
            </a:r>
          </a:p>
          <a:p>
            <a:pPr lvl="0"/>
            <a:r>
              <a:rPr lang="en-US" b="1" dirty="0"/>
              <a:t>Attract More Paying Customers:</a:t>
            </a:r>
            <a:r>
              <a:rPr lang="en-US" dirty="0"/>
              <a:t> Offer deals on maintenance to boost revenue from customer-paid work.</a:t>
            </a:r>
          </a:p>
          <a:p>
            <a:pPr marL="137160"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62500" lnSpcReduction="20000"/>
          </a:bodyPr>
          <a:lstStyle/>
          <a:p>
            <a:pPr marL="137160" indent="0">
              <a:buNone/>
            </a:pPr>
            <a:r>
              <a:rPr lang="en-US" b="1" dirty="0" smtClean="0"/>
              <a:t>Attract </a:t>
            </a:r>
            <a:r>
              <a:rPr lang="en-US" b="1" dirty="0"/>
              <a:t>More Paying Customers:</a:t>
            </a:r>
            <a:endParaRPr lang="en-US" dirty="0"/>
          </a:p>
          <a:p>
            <a:pPr lvl="0"/>
            <a:r>
              <a:rPr lang="en-US" dirty="0"/>
              <a:t>Send out a monthly email with special offers on popular maintenance services.</a:t>
            </a:r>
          </a:p>
          <a:p>
            <a:pPr lvl="0"/>
            <a:r>
              <a:rPr lang="en-US" dirty="0"/>
              <a:t>Offer a “first-time customer” discount to encourage new guests.</a:t>
            </a:r>
          </a:p>
          <a:p>
            <a:pPr marL="137160" indent="0">
              <a:buNone/>
            </a:pPr>
            <a:r>
              <a:rPr lang="en-US" b="1" dirty="0"/>
              <a:t>Extend Hours to Compete:</a:t>
            </a:r>
            <a:endParaRPr lang="en-US" dirty="0"/>
          </a:p>
          <a:p>
            <a:pPr lvl="0"/>
            <a:r>
              <a:rPr lang="en-US" dirty="0"/>
              <a:t>Try opening one Saturday a month to see if it drives more business.</a:t>
            </a:r>
          </a:p>
          <a:p>
            <a:pPr lvl="0"/>
            <a:r>
              <a:rPr lang="en-US" dirty="0"/>
              <a:t>Set up a dedicated phone line or text service for after-hours inquiries and appointment scheduling.</a:t>
            </a:r>
          </a:p>
          <a:p>
            <a:pPr marL="137160" indent="0">
              <a:buNone/>
            </a:pPr>
            <a:r>
              <a:rPr lang="en-US" b="1" dirty="0"/>
              <a:t>Offer Payment Plans:</a:t>
            </a:r>
            <a:endParaRPr lang="en-US" dirty="0"/>
          </a:p>
          <a:p>
            <a:pPr lvl="0"/>
            <a:r>
              <a:rPr lang="en-US" dirty="0"/>
              <a:t>Partner with a financing company to provide installment options for larger repairs.</a:t>
            </a:r>
          </a:p>
          <a:p>
            <a:pPr lvl="0"/>
            <a:r>
              <a:rPr lang="en-US" dirty="0"/>
              <a:t>Promote the payment plans with signs in the service area and on invoices.</a:t>
            </a:r>
          </a:p>
          <a:p>
            <a:pPr marL="137160" indent="0">
              <a:buNone/>
            </a:pPr>
            <a:r>
              <a:rPr lang="en-US" b="1" dirty="0"/>
              <a:t>Boost Sales with Quick Training:</a:t>
            </a:r>
            <a:endParaRPr lang="en-US" dirty="0"/>
          </a:p>
          <a:p>
            <a:pPr lvl="0"/>
            <a:r>
              <a:rPr lang="en-US" dirty="0"/>
              <a:t>Start weekly sales training for the service advisors, go over quick sales tips and set small goals.</a:t>
            </a:r>
          </a:p>
          <a:p>
            <a:pPr lvl="0"/>
            <a:r>
              <a:rPr lang="en-US" dirty="0"/>
              <a:t>Run a friendly sales competition with rewards for the most menu items sold. Make it fun!!</a:t>
            </a:r>
          </a:p>
          <a:p>
            <a:pPr marL="137160" indent="0">
              <a:buNone/>
            </a:pPr>
            <a:r>
              <a:rPr lang="en-US" b="1" dirty="0"/>
              <a:t>Refresh Marketing with New Ideas:</a:t>
            </a:r>
            <a:endParaRPr lang="en-US" dirty="0"/>
          </a:p>
          <a:p>
            <a:pPr lvl="0"/>
            <a:r>
              <a:rPr lang="en-US" dirty="0"/>
              <a:t>Test seasonal promotions, like winterizing packages or back-to-school maintenance checks.</a:t>
            </a:r>
          </a:p>
          <a:p>
            <a:pPr lvl="0"/>
            <a:r>
              <a:rPr lang="en-US" dirty="0"/>
              <a:t>Use targeted social media ads to promote special offers and reach new customers</a:t>
            </a:r>
            <a:r>
              <a:rPr lang="en-US" dirty="0" smtClean="0"/>
              <a:t>.</a:t>
            </a:r>
          </a:p>
          <a:p>
            <a:r>
              <a:rPr lang="en-US" dirty="0"/>
              <a:t>Focus on building value in expertise, value, and peace of mind that come with choosing us for their service needs.</a:t>
            </a:r>
          </a:p>
          <a:p>
            <a:pPr lvl="0"/>
            <a:endParaRPr lang="en-US" dirty="0" smtClean="0"/>
          </a:p>
          <a:p>
            <a:pPr lvl="0"/>
            <a:endParaRPr lang="en-US" dirty="0"/>
          </a:p>
          <a:p>
            <a:pPr marL="137160" indent="0">
              <a:buNone/>
            </a:pPr>
            <a:endParaRPr lang="en-US" dirty="0" smtClean="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137160" indent="0">
              <a:buNone/>
            </a:pPr>
            <a:endParaRPr lang="en-US" dirty="0"/>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02697569"/>
              </p:ext>
            </p:extLst>
          </p:nvPr>
        </p:nvGraphicFramePr>
        <p:xfrm>
          <a:off x="1134533" y="1830499"/>
          <a:ext cx="9191061" cy="4222494"/>
        </p:xfrm>
        <a:graphic>
          <a:graphicData uri="http://schemas.openxmlformats.org/drawingml/2006/table">
            <a:tbl>
              <a:tblPr firstRow="1" bandRow="1">
                <a:tableStyleId>{5C22544A-7EE6-4342-B048-85BDC9FD1C3A}</a:tableStyleId>
              </a:tblPr>
              <a:tblGrid>
                <a:gridCol w="3063687">
                  <a:extLst>
                    <a:ext uri="{9D8B030D-6E8A-4147-A177-3AD203B41FA5}">
                      <a16:colId xmlns="" xmlns:a16="http://schemas.microsoft.com/office/drawing/2014/main" val="2235853955"/>
                    </a:ext>
                  </a:extLst>
                </a:gridCol>
                <a:gridCol w="3063687">
                  <a:extLst>
                    <a:ext uri="{9D8B030D-6E8A-4147-A177-3AD203B41FA5}">
                      <a16:colId xmlns="" xmlns:a16="http://schemas.microsoft.com/office/drawing/2014/main" val="4174400132"/>
                    </a:ext>
                  </a:extLst>
                </a:gridCol>
                <a:gridCol w="3063687">
                  <a:extLst>
                    <a:ext uri="{9D8B030D-6E8A-4147-A177-3AD203B41FA5}">
                      <a16:colId xmlns="" xmlns:a16="http://schemas.microsoft.com/office/drawing/2014/main" val="1146395385"/>
                    </a:ext>
                  </a:extLst>
                </a:gridCol>
              </a:tblGrid>
              <a:tr h="567061">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 xmlns:a16="http://schemas.microsoft.com/office/drawing/2014/main" val="1083418974"/>
                  </a:ext>
                </a:extLst>
              </a:tr>
              <a:tr h="500549">
                <a:tc>
                  <a:txBody>
                    <a:bodyPr/>
                    <a:lstStyle/>
                    <a:p>
                      <a:r>
                        <a:rPr kumimoji="0" lang="en-US" sz="1600" kern="1200" dirty="0" smtClean="0">
                          <a:solidFill>
                            <a:schemeClr val="dk1"/>
                          </a:solidFill>
                          <a:effectLst/>
                          <a:latin typeface="+mn-lt"/>
                          <a:ea typeface="+mn-ea"/>
                          <a:cs typeface="+mn-cs"/>
                        </a:rPr>
                        <a:t>Add Customer Pay business </a:t>
                      </a:r>
                      <a:endParaRPr lang="en-US" sz="1600" dirty="0"/>
                    </a:p>
                  </a:txBody>
                  <a:tcPr/>
                </a:tc>
                <a:tc>
                  <a:txBody>
                    <a:bodyPr/>
                    <a:lstStyle/>
                    <a:p>
                      <a:r>
                        <a:rPr kumimoji="0" lang="en-US" sz="1600" kern="1200" dirty="0" smtClean="0">
                          <a:solidFill>
                            <a:schemeClr val="dk1"/>
                          </a:solidFill>
                          <a:effectLst/>
                          <a:latin typeface="+mn-lt"/>
                          <a:ea typeface="+mn-ea"/>
                          <a:cs typeface="+mn-cs"/>
                        </a:rPr>
                        <a:t>Service Manager /GM </a:t>
                      </a:r>
                      <a:endParaRPr lang="en-US" sz="1600" dirty="0"/>
                    </a:p>
                  </a:txBody>
                  <a:tcPr/>
                </a:tc>
                <a:tc>
                  <a:txBody>
                    <a:bodyPr/>
                    <a:lstStyle/>
                    <a:p>
                      <a:r>
                        <a:rPr lang="en-US" dirty="0" smtClean="0"/>
                        <a:t>1/1/25</a:t>
                      </a:r>
                      <a:endParaRPr lang="en-US" dirty="0"/>
                    </a:p>
                  </a:txBody>
                  <a:tcPr/>
                </a:tc>
                <a:extLst>
                  <a:ext uri="{0D108BD9-81ED-4DB2-BD59-A6C34878D82A}">
                    <a16:rowId xmlns="" xmlns:a16="http://schemas.microsoft.com/office/drawing/2014/main" val="2400365483"/>
                  </a:ext>
                </a:extLst>
              </a:tr>
              <a:tr h="500549">
                <a:tc>
                  <a:txBody>
                    <a:bodyPr/>
                    <a:lstStyle/>
                    <a:p>
                      <a:r>
                        <a:rPr kumimoji="0" lang="en-US" sz="1600" kern="1200" dirty="0" smtClean="0">
                          <a:solidFill>
                            <a:schemeClr val="dk1"/>
                          </a:solidFill>
                          <a:effectLst/>
                          <a:latin typeface="+mn-lt"/>
                          <a:ea typeface="+mn-ea"/>
                          <a:cs typeface="+mn-cs"/>
                        </a:rPr>
                        <a:t>Offer payment plan options </a:t>
                      </a:r>
                      <a:endParaRPr lang="en-US" sz="1600" dirty="0"/>
                    </a:p>
                  </a:txBody>
                  <a:tcPr/>
                </a:tc>
                <a:tc>
                  <a:txBody>
                    <a:bodyPr/>
                    <a:lstStyle/>
                    <a:p>
                      <a:r>
                        <a:rPr kumimoji="0" lang="en-US" sz="1600" kern="1200" dirty="0" smtClean="0">
                          <a:solidFill>
                            <a:schemeClr val="dk1"/>
                          </a:solidFill>
                          <a:effectLst/>
                          <a:latin typeface="+mn-lt"/>
                          <a:ea typeface="+mn-ea"/>
                          <a:cs typeface="+mn-cs"/>
                        </a:rPr>
                        <a:t>Service Manager /GM </a:t>
                      </a:r>
                      <a:endParaRPr lang="en-US" sz="1600" dirty="0"/>
                    </a:p>
                  </a:txBody>
                  <a:tcPr/>
                </a:tc>
                <a:tc>
                  <a:txBody>
                    <a:bodyPr/>
                    <a:lstStyle/>
                    <a:p>
                      <a:r>
                        <a:rPr lang="en-US" dirty="0" smtClean="0"/>
                        <a:t>1/1/25</a:t>
                      </a:r>
                      <a:endParaRPr lang="en-US" dirty="0"/>
                    </a:p>
                  </a:txBody>
                  <a:tcPr/>
                </a:tc>
                <a:extLst>
                  <a:ext uri="{0D108BD9-81ED-4DB2-BD59-A6C34878D82A}">
                    <a16:rowId xmlns="" xmlns:a16="http://schemas.microsoft.com/office/drawing/2014/main" val="107845787"/>
                  </a:ext>
                </a:extLst>
              </a:tr>
              <a:tr h="500549">
                <a:tc>
                  <a:txBody>
                    <a:bodyPr/>
                    <a:lstStyle/>
                    <a:p>
                      <a:r>
                        <a:rPr kumimoji="0" lang="en-US" sz="1600" kern="1200" dirty="0" smtClean="0">
                          <a:solidFill>
                            <a:schemeClr val="dk1"/>
                          </a:solidFill>
                          <a:effectLst/>
                          <a:latin typeface="+mn-lt"/>
                          <a:ea typeface="+mn-ea"/>
                          <a:cs typeface="+mn-cs"/>
                        </a:rPr>
                        <a:t>Service Advisor training </a:t>
                      </a:r>
                      <a:endParaRPr lang="en-US" sz="1600" dirty="0"/>
                    </a:p>
                  </a:txBody>
                  <a:tcPr/>
                </a:tc>
                <a:tc>
                  <a:txBody>
                    <a:bodyPr/>
                    <a:lstStyle/>
                    <a:p>
                      <a:r>
                        <a:rPr kumimoji="0" lang="en-US" sz="1600" kern="1200" dirty="0" smtClean="0">
                          <a:solidFill>
                            <a:schemeClr val="dk1"/>
                          </a:solidFill>
                          <a:effectLst/>
                          <a:latin typeface="+mn-lt"/>
                          <a:ea typeface="+mn-ea"/>
                          <a:cs typeface="+mn-cs"/>
                        </a:rPr>
                        <a:t>Service Manager /GM </a:t>
                      </a:r>
                      <a:endParaRPr lang="en-US" sz="1600" dirty="0"/>
                    </a:p>
                  </a:txBody>
                  <a:tcPr/>
                </a:tc>
                <a:tc>
                  <a:txBody>
                    <a:bodyPr/>
                    <a:lstStyle/>
                    <a:p>
                      <a:r>
                        <a:rPr lang="en-US" dirty="0" smtClean="0"/>
                        <a:t>1/1/25</a:t>
                      </a:r>
                    </a:p>
                  </a:txBody>
                  <a:tcPr/>
                </a:tc>
                <a:extLst>
                  <a:ext uri="{0D108BD9-81ED-4DB2-BD59-A6C34878D82A}">
                    <a16:rowId xmlns="" xmlns:a16="http://schemas.microsoft.com/office/drawing/2014/main" val="1530126605"/>
                  </a:ext>
                </a:extLst>
              </a:tr>
              <a:tr h="500549">
                <a:tc>
                  <a:txBody>
                    <a:bodyPr/>
                    <a:lstStyle/>
                    <a:p>
                      <a:r>
                        <a:rPr kumimoji="0" lang="en-US" sz="1600" kern="1200" dirty="0" smtClean="0">
                          <a:solidFill>
                            <a:schemeClr val="dk1"/>
                          </a:solidFill>
                          <a:effectLst/>
                          <a:latin typeface="+mn-lt"/>
                          <a:ea typeface="+mn-ea"/>
                          <a:cs typeface="+mn-cs"/>
                        </a:rPr>
                        <a:t>Refresh marketing ideas </a:t>
                      </a:r>
                      <a:endParaRPr lang="en-US" sz="1600" dirty="0"/>
                    </a:p>
                  </a:txBody>
                  <a:tcPr/>
                </a:tc>
                <a:tc>
                  <a:txBody>
                    <a:bodyPr/>
                    <a:lstStyle/>
                    <a:p>
                      <a:r>
                        <a:rPr kumimoji="0" lang="en-US" sz="1600" kern="1200" dirty="0" smtClean="0">
                          <a:solidFill>
                            <a:schemeClr val="dk1"/>
                          </a:solidFill>
                          <a:effectLst/>
                          <a:latin typeface="+mn-lt"/>
                          <a:ea typeface="+mn-ea"/>
                          <a:cs typeface="+mn-cs"/>
                        </a:rPr>
                        <a:t>Service Manager /GM </a:t>
                      </a:r>
                      <a:endParaRPr lang="en-US" sz="1600" dirty="0"/>
                    </a:p>
                  </a:txBody>
                  <a:tcPr/>
                </a:tc>
                <a:tc>
                  <a:txBody>
                    <a:bodyPr/>
                    <a:lstStyle/>
                    <a:p>
                      <a:r>
                        <a:rPr lang="en-US" dirty="0" smtClean="0"/>
                        <a:t>1/1/25</a:t>
                      </a:r>
                      <a:endParaRPr lang="en-US" dirty="0"/>
                    </a:p>
                  </a:txBody>
                  <a:tcPr/>
                </a:tc>
                <a:extLst>
                  <a:ext uri="{0D108BD9-81ED-4DB2-BD59-A6C34878D82A}">
                    <a16:rowId xmlns="" xmlns:a16="http://schemas.microsoft.com/office/drawing/2014/main" val="1950345431"/>
                  </a:ext>
                </a:extLst>
              </a:tr>
              <a:tr h="500549">
                <a:tc>
                  <a:txBody>
                    <a:bodyPr/>
                    <a:lstStyle/>
                    <a:p>
                      <a:r>
                        <a:rPr kumimoji="0" lang="en-US" sz="1600" kern="1200" dirty="0" smtClean="0">
                          <a:solidFill>
                            <a:schemeClr val="dk1"/>
                          </a:solidFill>
                          <a:effectLst/>
                          <a:latin typeface="+mn-lt"/>
                          <a:ea typeface="+mn-ea"/>
                          <a:cs typeface="+mn-cs"/>
                        </a:rPr>
                        <a:t>Weekly SM Meetings </a:t>
                      </a:r>
                      <a:endParaRPr lang="en-US" sz="1600" dirty="0"/>
                    </a:p>
                  </a:txBody>
                  <a:tcPr/>
                </a:tc>
                <a:tc>
                  <a:txBody>
                    <a:bodyPr/>
                    <a:lstStyle/>
                    <a:p>
                      <a:r>
                        <a:rPr kumimoji="0" lang="en-US" sz="1600" kern="1200" dirty="0" smtClean="0">
                          <a:solidFill>
                            <a:schemeClr val="dk1"/>
                          </a:solidFill>
                          <a:effectLst/>
                          <a:latin typeface="+mn-lt"/>
                          <a:ea typeface="+mn-ea"/>
                          <a:cs typeface="+mn-cs"/>
                        </a:rPr>
                        <a:t>GM / Service Manager </a:t>
                      </a:r>
                      <a:endParaRPr lang="en-US" sz="1600" dirty="0"/>
                    </a:p>
                  </a:txBody>
                  <a:tcPr/>
                </a:tc>
                <a:tc>
                  <a:txBody>
                    <a:bodyPr/>
                    <a:lstStyle/>
                    <a:p>
                      <a:r>
                        <a:rPr lang="en-US" dirty="0" smtClean="0"/>
                        <a:t>1/1/25</a:t>
                      </a:r>
                      <a:endParaRPr lang="en-US" dirty="0"/>
                    </a:p>
                  </a:txBody>
                  <a:tcPr/>
                </a:tc>
                <a:extLst>
                  <a:ext uri="{0D108BD9-81ED-4DB2-BD59-A6C34878D82A}">
                    <a16:rowId xmlns="" xmlns:a16="http://schemas.microsoft.com/office/drawing/2014/main" val="1960891333"/>
                  </a:ext>
                </a:extLst>
              </a:tr>
              <a:tr h="513055">
                <a:tc>
                  <a:txBody>
                    <a:bodyPr/>
                    <a:lstStyle/>
                    <a:p>
                      <a:r>
                        <a:rPr kumimoji="0" lang="en-US" sz="1600" kern="1200" dirty="0" smtClean="0">
                          <a:solidFill>
                            <a:schemeClr val="dk1"/>
                          </a:solidFill>
                          <a:effectLst/>
                          <a:latin typeface="+mn-lt"/>
                          <a:ea typeface="+mn-ea"/>
                          <a:cs typeface="+mn-cs"/>
                        </a:rPr>
                        <a:t>Add Customer Pay business </a:t>
                      </a:r>
                      <a:endParaRPr lang="en-US" sz="1600" dirty="0"/>
                    </a:p>
                  </a:txBody>
                  <a:tcPr/>
                </a:tc>
                <a:tc>
                  <a:txBody>
                    <a:bodyPr/>
                    <a:lstStyle/>
                    <a:p>
                      <a:r>
                        <a:rPr kumimoji="0" lang="en-US" sz="1600" kern="1200" dirty="0" smtClean="0">
                          <a:solidFill>
                            <a:schemeClr val="dk1"/>
                          </a:solidFill>
                          <a:effectLst/>
                          <a:latin typeface="+mn-lt"/>
                          <a:ea typeface="+mn-ea"/>
                          <a:cs typeface="+mn-cs"/>
                        </a:rPr>
                        <a:t>Marketing/ GM / Service Manager</a:t>
                      </a:r>
                      <a:endParaRPr lang="en-US" sz="1600" dirty="0"/>
                    </a:p>
                  </a:txBody>
                  <a:tcPr/>
                </a:tc>
                <a:tc>
                  <a:txBody>
                    <a:bodyPr/>
                    <a:lstStyle/>
                    <a:p>
                      <a:r>
                        <a:rPr lang="en-US" dirty="0" smtClean="0"/>
                        <a:t>1/1/25</a:t>
                      </a:r>
                    </a:p>
                  </a:txBody>
                  <a:tcPr/>
                </a:tc>
                <a:extLst>
                  <a:ext uri="{0D108BD9-81ED-4DB2-BD59-A6C34878D82A}">
                    <a16:rowId xmlns="" xmlns:a16="http://schemas.microsoft.com/office/drawing/2014/main" val="4137224325"/>
                  </a:ext>
                </a:extLst>
              </a:tr>
              <a:tr h="500549">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62500" lnSpcReduction="20000"/>
          </a:bodyPr>
          <a:lstStyle/>
          <a:p>
            <a:pPr marL="137160" indent="0">
              <a:buNone/>
            </a:pPr>
            <a:r>
              <a:rPr lang="en-US" dirty="0"/>
              <a:t>When I arrived a year ago, things felt stale, and team morale was low. We’ve worked hard to change that and improve the culture, but the service team is still too comfortable. This team has huge revenue potential, but without regular sales training, we’re missing out. Service advisors are essentially salespeople, and we need to help them grow those skills to boost results.</a:t>
            </a:r>
          </a:p>
          <a:p>
            <a:pPr marL="137160" indent="0">
              <a:buNone/>
            </a:pPr>
            <a:r>
              <a:rPr lang="en-US" dirty="0" smtClean="0"/>
              <a:t>Our </a:t>
            </a:r>
            <a:r>
              <a:rPr lang="en-US" dirty="0"/>
              <a:t>marketing strategy also needs a shake-up. Right now, we’re too predictable. We need to be more edgy, fun, and engaging to better connect with our guests. While Focus on building value in expertise, value, and peace of mind that come with choosing us for their service needs.</a:t>
            </a:r>
          </a:p>
          <a:p>
            <a:pPr marL="137160" indent="0">
              <a:buNone/>
            </a:pPr>
            <a:r>
              <a:rPr lang="en-US" dirty="0"/>
              <a:t> </a:t>
            </a:r>
            <a:r>
              <a:rPr lang="en-US" dirty="0" smtClean="0"/>
              <a:t>A </a:t>
            </a:r>
            <a:r>
              <a:rPr lang="en-US" dirty="0"/>
              <a:t>key focus is growing customer-pay business by offering payment options for larger repairs, using </a:t>
            </a:r>
            <a:r>
              <a:rPr lang="en-US" dirty="0" err="1"/>
              <a:t>Sunbit</a:t>
            </a:r>
            <a:r>
              <a:rPr lang="en-US" dirty="0"/>
              <a:t> as our financing provider. This can help us go beyond routine maintenance and position us as a well-rounded repair facility that guests trust for all their needs.</a:t>
            </a:r>
          </a:p>
          <a:p>
            <a:pPr marL="137160" indent="0">
              <a:buNone/>
            </a:pPr>
            <a:r>
              <a:rPr lang="en-US" dirty="0" smtClean="0"/>
              <a:t>Improved </a:t>
            </a:r>
            <a:r>
              <a:rPr lang="en-US" dirty="0"/>
              <a:t>communication and accountability are also priorities. Consistent GM/Service Manager meetings will help us stay on top of what’s happening in the lane and shop, making sure we’re responsive to challenges and opportunities as they come up.</a:t>
            </a:r>
          </a:p>
          <a:p>
            <a:pPr marL="137160" indent="0">
              <a:buNone/>
            </a:pPr>
            <a:r>
              <a:rPr lang="en-US" dirty="0" smtClean="0"/>
              <a:t>Finally</a:t>
            </a:r>
            <a:r>
              <a:rPr lang="en-US" dirty="0"/>
              <a:t>, we need service hours that align more closely with sales hours, especially for guests traveling from a distance. Better pickup and drop-off options would make things easier, too. To stay relevant in this changing business, we have to keep training, learning, and growing. That’s how we’ll stay aligned with customer needs and keep our team motivated and effective.</a:t>
            </a:r>
          </a:p>
          <a:p>
            <a:pPr marL="13716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ctr"/>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Our focus is on showing our guests the real value of choosing us over smaller, independent shops. Many think dealerships are more expensive, but the truth is, we’re often competitive or even cheaper. On top of that, we offer things independents can’t match.</a:t>
            </a:r>
          </a:p>
          <a:p>
            <a:r>
              <a:rPr lang="en-US" dirty="0"/>
              <a:t>Our ASE-certified techs have over 85 years of combined Honda experience, and we use OEM parts for every repair. That keeps your factory warranty intact and ensures the highest quality repairs. Plus, we back all parts and labor with a 12-month/12,000-mile warranty—something most independent shops don’t offer.</a:t>
            </a:r>
          </a:p>
          <a:p>
            <a:r>
              <a:rPr lang="en-US" dirty="0"/>
              <a:t>To improve, we’re focusing on a few key areas. We’ll keep our competitive pricing board updated so guests can see how we compare to other shops. We’ll also roll out creative marketing to bring in new business and catch the attention of potential guests.</a:t>
            </a:r>
          </a:p>
          <a:p>
            <a:r>
              <a:rPr lang="en-US" dirty="0"/>
              <a:t>We’re going to track retention rates to see if more guests are choosing us over independents. We’ll also look closely at repair orders to make sure OEM parts and warranties are being highlighted and see if educating guests helps improve upselling. These steps will help us strengthen trust and keep more guests coming back.</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quarter" idx="2"/>
          </p:nvPr>
        </p:nvSpPr>
        <p:spPr>
          <a:xfrm>
            <a:off x="374073" y="1930400"/>
            <a:ext cx="4601595" cy="3769756"/>
          </a:xfrm>
        </p:spPr>
        <p:txBody>
          <a:bodyPr>
            <a:normAutofit fontScale="85000" lnSpcReduction="10000"/>
          </a:bodyPr>
          <a:lstStyle/>
          <a:p>
            <a:r>
              <a:rPr lang="en-US" sz="1800" dirty="0"/>
              <a:t>Our margins are strong, but we’ve got room to drive more sales. Like I said earlier, we need to get creative with our marketing by focusing on what sets us apart: our expertise, the use of OEM parts, ASE-certified technicians, and the peace of mind that comes with choosing us for their service needs. At the same time, we need to stay focused on retention by making sure we’re not just another shop looking to take their money, offering subpar work with aftermarket parts, and treating them like a number. Instead, we want to be the place people come back to because they know us, trust us, and feel confident we’ve got their best interests at heart.</a:t>
            </a:r>
            <a:endParaRPr lang="en-US" sz="1800" b="0" i="0" u="none" strike="noStrike" baseline="0" dirty="0">
              <a:solidFill>
                <a:srgbClr val="000000"/>
              </a:solidFill>
              <a:latin typeface="Calibri" panose="020F0502020204030204" pitchFamily="34" charset="0"/>
            </a:endParaRPr>
          </a:p>
        </p:txBody>
      </p:sp>
      <p:pic>
        <p:nvPicPr>
          <p:cNvPr id="1026" name="Picture 2"/>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5260130" y="2074061"/>
            <a:ext cx="4186237" cy="2410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a:bodyPr>
          <a:lstStyle/>
          <a:p>
            <a:endParaRPr lang="en-US" sz="1800" dirty="0"/>
          </a:p>
          <a:p>
            <a:r>
              <a:rPr lang="en-US" sz="1800" dirty="0" smtClean="0"/>
              <a:t>While we are </a:t>
            </a:r>
            <a:r>
              <a:rPr lang="en-US" sz="1800" dirty="0"/>
              <a:t>profitable every month</a:t>
            </a:r>
            <a:r>
              <a:rPr lang="en-US" sz="1800" dirty="0" smtClean="0"/>
              <a:t>, </a:t>
            </a:r>
            <a:r>
              <a:rPr lang="en-US" sz="1800" dirty="0"/>
              <a:t>our sales, upselling, and </a:t>
            </a:r>
            <a:r>
              <a:rPr lang="en-US" sz="1800" dirty="0" smtClean="0"/>
              <a:t>customer-pay ELR </a:t>
            </a:r>
            <a:r>
              <a:rPr lang="en-US" sz="1800" dirty="0"/>
              <a:t>are holding us back. While we already run a lean department, I think there are areas where we can be more efficient. For example, we may be overstaffed in the express tech position for our current business needs. Adding a defined second service writer would also help bolster our operations and improve key metrics. With more focus on training, increasing customer-pay ELR, and boosting gross, I’m confident we’ll see better results.</a:t>
            </a:r>
          </a:p>
          <a:p>
            <a:pPr algn="l"/>
            <a:endParaRPr lang="en-US" sz="1800" b="0" i="0" u="none" strike="noStrike" baseline="0" dirty="0">
              <a:solidFill>
                <a:srgbClr val="000000"/>
              </a:solidFill>
              <a:latin typeface="Calibri" panose="020F0502020204030204" pitchFamily="34"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91531" y="1122156"/>
            <a:ext cx="4839706" cy="3975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172192" y="997527"/>
            <a:ext cx="5486400" cy="5640779"/>
          </a:xfrm>
        </p:spPr>
        <p:txBody>
          <a:bodyPr>
            <a:normAutofit fontScale="92500" lnSpcReduction="20000"/>
          </a:bodyPr>
          <a:lstStyle/>
          <a:p>
            <a:pPr marL="137160" indent="0">
              <a:buNone/>
            </a:pPr>
            <a:r>
              <a:rPr lang="en-US" sz="1800" dirty="0"/>
              <a:t>We’re currently operating at about 140% proficiency, but if we can push that to 150-160%, it could result in an additional $10,000 to $20,000 in labor sales. While we’re utilizing video </a:t>
            </a:r>
            <a:r>
              <a:rPr lang="en-US" sz="1800" dirty="0" smtClean="0"/>
              <a:t>walk arounds to add </a:t>
            </a:r>
            <a:r>
              <a:rPr lang="en-US" sz="1800" dirty="0"/>
              <a:t>value and transparency at an 80-90% rate, the actual video view rate remains very low. We think this comes down to the quality of the videos—80-90% is great, but only if the product is equally as great. Our techs need more training to understand that these videos take minimal time and have the potential to deliver a significant ROI.</a:t>
            </a:r>
          </a:p>
          <a:p>
            <a:pPr marL="137160" indent="0">
              <a:buNone/>
            </a:pPr>
            <a:r>
              <a:rPr lang="en-US" sz="1800" dirty="0"/>
              <a:t>At the same time, we need to focus on building value in our experienced techs, the use of OEM parts, and the peace of mind we offer, so guests realize we are very competitive against independent shops. We provide things they simply can’t. However, our low ELR on customer pay suggests that, at times, we may be giving more than we have to, which needs attention.</a:t>
            </a:r>
          </a:p>
          <a:p>
            <a:pPr marL="137160" indent="0">
              <a:buNone/>
            </a:pPr>
            <a:r>
              <a:rPr lang="en-US" sz="1800" dirty="0"/>
              <a:t>Additionally, we need to push menu sales in the service lane and increase recommendations and add-ons. In all of this, it’s crucial to remember that people only respect what we inspect. The moment we stop inspecting, they stop respecting, which can lead to complacency. Staying on top of these areas will help us maintain momentum and achieve better results.</a:t>
            </a:r>
          </a:p>
          <a:p>
            <a:pPr marL="137160" indent="0" algn="l">
              <a:buNone/>
            </a:pPr>
            <a:endParaRPr lang="en-US" sz="1800" b="0" i="0" u="none" strike="noStrike" baseline="0" dirty="0">
              <a:solidFill>
                <a:srgbClr val="000000"/>
              </a:solidFill>
              <a:latin typeface="Calibri" panose="020F0502020204030204" pitchFamily="34"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835403" y="1127973"/>
            <a:ext cx="5384800" cy="4377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92500" lnSpcReduction="20000"/>
          </a:bodyPr>
          <a:lstStyle/>
          <a:p>
            <a:pPr marL="137160" indent="0">
              <a:buNone/>
            </a:pPr>
            <a:r>
              <a:rPr lang="en-US" sz="1800" dirty="0"/>
              <a:t>We currently have 19 bays and 7 techs on staff, with facility utilization sitting at around 61%. Our goal is to reach 70-80%. Selling more vehicles will organically help strengthen that number, but the key lies in retention and growing our customer-pay business. To achieve this, we need to focus on building value in the things only we can offer as an OEM dealer with ASE-certified techs.</a:t>
            </a:r>
          </a:p>
          <a:p>
            <a:pPr marL="137160" indent="0">
              <a:buNone/>
            </a:pPr>
            <a:r>
              <a:rPr lang="en-US" sz="1800" dirty="0"/>
              <a:t>This means doing the small but important things right: delivering quality videos, conducting proper </a:t>
            </a:r>
            <a:r>
              <a:rPr lang="en-US" sz="1800" dirty="0" smtClean="0"/>
              <a:t>walk arounds</a:t>
            </a:r>
            <a:r>
              <a:rPr lang="en-US" sz="1800" dirty="0"/>
              <a:t>, clearly explaining recommendations, and emphasizing the value of OEM parts and the warranty we offer on our work—advantages independent shops simply can’t provide. By offering peace of mind and demonstrating the value we bring, we can grow trust and loyalty with our customers. At the end of the day, we don’t have to be the cheapest—we just have to offer the best product. That product is us!</a:t>
            </a:r>
          </a:p>
          <a:p>
            <a:pPr marL="137160" indent="0" algn="l">
              <a:buNone/>
            </a:pPr>
            <a:endParaRPr lang="en-US" sz="1800" b="0" i="0" u="none" strike="noStrike" baseline="0" dirty="0">
              <a:solidFill>
                <a:srgbClr val="000000"/>
              </a:solidFill>
              <a:latin typeface="Calibri" panose="020F0502020204030204" pitchFamily="34" charset="0"/>
            </a:endParaRP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810927" y="876339"/>
            <a:ext cx="3611880" cy="4358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normAutofit fontScale="55000" lnSpcReduction="20000"/>
          </a:bodyPr>
          <a:lstStyle/>
          <a:p>
            <a:pPr marL="137160" indent="0">
              <a:buNone/>
            </a:pPr>
            <a:r>
              <a:rPr lang="en-US" dirty="0"/>
              <a:t>When I talked with the Service Manager, a few things stood out. One big concern is that too many oil changes and tire rotations are being done by higher-paid A-level techs. On top of that, 51% of our ROs are single-line items, which shows we need to train advisors on selling and techs on making quality videos. Both would give us a quick boost.</a:t>
            </a:r>
          </a:p>
          <a:p>
            <a:pPr marL="137160" indent="0">
              <a:buNone/>
            </a:pPr>
            <a:r>
              <a:rPr lang="en-US" dirty="0"/>
              <a:t>Another thing we noticed is that 66% of the vehicles we’re servicing are over 5 years old. After digging into it, I think this number is a little off because of Honda’s prepaid maintenance program that started in 2023. The work is still getting done, but now it’s falling under warranty pay, which changes how it looks in the mix.</a:t>
            </a:r>
          </a:p>
          <a:p>
            <a:pPr marL="137160" indent="0">
              <a:buNone/>
            </a:pPr>
            <a:r>
              <a:rPr lang="en-US" dirty="0"/>
              <a:t>The bigger issue, though, is the 67.95% competitive/maintenance work mix compared to only 32% repair work. That’s dragging down our ELR, and it shows in the numbers. We’re working on some price adjustments for the new year to help with this. The plan is to bump ELR by about $20 on average, which will add gross and improve the bottom line without adding any new expenses. Even with the changes, we’re aiming to stay about $20 below competitors on similar jobs.</a:t>
            </a:r>
          </a:p>
          <a:p>
            <a:pPr marL="137160" indent="0">
              <a:buNone/>
            </a:pPr>
            <a:r>
              <a:rPr lang="en-US" dirty="0"/>
              <a:t>With better training, smarter work distribution, and these price adjustments, I’m confident we can make real progress and see stronger results.</a:t>
            </a:r>
          </a:p>
          <a:p>
            <a:pPr marL="137160" indent="0">
              <a:buNone/>
            </a:pPr>
            <a:endParaRPr lang="en-US" dirty="0"/>
          </a:p>
        </p:txBody>
      </p:sp>
      <p:pic>
        <p:nvPicPr>
          <p:cNvPr id="1028"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92982" y="1367038"/>
            <a:ext cx="5091671" cy="5156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normAutofit fontScale="90000"/>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92500" lnSpcReduction="10000"/>
          </a:bodyPr>
          <a:lstStyle/>
          <a:p>
            <a:pPr lvl="0"/>
            <a:r>
              <a:rPr lang="en-US" dirty="0"/>
              <a:t> We prioritize staying on the cutting edge of technology, ensuring we remain ahead of competitors rather than playing catch-up.</a:t>
            </a:r>
          </a:p>
          <a:p>
            <a:pPr lvl="0"/>
            <a:r>
              <a:rPr lang="en-US" dirty="0"/>
              <a:t>Located just off the highway with two exits leading directly to us, we are situated in a high-traffic area.</a:t>
            </a:r>
          </a:p>
          <a:p>
            <a:pPr lvl="0"/>
            <a:r>
              <a:rPr lang="en-US" dirty="0"/>
              <a:t>Our Technicians are among the best in the company, with a combined 75 years of experience.</a:t>
            </a:r>
          </a:p>
          <a:p>
            <a:pPr lvl="0"/>
            <a:r>
              <a:rPr lang="en-US" dirty="0"/>
              <a:t>Our loaner fleet is well-managed and has recently turned from a challenge into an asset.</a:t>
            </a:r>
          </a:p>
          <a:p>
            <a:pPr lvl="0"/>
            <a:r>
              <a:rPr lang="en-US" dirty="0"/>
              <a:t>The team is committed to delivering the best possible experience for our guests. Customer Satisfaction Index (CSI) is a regular focus and our scores reflect it.</a:t>
            </a:r>
          </a:p>
          <a:p>
            <a:pPr marL="13716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85000" lnSpcReduction="10000"/>
          </a:bodyPr>
          <a:lstStyle/>
          <a:p>
            <a:pPr lvl="0"/>
            <a:r>
              <a:rPr lang="en-US" dirty="0"/>
              <a:t>Consistent second service writer has been difficult to secure, often requiring the manager to handle writing duties instead of leading effectively.</a:t>
            </a:r>
          </a:p>
          <a:p>
            <a:pPr lvl="0"/>
            <a:r>
              <a:rPr lang="en-US" dirty="0"/>
              <a:t>Menu and lane sales are currently weak, with room for improvement.</a:t>
            </a:r>
          </a:p>
          <a:p>
            <a:pPr lvl="0"/>
            <a:r>
              <a:rPr lang="en-US" dirty="0"/>
              <a:t>Marketing efforts have become repetitive, often running the same promotions at the same times each year. There’s a need for fresh, innovative ideas to make our marketing more engaging and impactful.</a:t>
            </a:r>
          </a:p>
          <a:p>
            <a:pPr lvl="0"/>
            <a:r>
              <a:rPr lang="en-US" dirty="0"/>
              <a:t>Service hours don’t align with sales hours during the week, leading to confusion and guests attempting to pick up vehicles on weekends without prior sales staff knowledge.</a:t>
            </a:r>
          </a:p>
          <a:p>
            <a:pPr lvl="0"/>
            <a:r>
              <a:rPr lang="en-US" dirty="0"/>
              <a:t>Our Service Manager is a strong leader with 18 years of experience. However, he can sometimes be resistant to company requirements when he feels they don’t impact day-to-day operations.</a:t>
            </a:r>
          </a:p>
          <a:p>
            <a:pPr marL="13716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337</TotalTime>
  <Words>2374</Words>
  <Application>Microsoft Office PowerPoint</Application>
  <PresentationFormat>Custom</PresentationFormat>
  <Paragraphs>116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Apex</vt:lpstr>
      <vt:lpstr>Bergstrom Honda Service Analysis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Mitch Bart</cp:lastModifiedBy>
  <cp:revision>18</cp:revision>
  <cp:lastPrinted>2024-11-21T22:22:26Z</cp:lastPrinted>
  <dcterms:created xsi:type="dcterms:W3CDTF">2022-12-04T13:10:55Z</dcterms:created>
  <dcterms:modified xsi:type="dcterms:W3CDTF">2024-11-22T15:30:57Z</dcterms:modified>
</cp:coreProperties>
</file>