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80" r:id="rId1"/>
  </p:sldMasterIdLst>
  <p:notesMasterIdLst>
    <p:notesMasterId r:id="rId22"/>
  </p:notesMasterIdLst>
  <p:sldIdLst>
    <p:sldId id="256" r:id="rId2"/>
    <p:sldId id="283" r:id="rId3"/>
    <p:sldId id="257" r:id="rId4"/>
    <p:sldId id="289" r:id="rId5"/>
    <p:sldId id="306" r:id="rId6"/>
    <p:sldId id="291" r:id="rId7"/>
    <p:sldId id="308" r:id="rId8"/>
    <p:sldId id="265" r:id="rId9"/>
    <p:sldId id="294" r:id="rId10"/>
    <p:sldId id="309" r:id="rId11"/>
    <p:sldId id="310" r:id="rId12"/>
    <p:sldId id="293" r:id="rId13"/>
    <p:sldId id="266" r:id="rId14"/>
    <p:sldId id="300" r:id="rId15"/>
    <p:sldId id="298" r:id="rId16"/>
    <p:sldId id="301" r:id="rId17"/>
    <p:sldId id="302" r:id="rId18"/>
    <p:sldId id="303" r:id="rId19"/>
    <p:sldId id="288" r:id="rId20"/>
    <p:sldId id="305" r:id="rId2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AD2"/>
    <a:srgbClr val="88A974"/>
    <a:srgbClr val="6DAB46"/>
    <a:srgbClr val="629A3E"/>
    <a:srgbClr val="51B056"/>
    <a:srgbClr val="6CD25C"/>
    <a:srgbClr val="941651"/>
    <a:srgbClr val="00905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00AA68D-9C44-1A7C-29C4-B86EDD90342F}" v="204" dt="2024-11-12T19:56:50.495"/>
    <p1510:client id="{4C5FAC33-8145-1C9E-67D4-1C37870A68E2}" v="19" dt="2024-11-12T19:04:59.184"/>
    <p1510:client id="{524A35AC-3603-ED3E-EC8F-9D6B5EAF13CD}" v="3" dt="2024-11-12T20:02:38.516"/>
    <p1510:client id="{65FD4AB3-745D-7385-18E5-BECAE82C19F8}" v="23" dt="2024-11-12T01:48:06.27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819"/>
    <p:restoredTop sz="94651"/>
  </p:normalViewPr>
  <p:slideViewPr>
    <p:cSldViewPr snapToGrid="0" snapToObjects="1">
      <p:cViewPr varScale="1">
        <p:scale>
          <a:sx n="110" d="100"/>
          <a:sy n="110" d="100"/>
        </p:scale>
        <p:origin x="624"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ich Leon" userId="S::rleon@yonkershonda.com::36ac4f69-481a-4cec-bdfb-8c51a8cb7060" providerId="AD" clId="Web-{524A35AC-3603-ED3E-EC8F-9D6B5EAF13CD}"/>
    <pc:docChg chg="modSld">
      <pc:chgData name="Rich Leon" userId="S::rleon@yonkershonda.com::36ac4f69-481a-4cec-bdfb-8c51a8cb7060" providerId="AD" clId="Web-{524A35AC-3603-ED3E-EC8F-9D6B5EAF13CD}" dt="2024-11-12T20:02:37.469" v="1" actId="20577"/>
      <pc:docMkLst>
        <pc:docMk/>
      </pc:docMkLst>
      <pc:sldChg chg="modSp">
        <pc:chgData name="Rich Leon" userId="S::rleon@yonkershonda.com::36ac4f69-481a-4cec-bdfb-8c51a8cb7060" providerId="AD" clId="Web-{524A35AC-3603-ED3E-EC8F-9D6B5EAF13CD}" dt="2024-11-12T20:02:37.469" v="1" actId="20577"/>
        <pc:sldMkLst>
          <pc:docMk/>
          <pc:sldMk cId="2356202146" sldId="256"/>
        </pc:sldMkLst>
        <pc:spChg chg="mod">
          <ac:chgData name="Rich Leon" userId="S::rleon@yonkershonda.com::36ac4f69-481a-4cec-bdfb-8c51a8cb7060" providerId="AD" clId="Web-{524A35AC-3603-ED3E-EC8F-9D6B5EAF13CD}" dt="2024-11-12T20:02:37.469" v="1" actId="20577"/>
          <ac:spMkLst>
            <pc:docMk/>
            <pc:sldMk cId="2356202146" sldId="256"/>
            <ac:spMk id="3" creationId="{043D9BD7-02A1-464C-BEFD-9EC839B279A3}"/>
          </ac:spMkLst>
        </pc:spChg>
      </pc:sldChg>
    </pc:docChg>
  </pc:docChgLst>
  <pc:docChgLst>
    <pc:chgData name="Rich Leon" userId="S::rleon@yonkershonda.com::36ac4f69-481a-4cec-bdfb-8c51a8cb7060" providerId="AD" clId="Web-{65FD4AB3-745D-7385-18E5-BECAE82C19F8}"/>
    <pc:docChg chg="delSld modSld sldOrd">
      <pc:chgData name="Rich Leon" userId="S::rleon@yonkershonda.com::36ac4f69-481a-4cec-bdfb-8c51a8cb7060" providerId="AD" clId="Web-{65FD4AB3-745D-7385-18E5-BECAE82C19F8}" dt="2024-11-12T01:48:06.274" v="14" actId="20577"/>
      <pc:docMkLst>
        <pc:docMk/>
      </pc:docMkLst>
      <pc:sldChg chg="delSp modSp">
        <pc:chgData name="Rich Leon" userId="S::rleon@yonkershonda.com::36ac4f69-481a-4cec-bdfb-8c51a8cb7060" providerId="AD" clId="Web-{65FD4AB3-745D-7385-18E5-BECAE82C19F8}" dt="2024-11-12T01:39:53.513" v="8"/>
        <pc:sldMkLst>
          <pc:docMk/>
          <pc:sldMk cId="353661897" sldId="293"/>
        </pc:sldMkLst>
        <pc:spChg chg="del mod">
          <ac:chgData name="Rich Leon" userId="S::rleon@yonkershonda.com::36ac4f69-481a-4cec-bdfb-8c51a8cb7060" providerId="AD" clId="Web-{65FD4AB3-745D-7385-18E5-BECAE82C19F8}" dt="2024-11-12T01:39:53.513" v="8"/>
          <ac:spMkLst>
            <pc:docMk/>
            <pc:sldMk cId="353661897" sldId="293"/>
            <ac:spMk id="9" creationId="{08EF4327-C634-F646-B925-C9161134DC5F}"/>
          </ac:spMkLst>
        </pc:spChg>
      </pc:sldChg>
      <pc:sldChg chg="delSp modSp">
        <pc:chgData name="Rich Leon" userId="S::rleon@yonkershonda.com::36ac4f69-481a-4cec-bdfb-8c51a8cb7060" providerId="AD" clId="Web-{65FD4AB3-745D-7385-18E5-BECAE82C19F8}" dt="2024-11-12T01:39:18.309" v="1"/>
        <pc:sldMkLst>
          <pc:docMk/>
          <pc:sldMk cId="1572058378" sldId="294"/>
        </pc:sldMkLst>
        <pc:spChg chg="del mod">
          <ac:chgData name="Rich Leon" userId="S::rleon@yonkershonda.com::36ac4f69-481a-4cec-bdfb-8c51a8cb7060" providerId="AD" clId="Web-{65FD4AB3-745D-7385-18E5-BECAE82C19F8}" dt="2024-11-12T01:39:18.309" v="1"/>
          <ac:spMkLst>
            <pc:docMk/>
            <pc:sldMk cId="1572058378" sldId="294"/>
            <ac:spMk id="9" creationId="{777AFA0D-9257-364F-B40C-62939D948D95}"/>
          </ac:spMkLst>
        </pc:spChg>
      </pc:sldChg>
      <pc:sldChg chg="modSp">
        <pc:chgData name="Rich Leon" userId="S::rleon@yonkershonda.com::36ac4f69-481a-4cec-bdfb-8c51a8cb7060" providerId="AD" clId="Web-{65FD4AB3-745D-7385-18E5-BECAE82C19F8}" dt="2024-11-12T01:48:06.274" v="14" actId="20577"/>
        <pc:sldMkLst>
          <pc:docMk/>
          <pc:sldMk cId="4202996181" sldId="298"/>
        </pc:sldMkLst>
        <pc:spChg chg="mod">
          <ac:chgData name="Rich Leon" userId="S::rleon@yonkershonda.com::36ac4f69-481a-4cec-bdfb-8c51a8cb7060" providerId="AD" clId="Web-{65FD4AB3-745D-7385-18E5-BECAE82C19F8}" dt="2024-11-12T01:48:06.274" v="14" actId="20577"/>
          <ac:spMkLst>
            <pc:docMk/>
            <pc:sldMk cId="4202996181" sldId="298"/>
            <ac:spMk id="3" creationId="{285C9BC3-0098-4D47-8AE7-F2883E5393E7}"/>
          </ac:spMkLst>
        </pc:spChg>
      </pc:sldChg>
      <pc:sldChg chg="ord">
        <pc:chgData name="Rich Leon" userId="S::rleon@yonkershonda.com::36ac4f69-481a-4cec-bdfb-8c51a8cb7060" providerId="AD" clId="Web-{65FD4AB3-745D-7385-18E5-BECAE82C19F8}" dt="2024-11-12T01:43:19.036" v="12"/>
        <pc:sldMkLst>
          <pc:docMk/>
          <pc:sldMk cId="2768811786" sldId="300"/>
        </pc:sldMkLst>
      </pc:sldChg>
      <pc:sldChg chg="delSp modSp">
        <pc:chgData name="Rich Leon" userId="S::rleon@yonkershonda.com::36ac4f69-481a-4cec-bdfb-8c51a8cb7060" providerId="AD" clId="Web-{65FD4AB3-745D-7385-18E5-BECAE82C19F8}" dt="2024-11-12T01:40:29.779" v="11"/>
        <pc:sldMkLst>
          <pc:docMk/>
          <pc:sldMk cId="4124697783" sldId="304"/>
        </pc:sldMkLst>
        <pc:spChg chg="del mod">
          <ac:chgData name="Rich Leon" userId="S::rleon@yonkershonda.com::36ac4f69-481a-4cec-bdfb-8c51a8cb7060" providerId="AD" clId="Web-{65FD4AB3-745D-7385-18E5-BECAE82C19F8}" dt="2024-11-12T01:40:29.779" v="11"/>
          <ac:spMkLst>
            <pc:docMk/>
            <pc:sldMk cId="4124697783" sldId="304"/>
            <ac:spMk id="5" creationId="{257D7A06-783E-B043-92D8-BD794267FEA9}"/>
          </ac:spMkLst>
        </pc:spChg>
      </pc:sldChg>
      <pc:sldChg chg="delSp modSp">
        <pc:chgData name="Rich Leon" userId="S::rleon@yonkershonda.com::36ac4f69-481a-4cec-bdfb-8c51a8cb7060" providerId="AD" clId="Web-{65FD4AB3-745D-7385-18E5-BECAE82C19F8}" dt="2024-11-12T01:39:43.279" v="5"/>
        <pc:sldMkLst>
          <pc:docMk/>
          <pc:sldMk cId="2557117219" sldId="309"/>
        </pc:sldMkLst>
        <pc:spChg chg="del">
          <ac:chgData name="Rich Leon" userId="S::rleon@yonkershonda.com::36ac4f69-481a-4cec-bdfb-8c51a8cb7060" providerId="AD" clId="Web-{65FD4AB3-745D-7385-18E5-BECAE82C19F8}" dt="2024-11-12T01:39:43.279" v="5"/>
          <ac:spMkLst>
            <pc:docMk/>
            <pc:sldMk cId="2557117219" sldId="309"/>
            <ac:spMk id="8" creationId="{21DAC6CB-D51D-AF4D-8E34-BCAA242AF188}"/>
          </ac:spMkLst>
        </pc:spChg>
        <pc:spChg chg="del mod">
          <ac:chgData name="Rich Leon" userId="S::rleon@yonkershonda.com::36ac4f69-481a-4cec-bdfb-8c51a8cb7060" providerId="AD" clId="Web-{65FD4AB3-745D-7385-18E5-BECAE82C19F8}" dt="2024-11-12T01:39:36.966" v="4"/>
          <ac:spMkLst>
            <pc:docMk/>
            <pc:sldMk cId="2557117219" sldId="309"/>
            <ac:spMk id="9" creationId="{777AFA0D-9257-364F-B40C-62939D948D95}"/>
          </ac:spMkLst>
        </pc:spChg>
      </pc:sldChg>
      <pc:sldChg chg="del">
        <pc:chgData name="Rich Leon" userId="S::rleon@yonkershonda.com::36ac4f69-481a-4cec-bdfb-8c51a8cb7060" providerId="AD" clId="Web-{65FD4AB3-745D-7385-18E5-BECAE82C19F8}" dt="2024-11-12T01:44:47.100" v="13"/>
        <pc:sldMkLst>
          <pc:docMk/>
          <pc:sldMk cId="1711854367" sldId="311"/>
        </pc:sldMkLst>
      </pc:sldChg>
    </pc:docChg>
  </pc:docChgLst>
  <pc:docChgLst>
    <pc:chgData name="Rich Leon" userId="S::rleon@yonkershonda.com::36ac4f69-481a-4cec-bdfb-8c51a8cb7060" providerId="AD" clId="Web-{4C5FAC33-8145-1C9E-67D4-1C37870A68E2}"/>
    <pc:docChg chg="modSld sldOrd">
      <pc:chgData name="Rich Leon" userId="S::rleon@yonkershonda.com::36ac4f69-481a-4cec-bdfb-8c51a8cb7060" providerId="AD" clId="Web-{4C5FAC33-8145-1C9E-67D4-1C37870A68E2}" dt="2024-11-12T19:04:59.184" v="22" actId="1076"/>
      <pc:docMkLst>
        <pc:docMk/>
      </pc:docMkLst>
      <pc:sldChg chg="modSp ord">
        <pc:chgData name="Rich Leon" userId="S::rleon@yonkershonda.com::36ac4f69-481a-4cec-bdfb-8c51a8cb7060" providerId="AD" clId="Web-{4C5FAC33-8145-1C9E-67D4-1C37870A68E2}" dt="2024-11-12T19:04:59.184" v="22" actId="1076"/>
        <pc:sldMkLst>
          <pc:docMk/>
          <pc:sldMk cId="353661897" sldId="293"/>
        </pc:sldMkLst>
        <pc:spChg chg="mod">
          <ac:chgData name="Rich Leon" userId="S::rleon@yonkershonda.com::36ac4f69-481a-4cec-bdfb-8c51a8cb7060" providerId="AD" clId="Web-{4C5FAC33-8145-1C9E-67D4-1C37870A68E2}" dt="2024-11-12T19:04:59.184" v="22" actId="1076"/>
          <ac:spMkLst>
            <pc:docMk/>
            <pc:sldMk cId="353661897" sldId="293"/>
            <ac:spMk id="8" creationId="{F47880A4-4990-254F-9E28-2E5CB3FEA162}"/>
          </ac:spMkLst>
        </pc:spChg>
      </pc:sldChg>
      <pc:sldChg chg="modSp">
        <pc:chgData name="Rich Leon" userId="S::rleon@yonkershonda.com::36ac4f69-481a-4cec-bdfb-8c51a8cb7060" providerId="AD" clId="Web-{4C5FAC33-8145-1C9E-67D4-1C37870A68E2}" dt="2024-11-12T18:55:07.782" v="13" actId="20577"/>
        <pc:sldMkLst>
          <pc:docMk/>
          <pc:sldMk cId="3879293271" sldId="310"/>
        </pc:sldMkLst>
        <pc:spChg chg="mod">
          <ac:chgData name="Rich Leon" userId="S::rleon@yonkershonda.com::36ac4f69-481a-4cec-bdfb-8c51a8cb7060" providerId="AD" clId="Web-{4C5FAC33-8145-1C9E-67D4-1C37870A68E2}" dt="2024-11-12T18:55:07.782" v="13" actId="20577"/>
          <ac:spMkLst>
            <pc:docMk/>
            <pc:sldMk cId="3879293271" sldId="310"/>
            <ac:spMk id="4" creationId="{81B022C5-6296-9D41-B85A-FB1A25A95A3D}"/>
          </ac:spMkLst>
        </pc:spChg>
        <pc:picChg chg="mod">
          <ac:chgData name="Rich Leon" userId="S::rleon@yonkershonda.com::36ac4f69-481a-4cec-bdfb-8c51a8cb7060" providerId="AD" clId="Web-{4C5FAC33-8145-1C9E-67D4-1C37870A68E2}" dt="2024-11-12T18:08:34.197" v="2" actId="14100"/>
          <ac:picMkLst>
            <pc:docMk/>
            <pc:sldMk cId="3879293271" sldId="310"/>
            <ac:picMk id="2" creationId="{33CF9E6D-E05B-9945-8533-3B446043E917}"/>
          </ac:picMkLst>
        </pc:picChg>
      </pc:sldChg>
    </pc:docChg>
  </pc:docChgLst>
  <pc:docChgLst>
    <pc:chgData name="Rich Leon" userId="S::rleon@yonkershonda.com::36ac4f69-481a-4cec-bdfb-8c51a8cb7060" providerId="AD" clId="Web-{000AA68D-9C44-1A7C-29C4-B86EDD90342F}"/>
    <pc:docChg chg="delSld modSld">
      <pc:chgData name="Rich Leon" userId="S::rleon@yonkershonda.com::36ac4f69-481a-4cec-bdfb-8c51a8cb7060" providerId="AD" clId="Web-{000AA68D-9C44-1A7C-29C4-B86EDD90342F}" dt="2024-11-12T19:57:06.714" v="243" actId="14100"/>
      <pc:docMkLst>
        <pc:docMk/>
      </pc:docMkLst>
      <pc:sldChg chg="modSp">
        <pc:chgData name="Rich Leon" userId="S::rleon@yonkershonda.com::36ac4f69-481a-4cec-bdfb-8c51a8cb7060" providerId="AD" clId="Web-{000AA68D-9C44-1A7C-29C4-B86EDD90342F}" dt="2024-11-12T19:41:27.285" v="207" actId="20577"/>
        <pc:sldMkLst>
          <pc:docMk/>
          <pc:sldMk cId="3180324539" sldId="288"/>
        </pc:sldMkLst>
        <pc:spChg chg="mod">
          <ac:chgData name="Rich Leon" userId="S::rleon@yonkershonda.com::36ac4f69-481a-4cec-bdfb-8c51a8cb7060" providerId="AD" clId="Web-{000AA68D-9C44-1A7C-29C4-B86EDD90342F}" dt="2024-11-12T19:41:27.285" v="207" actId="20577"/>
          <ac:spMkLst>
            <pc:docMk/>
            <pc:sldMk cId="3180324539" sldId="288"/>
            <ac:spMk id="4" creationId="{2D0E0848-893B-544D-9A38-5C19EE1D9C57}"/>
          </ac:spMkLst>
        </pc:spChg>
      </pc:sldChg>
      <pc:sldChg chg="addSp modSp">
        <pc:chgData name="Rich Leon" userId="S::rleon@yonkershonda.com::36ac4f69-481a-4cec-bdfb-8c51a8cb7060" providerId="AD" clId="Web-{000AA68D-9C44-1A7C-29C4-B86EDD90342F}" dt="2024-11-12T19:12:22.721" v="29" actId="20577"/>
        <pc:sldMkLst>
          <pc:docMk/>
          <pc:sldMk cId="353661897" sldId="293"/>
        </pc:sldMkLst>
        <pc:spChg chg="add mod">
          <ac:chgData name="Rich Leon" userId="S::rleon@yonkershonda.com::36ac4f69-481a-4cec-bdfb-8c51a8cb7060" providerId="AD" clId="Web-{000AA68D-9C44-1A7C-29C4-B86EDD90342F}" dt="2024-11-12T19:12:13.362" v="27" actId="1076"/>
          <ac:spMkLst>
            <pc:docMk/>
            <pc:sldMk cId="353661897" sldId="293"/>
            <ac:spMk id="2" creationId="{2373E117-2AA4-4D46-4A3C-C0727EEADC13}"/>
          </ac:spMkLst>
        </pc:spChg>
        <pc:spChg chg="mod">
          <ac:chgData name="Rich Leon" userId="S::rleon@yonkershonda.com::36ac4f69-481a-4cec-bdfb-8c51a8cb7060" providerId="AD" clId="Web-{000AA68D-9C44-1A7C-29C4-B86EDD90342F}" dt="2024-11-12T19:12:22.721" v="29" actId="20577"/>
          <ac:spMkLst>
            <pc:docMk/>
            <pc:sldMk cId="353661897" sldId="293"/>
            <ac:spMk id="8" creationId="{F47880A4-4990-254F-9E28-2E5CB3FEA162}"/>
          </ac:spMkLst>
        </pc:spChg>
      </pc:sldChg>
      <pc:sldChg chg="modSp">
        <pc:chgData name="Rich Leon" userId="S::rleon@yonkershonda.com::36ac4f69-481a-4cec-bdfb-8c51a8cb7060" providerId="AD" clId="Web-{000AA68D-9C44-1A7C-29C4-B86EDD90342F}" dt="2024-11-12T19:23:02.873" v="53" actId="20577"/>
        <pc:sldMkLst>
          <pc:docMk/>
          <pc:sldMk cId="1572058378" sldId="294"/>
        </pc:sldMkLst>
        <pc:spChg chg="mod">
          <ac:chgData name="Rich Leon" userId="S::rleon@yonkershonda.com::36ac4f69-481a-4cec-bdfb-8c51a8cb7060" providerId="AD" clId="Web-{000AA68D-9C44-1A7C-29C4-B86EDD90342F}" dt="2024-11-12T19:23:02.873" v="53" actId="20577"/>
          <ac:spMkLst>
            <pc:docMk/>
            <pc:sldMk cId="1572058378" sldId="294"/>
            <ac:spMk id="7" creationId="{4836E9B6-D033-784B-8F4C-D6A30AAE43F5}"/>
          </ac:spMkLst>
        </pc:spChg>
      </pc:sldChg>
      <pc:sldChg chg="modSp">
        <pc:chgData name="Rich Leon" userId="S::rleon@yonkershonda.com::36ac4f69-481a-4cec-bdfb-8c51a8cb7060" providerId="AD" clId="Web-{000AA68D-9C44-1A7C-29C4-B86EDD90342F}" dt="2024-11-12T19:29:12.213" v="72" actId="20577"/>
        <pc:sldMkLst>
          <pc:docMk/>
          <pc:sldMk cId="2768811786" sldId="300"/>
        </pc:sldMkLst>
        <pc:spChg chg="mod">
          <ac:chgData name="Rich Leon" userId="S::rleon@yonkershonda.com::36ac4f69-481a-4cec-bdfb-8c51a8cb7060" providerId="AD" clId="Web-{000AA68D-9C44-1A7C-29C4-B86EDD90342F}" dt="2024-11-12T19:29:12.213" v="72" actId="20577"/>
          <ac:spMkLst>
            <pc:docMk/>
            <pc:sldMk cId="2768811786" sldId="300"/>
            <ac:spMk id="7" creationId="{418F5953-47B6-5048-83C3-F93428AD0EF7}"/>
          </ac:spMkLst>
        </pc:spChg>
      </pc:sldChg>
      <pc:sldChg chg="modSp">
        <pc:chgData name="Rich Leon" userId="S::rleon@yonkershonda.com::36ac4f69-481a-4cec-bdfb-8c51a8cb7060" providerId="AD" clId="Web-{000AA68D-9C44-1A7C-29C4-B86EDD90342F}" dt="2024-11-12T19:32:05.102" v="92" actId="20577"/>
        <pc:sldMkLst>
          <pc:docMk/>
          <pc:sldMk cId="3718552877" sldId="301"/>
        </pc:sldMkLst>
        <pc:spChg chg="mod">
          <ac:chgData name="Rich Leon" userId="S::rleon@yonkershonda.com::36ac4f69-481a-4cec-bdfb-8c51a8cb7060" providerId="AD" clId="Web-{000AA68D-9C44-1A7C-29C4-B86EDD90342F}" dt="2024-11-12T19:30:55.837" v="76" actId="20577"/>
          <ac:spMkLst>
            <pc:docMk/>
            <pc:sldMk cId="3718552877" sldId="301"/>
            <ac:spMk id="46" creationId="{A4E4F0F9-C1EC-CC4B-A7DE-1A3430AC9D4D}"/>
          </ac:spMkLst>
        </pc:spChg>
        <pc:spChg chg="mod">
          <ac:chgData name="Rich Leon" userId="S::rleon@yonkershonda.com::36ac4f69-481a-4cec-bdfb-8c51a8cb7060" providerId="AD" clId="Web-{000AA68D-9C44-1A7C-29C4-B86EDD90342F}" dt="2024-11-12T19:31:56.633" v="90" actId="20577"/>
          <ac:spMkLst>
            <pc:docMk/>
            <pc:sldMk cId="3718552877" sldId="301"/>
            <ac:spMk id="59" creationId="{EC0B4D83-BFA4-5345-854F-C910C10135B4}"/>
          </ac:spMkLst>
        </pc:spChg>
        <pc:spChg chg="mod">
          <ac:chgData name="Rich Leon" userId="S::rleon@yonkershonda.com::36ac4f69-481a-4cec-bdfb-8c51a8cb7060" providerId="AD" clId="Web-{000AA68D-9C44-1A7C-29C4-B86EDD90342F}" dt="2024-11-12T19:32:05.102" v="92" actId="20577"/>
          <ac:spMkLst>
            <pc:docMk/>
            <pc:sldMk cId="3718552877" sldId="301"/>
            <ac:spMk id="60" creationId="{F8E9F550-23B4-2E4C-B724-7328069332AA}"/>
          </ac:spMkLst>
        </pc:spChg>
      </pc:sldChg>
      <pc:sldChg chg="modSp">
        <pc:chgData name="Rich Leon" userId="S::rleon@yonkershonda.com::36ac4f69-481a-4cec-bdfb-8c51a8cb7060" providerId="AD" clId="Web-{000AA68D-9C44-1A7C-29C4-B86EDD90342F}" dt="2024-11-12T19:33:26.398" v="101" actId="20577"/>
        <pc:sldMkLst>
          <pc:docMk/>
          <pc:sldMk cId="4143160036" sldId="302"/>
        </pc:sldMkLst>
        <pc:spChg chg="mod">
          <ac:chgData name="Rich Leon" userId="S::rleon@yonkershonda.com::36ac4f69-481a-4cec-bdfb-8c51a8cb7060" providerId="AD" clId="Web-{000AA68D-9C44-1A7C-29C4-B86EDD90342F}" dt="2024-11-12T19:33:26.398" v="101" actId="20577"/>
          <ac:spMkLst>
            <pc:docMk/>
            <pc:sldMk cId="4143160036" sldId="302"/>
            <ac:spMk id="28" creationId="{A85DA739-79B7-C14B-A78F-CEB44FAFC3A4}"/>
          </ac:spMkLst>
        </pc:spChg>
        <pc:spChg chg="mod">
          <ac:chgData name="Rich Leon" userId="S::rleon@yonkershonda.com::36ac4f69-481a-4cec-bdfb-8c51a8cb7060" providerId="AD" clId="Web-{000AA68D-9C44-1A7C-29C4-B86EDD90342F}" dt="2024-11-12T19:32:42.820" v="96" actId="20577"/>
          <ac:spMkLst>
            <pc:docMk/>
            <pc:sldMk cId="4143160036" sldId="302"/>
            <ac:spMk id="29" creationId="{B6A4BAF0-C53E-F342-8EA4-C768D81D371C}"/>
          </ac:spMkLst>
        </pc:spChg>
      </pc:sldChg>
      <pc:sldChg chg="modSp">
        <pc:chgData name="Rich Leon" userId="S::rleon@yonkershonda.com::36ac4f69-481a-4cec-bdfb-8c51a8cb7060" providerId="AD" clId="Web-{000AA68D-9C44-1A7C-29C4-B86EDD90342F}" dt="2024-11-12T19:57:06.714" v="243" actId="14100"/>
        <pc:sldMkLst>
          <pc:docMk/>
          <pc:sldMk cId="448755135" sldId="303"/>
        </pc:sldMkLst>
        <pc:spChg chg="mod">
          <ac:chgData name="Rich Leon" userId="S::rleon@yonkershonda.com::36ac4f69-481a-4cec-bdfb-8c51a8cb7060" providerId="AD" clId="Web-{000AA68D-9C44-1A7C-29C4-B86EDD90342F}" dt="2024-11-12T19:56:50.495" v="242" actId="1076"/>
          <ac:spMkLst>
            <pc:docMk/>
            <pc:sldMk cId="448755135" sldId="303"/>
            <ac:spMk id="2" creationId="{41491788-784C-F545-BF08-1EB827891579}"/>
          </ac:spMkLst>
        </pc:spChg>
        <pc:spChg chg="mod">
          <ac:chgData name="Rich Leon" userId="S::rleon@yonkershonda.com::36ac4f69-481a-4cec-bdfb-8c51a8cb7060" providerId="AD" clId="Web-{000AA68D-9C44-1A7C-29C4-B86EDD90342F}" dt="2024-11-12T19:56:44.792" v="241" actId="1076"/>
          <ac:spMkLst>
            <pc:docMk/>
            <pc:sldMk cId="448755135" sldId="303"/>
            <ac:spMk id="6" creationId="{68AF31AD-D703-5748-B1AF-08E2C28141CF}"/>
          </ac:spMkLst>
        </pc:spChg>
        <pc:graphicFrameChg chg="mod modGraphic">
          <ac:chgData name="Rich Leon" userId="S::rleon@yonkershonda.com::36ac4f69-481a-4cec-bdfb-8c51a8cb7060" providerId="AD" clId="Web-{000AA68D-9C44-1A7C-29C4-B86EDD90342F}" dt="2024-11-12T19:57:06.714" v="243" actId="14100"/>
          <ac:graphicFrameMkLst>
            <pc:docMk/>
            <pc:sldMk cId="448755135" sldId="303"/>
            <ac:graphicFrameMk id="18" creationId="{22D88D05-6A11-E148-A067-E3B7E700A41C}"/>
          </ac:graphicFrameMkLst>
        </pc:graphicFrameChg>
      </pc:sldChg>
      <pc:sldChg chg="del">
        <pc:chgData name="Rich Leon" userId="S::rleon@yonkershonda.com::36ac4f69-481a-4cec-bdfb-8c51a8cb7060" providerId="AD" clId="Web-{000AA68D-9C44-1A7C-29C4-B86EDD90342F}" dt="2024-11-12T19:40:36.582" v="205"/>
        <pc:sldMkLst>
          <pc:docMk/>
          <pc:sldMk cId="4124697783" sldId="304"/>
        </pc:sldMkLst>
      </pc:sldChg>
      <pc:sldChg chg="modSp">
        <pc:chgData name="Rich Leon" userId="S::rleon@yonkershonda.com::36ac4f69-481a-4cec-bdfb-8c51a8cb7060" providerId="AD" clId="Web-{000AA68D-9C44-1A7C-29C4-B86EDD90342F}" dt="2024-11-12T19:18:41.202" v="48" actId="20577"/>
        <pc:sldMkLst>
          <pc:docMk/>
          <pc:sldMk cId="2557117219" sldId="309"/>
        </pc:sldMkLst>
        <pc:spChg chg="mod">
          <ac:chgData name="Rich Leon" userId="S::rleon@yonkershonda.com::36ac4f69-481a-4cec-bdfb-8c51a8cb7060" providerId="AD" clId="Web-{000AA68D-9C44-1A7C-29C4-B86EDD90342F}" dt="2024-11-12T19:18:41.202" v="48" actId="20577"/>
          <ac:spMkLst>
            <pc:docMk/>
            <pc:sldMk cId="2557117219" sldId="309"/>
            <ac:spMk id="10" creationId="{E250FF25-F88C-1D4B-A87F-C534131F5802}"/>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C87D615-9E8D-FC45-B09F-B333CA017E9A}" type="doc">
      <dgm:prSet loTypeId="urn:microsoft.com/office/officeart/2005/8/layout/bProcess4" loCatId="" qsTypeId="urn:microsoft.com/office/officeart/2005/8/quickstyle/3d3" qsCatId="3D" csTypeId="urn:microsoft.com/office/officeart/2005/8/colors/accent1_2" csCatId="accent1" phldr="1"/>
      <dgm:spPr/>
      <dgm:t>
        <a:bodyPr/>
        <a:lstStyle/>
        <a:p>
          <a:endParaRPr lang="en-US"/>
        </a:p>
      </dgm:t>
    </dgm:pt>
    <dgm:pt modelId="{B65A8B9B-BBEB-414A-8E79-88802E79E3F7}">
      <dgm:prSet phldrT="[Text]"/>
      <dgm:spPr>
        <a:solidFill>
          <a:schemeClr val="accent1">
            <a:lumMod val="75000"/>
          </a:schemeClr>
        </a:solidFill>
      </dgm:spPr>
      <dgm:t>
        <a:bodyPr/>
        <a:lstStyle/>
        <a:p>
          <a:endParaRPr lang="en-US" dirty="0"/>
        </a:p>
      </dgm:t>
    </dgm:pt>
    <dgm:pt modelId="{1DAC912F-BFE0-3440-BD64-6026D9432C4C}" type="parTrans" cxnId="{8820AFD9-1D05-C647-9D94-3B303CF5B6EA}">
      <dgm:prSet/>
      <dgm:spPr/>
      <dgm:t>
        <a:bodyPr/>
        <a:lstStyle/>
        <a:p>
          <a:endParaRPr lang="en-US"/>
        </a:p>
      </dgm:t>
    </dgm:pt>
    <dgm:pt modelId="{CC0B4157-B87A-654A-A3C9-565B28ECE6B8}" type="sibTrans" cxnId="{8820AFD9-1D05-C647-9D94-3B303CF5B6EA}">
      <dgm:prSet/>
      <dgm:spPr>
        <a:solidFill>
          <a:srgbClr val="002060"/>
        </a:solidFill>
      </dgm:spPr>
      <dgm:t>
        <a:bodyPr/>
        <a:lstStyle/>
        <a:p>
          <a:endParaRPr lang="en-US"/>
        </a:p>
      </dgm:t>
    </dgm:pt>
    <dgm:pt modelId="{F26C9E9D-D50C-4245-8145-6E862A93A98C}">
      <dgm:prSet phldr="0"/>
      <dgm:spPr/>
      <dgm:t>
        <a:bodyPr/>
        <a:lstStyle/>
        <a:p>
          <a:pPr algn="l" rtl="0"/>
          <a:r>
            <a:rPr lang="en-US" b="0" dirty="0"/>
            <a:t>Immediate Actions (Weeks 1-2)</a:t>
          </a:r>
          <a:endParaRPr lang="en-US" b="0" dirty="0">
            <a:latin typeface="Gill Sans MT" panose="020B0502020104020203"/>
          </a:endParaRPr>
        </a:p>
      </dgm:t>
    </dgm:pt>
    <dgm:pt modelId="{19DA465F-A5A1-49B6-BE85-6CAE518AC7C2}" type="parTrans" cxnId="{DDC6F253-4164-4E5F-81E3-C2C5EB04D579}">
      <dgm:prSet/>
      <dgm:spPr/>
    </dgm:pt>
    <dgm:pt modelId="{BAA9C9B6-0C05-487D-9D01-7A09A7EA484D}" type="sibTrans" cxnId="{DDC6F253-4164-4E5F-81E3-C2C5EB04D579}">
      <dgm:prSet/>
      <dgm:spPr/>
    </dgm:pt>
    <dgm:pt modelId="{3CE29191-A615-4A72-B476-F29F6434FCC4}">
      <dgm:prSet phldr="0"/>
      <dgm:spPr/>
      <dgm:t>
        <a:bodyPr/>
        <a:lstStyle/>
        <a:p>
          <a:pPr algn="l"/>
          <a:r>
            <a:rPr lang="en-US" b="1" dirty="0"/>
            <a:t>Service Advisor Training</a:t>
          </a:r>
          <a:r>
            <a:rPr lang="en-US" dirty="0"/>
            <a:t>: Conduct intensive training sessions for service advisors on upselling techniques and the importance of identifying additional service opportunities during each customer interaction. Emphasize communicating the value of preventive maintenance.</a:t>
          </a:r>
        </a:p>
      </dgm:t>
    </dgm:pt>
    <dgm:pt modelId="{9DF8D8B3-1F93-4162-A05C-2335658A3470}" type="parTrans" cxnId="{E4957373-0F68-4DD1-A8CE-480087532BB9}">
      <dgm:prSet/>
      <dgm:spPr/>
    </dgm:pt>
    <dgm:pt modelId="{2620F0C3-0948-42AA-AE86-7B95899E5AD5}" type="sibTrans" cxnId="{E4957373-0F68-4DD1-A8CE-480087532BB9}">
      <dgm:prSet/>
      <dgm:spPr/>
    </dgm:pt>
    <dgm:pt modelId="{74D21DF4-EDC7-449F-8CD7-96320A068EBE}">
      <dgm:prSet phldr="0"/>
      <dgm:spPr/>
      <dgm:t>
        <a:bodyPr/>
        <a:lstStyle/>
        <a:p>
          <a:pPr algn="l"/>
          <a:r>
            <a:rPr lang="en-US" b="1" dirty="0"/>
            <a:t>Implement RO Tracking</a:t>
          </a:r>
          <a:r>
            <a:rPr lang="en-US" dirty="0"/>
            <a:t>: Start tracking each RO daily to identify patterns in one-line services and establish a baseline for improvement. Review single-line RO categories to tailor service recommendations based on common one-line services.</a:t>
          </a:r>
        </a:p>
      </dgm:t>
    </dgm:pt>
    <dgm:pt modelId="{48FE2542-A114-4493-BC6F-E6A8C6BC6618}" type="parTrans" cxnId="{BC7C0FBA-4A5D-44FF-9164-B927F874E040}">
      <dgm:prSet/>
      <dgm:spPr/>
    </dgm:pt>
    <dgm:pt modelId="{1EFBB0C6-8F08-4119-AFC6-9F02AFB33BC1}" type="sibTrans" cxnId="{BC7C0FBA-4A5D-44FF-9164-B927F874E040}">
      <dgm:prSet/>
      <dgm:spPr/>
    </dgm:pt>
    <dgm:pt modelId="{A2EF54EF-4B62-4662-A8F1-61628278CE90}">
      <dgm:prSet phldr="0"/>
      <dgm:spPr/>
      <dgm:t>
        <a:bodyPr/>
        <a:lstStyle/>
        <a:p>
          <a:pPr algn="l" rtl="0"/>
          <a:r>
            <a:rPr lang="en-US" b="1" dirty="0"/>
            <a:t>Quick Wins (Weeks 3-6)</a:t>
          </a:r>
          <a:endParaRPr lang="en-US" dirty="0">
            <a:latin typeface="Gill Sans MT" panose="020B0502020104020203"/>
          </a:endParaRPr>
        </a:p>
      </dgm:t>
    </dgm:pt>
    <dgm:pt modelId="{DB3222D2-D7D4-44B2-96EA-0FD1FBC9084B}" type="parTrans" cxnId="{BA3A4697-9968-4238-A3B7-030F74D33F75}">
      <dgm:prSet/>
      <dgm:spPr/>
    </dgm:pt>
    <dgm:pt modelId="{D803D131-B16D-433F-83CD-E8607CB66AA7}" type="sibTrans" cxnId="{BA3A4697-9968-4238-A3B7-030F74D33F75}">
      <dgm:prSet/>
      <dgm:spPr/>
    </dgm:pt>
    <dgm:pt modelId="{4FC32CC5-8B9D-48CF-982E-B3B9A9A6401D}">
      <dgm:prSet phldr="0"/>
      <dgm:spPr/>
      <dgm:t>
        <a:bodyPr/>
        <a:lstStyle/>
        <a:p>
          <a:pPr algn="l"/>
          <a:r>
            <a:rPr lang="en-US" b="1" dirty="0"/>
            <a:t>Bundle Popular Services</a:t>
          </a:r>
          <a:r>
            <a:rPr lang="en-US" dirty="0"/>
            <a:t>: Create and promote immediate service bundles for high-demand services (e.g., oil changes with tire rotation or alignment checks). These bundles should be offered directly during customer check-in.</a:t>
          </a:r>
        </a:p>
      </dgm:t>
    </dgm:pt>
    <dgm:pt modelId="{D4129323-0B93-4184-A36F-C83468AB976E}" type="parTrans" cxnId="{DF5451D6-3DF3-4466-99CF-52AA5774F2F7}">
      <dgm:prSet/>
      <dgm:spPr/>
    </dgm:pt>
    <dgm:pt modelId="{3F3586A7-CFFF-49D2-BF10-D54F857FE6A2}" type="sibTrans" cxnId="{DF5451D6-3DF3-4466-99CF-52AA5774F2F7}">
      <dgm:prSet/>
      <dgm:spPr/>
    </dgm:pt>
    <dgm:pt modelId="{7A578B03-3D9C-42AC-94F7-978504EB62BB}">
      <dgm:prSet phldr="0"/>
      <dgm:spPr/>
      <dgm:t>
        <a:bodyPr/>
        <a:lstStyle/>
        <a:p>
          <a:pPr algn="l"/>
          <a:r>
            <a:rPr lang="en-US" b="1" dirty="0"/>
            <a:t>Enhanced Multi-Point Inspections</a:t>
          </a:r>
          <a:r>
            <a:rPr lang="en-US" dirty="0"/>
            <a:t>: Introduce a more comprehensive inspection process to be performed with each service, aiming to identify additional service needs. Train technicians to flag upsell opportunities that advisors can present to the customer.</a:t>
          </a:r>
        </a:p>
      </dgm:t>
    </dgm:pt>
    <dgm:pt modelId="{17FFF300-7492-45A7-BBD5-9B1B52F5870D}" type="parTrans" cxnId="{50945A58-857C-417C-BC62-045B41F324B9}">
      <dgm:prSet/>
      <dgm:spPr/>
    </dgm:pt>
    <dgm:pt modelId="{923BD7ED-7191-4F08-A21B-057DA4714037}" type="sibTrans" cxnId="{50945A58-857C-417C-BC62-045B41F324B9}">
      <dgm:prSet/>
      <dgm:spPr/>
    </dgm:pt>
    <dgm:pt modelId="{D2AB880E-DC1B-426D-914C-B689581AEC7D}">
      <dgm:prSet phldr="0"/>
      <dgm:spPr/>
      <dgm:t>
        <a:bodyPr/>
        <a:lstStyle/>
        <a:p>
          <a:pPr algn="l"/>
          <a:r>
            <a:rPr lang="en-US" b="1" dirty="0"/>
            <a:t>Advisor Incentive Program</a:t>
          </a:r>
          <a:r>
            <a:rPr lang="en-US" dirty="0"/>
            <a:t>: Launch a quick incentive program to reward advisors for achieving multi-line ROs. Track performance and provide weekly feedback to advisors, encouraging a competitive and goal-focused environment.</a:t>
          </a:r>
        </a:p>
      </dgm:t>
    </dgm:pt>
    <dgm:pt modelId="{B811D45D-0F84-4D0A-A48C-5A1576774BF6}" type="parTrans" cxnId="{8614D341-DA5D-4AC4-BD03-19D3C094D627}">
      <dgm:prSet/>
      <dgm:spPr/>
    </dgm:pt>
    <dgm:pt modelId="{1727450B-90A6-45E0-9E2B-EB3C0728EDAB}" type="sibTrans" cxnId="{8614D341-DA5D-4AC4-BD03-19D3C094D627}">
      <dgm:prSet/>
      <dgm:spPr/>
    </dgm:pt>
    <dgm:pt modelId="{46320AB8-7242-4532-9859-B8F708753080}">
      <dgm:prSet phldr="0"/>
      <dgm:spPr/>
      <dgm:t>
        <a:bodyPr/>
        <a:lstStyle/>
        <a:p>
          <a:pPr algn="l" rtl="0"/>
          <a:r>
            <a:rPr lang="en-US" b="1" dirty="0"/>
            <a:t>Mid-Term Strategy (Weeks 7-10)</a:t>
          </a:r>
          <a:endParaRPr lang="en-US" dirty="0">
            <a:latin typeface="Gill Sans MT" panose="020B0502020104020203"/>
          </a:endParaRPr>
        </a:p>
      </dgm:t>
    </dgm:pt>
    <dgm:pt modelId="{FD8CE730-1E98-4974-B8E4-694D3C619BB4}" type="parTrans" cxnId="{AB6DD6CF-716C-49F4-BA89-E47DB6A64D4C}">
      <dgm:prSet/>
      <dgm:spPr/>
    </dgm:pt>
    <dgm:pt modelId="{06A1877B-FADD-42FE-A7C1-6BE683FD8BC3}" type="sibTrans" cxnId="{AB6DD6CF-716C-49F4-BA89-E47DB6A64D4C}">
      <dgm:prSet/>
      <dgm:spPr/>
    </dgm:pt>
    <dgm:pt modelId="{13BC3E5F-25FC-4ABE-B55E-859DE96B289D}">
      <dgm:prSet phldr="0"/>
      <dgm:spPr/>
      <dgm:t>
        <a:bodyPr/>
        <a:lstStyle/>
        <a:p>
          <a:pPr algn="l"/>
          <a:r>
            <a:rPr lang="en-US" b="1" dirty="0"/>
            <a:t>Targeted Promotions and Follow-Ups</a:t>
          </a:r>
          <a:r>
            <a:rPr lang="en-US" dirty="0"/>
            <a:t>: Reach out to customers with single-line ROs from previous visits, offering a promotion on complementary services if they return within the next month. This can encourage return visits and increase multi-line ROs.</a:t>
          </a:r>
        </a:p>
      </dgm:t>
    </dgm:pt>
    <dgm:pt modelId="{FA905637-882A-49E5-AA1B-9897B9909EC3}" type="parTrans" cxnId="{8C1B6364-4D4D-4BE3-8751-6B9A17CDF196}">
      <dgm:prSet/>
      <dgm:spPr/>
    </dgm:pt>
    <dgm:pt modelId="{2C1E10E9-A875-4767-BC60-261BAD90C6DC}" type="sibTrans" cxnId="{8C1B6364-4D4D-4BE3-8751-6B9A17CDF196}">
      <dgm:prSet/>
      <dgm:spPr/>
    </dgm:pt>
    <dgm:pt modelId="{A561D7E8-1AF6-4A8D-8C92-2BB33B16D775}">
      <dgm:prSet phldr="0"/>
      <dgm:spPr/>
      <dgm:t>
        <a:bodyPr/>
        <a:lstStyle/>
        <a:p>
          <a:pPr algn="l"/>
          <a:r>
            <a:rPr lang="en-US" b="1" dirty="0"/>
            <a:t>Ongoing Monitoring and Adjustment</a:t>
          </a:r>
          <a:r>
            <a:rPr lang="en-US" dirty="0"/>
            <a:t>: Review the one-line RO percentage weekly to assess the effectiveness of strategies. Adjust training or incentives based on observed results.</a:t>
          </a:r>
        </a:p>
      </dgm:t>
    </dgm:pt>
    <dgm:pt modelId="{00783BA2-410C-4C1C-83B1-79DBA688B3B7}" type="parTrans" cxnId="{902D76E7-42B9-4E99-A04B-77F5C127F1BA}">
      <dgm:prSet/>
      <dgm:spPr/>
    </dgm:pt>
    <dgm:pt modelId="{12AF35A7-7A14-42EF-BB42-402772621DC2}" type="sibTrans" cxnId="{902D76E7-42B9-4E99-A04B-77F5C127F1BA}">
      <dgm:prSet/>
      <dgm:spPr/>
    </dgm:pt>
    <dgm:pt modelId="{5AEA33C2-B07A-4AD1-ADD9-6198E4B15F0F}">
      <dgm:prSet phldr="0"/>
      <dgm:spPr/>
      <dgm:t>
        <a:bodyPr/>
        <a:lstStyle/>
        <a:p>
          <a:pPr algn="l" rtl="0"/>
          <a:r>
            <a:rPr lang="en-US" b="1" dirty="0"/>
            <a:t>Goal Review and Final Adjustments (Weeks 11-12)</a:t>
          </a:r>
          <a:endParaRPr lang="en-US" dirty="0">
            <a:latin typeface="Gill Sans MT" panose="020B0502020104020203"/>
          </a:endParaRPr>
        </a:p>
      </dgm:t>
    </dgm:pt>
    <dgm:pt modelId="{8F3E1624-C41B-41A1-BB69-C3B0CA48BBB3}" type="parTrans" cxnId="{A316A62A-E295-49E8-BCD5-67FD2B4A4EA7}">
      <dgm:prSet/>
      <dgm:spPr/>
    </dgm:pt>
    <dgm:pt modelId="{407B355F-BC83-4595-BAE9-65ADBED1D7BF}" type="sibTrans" cxnId="{A316A62A-E295-49E8-BCD5-67FD2B4A4EA7}">
      <dgm:prSet/>
      <dgm:spPr/>
    </dgm:pt>
    <dgm:pt modelId="{B45F2E28-EDD9-4926-950E-E0725304BEF8}">
      <dgm:prSet phldr="0"/>
      <dgm:spPr/>
      <dgm:t>
        <a:bodyPr/>
        <a:lstStyle/>
        <a:p>
          <a:pPr algn="l"/>
          <a:r>
            <a:rPr lang="en-US" b="1" dirty="0"/>
            <a:t>Evaluate Success</a:t>
          </a:r>
          <a:r>
            <a:rPr lang="en-US" dirty="0"/>
            <a:t>: Assess whether the one-line RO percentage has approached the 50% target. Identify which strategies were most effective and establish them as ongoing practices.</a:t>
          </a:r>
        </a:p>
      </dgm:t>
    </dgm:pt>
    <dgm:pt modelId="{16D5F038-CBEE-4BB4-A3FC-14CA174743B3}" type="parTrans" cxnId="{95E8AA6D-0A0E-44F5-9D0F-B70DCCC5094B}">
      <dgm:prSet/>
      <dgm:spPr/>
    </dgm:pt>
    <dgm:pt modelId="{23FF862C-9EF9-4910-BBFE-2172C0A65980}" type="sibTrans" cxnId="{95E8AA6D-0A0E-44F5-9D0F-B70DCCC5094B}">
      <dgm:prSet/>
      <dgm:spPr/>
    </dgm:pt>
    <dgm:pt modelId="{B13A939A-7AFA-41FF-B56C-81E9173B77E5}">
      <dgm:prSet phldr="0"/>
      <dgm:spPr/>
      <dgm:t>
        <a:bodyPr/>
        <a:lstStyle/>
        <a:p>
          <a:pPr algn="l"/>
          <a:r>
            <a:rPr lang="en-US" b="1" dirty="0"/>
            <a:t>Refine and Optimize</a:t>
          </a:r>
          <a:r>
            <a:rPr lang="en-US" dirty="0"/>
            <a:t>: Adjust service bundles and inspection processes based on customer responses and advisor feedback. Plan a follow-up strategy to maintain or further improve the one-line RO percentage beyond the initial goal</a:t>
          </a:r>
        </a:p>
      </dgm:t>
    </dgm:pt>
    <dgm:pt modelId="{2064D876-29F3-4B77-AAB7-C917B082AA8C}" type="parTrans" cxnId="{A871A548-1E19-44C6-A20C-CA14F92FC33E}">
      <dgm:prSet/>
      <dgm:spPr/>
    </dgm:pt>
    <dgm:pt modelId="{E75501A9-B4D6-40EF-BAE9-60DB7E41C29E}" type="sibTrans" cxnId="{A871A548-1E19-44C6-A20C-CA14F92FC33E}">
      <dgm:prSet/>
      <dgm:spPr/>
    </dgm:pt>
    <dgm:pt modelId="{CEE15704-692F-0749-8858-8535AB45AF2E}" type="pres">
      <dgm:prSet presAssocID="{FC87D615-9E8D-FC45-B09F-B333CA017E9A}" presName="Name0" presStyleCnt="0">
        <dgm:presLayoutVars>
          <dgm:dir/>
          <dgm:resizeHandles/>
        </dgm:presLayoutVars>
      </dgm:prSet>
      <dgm:spPr/>
    </dgm:pt>
    <dgm:pt modelId="{F59EC73B-FA2B-4E82-8184-428787905934}" type="pres">
      <dgm:prSet presAssocID="{F26C9E9D-D50C-4245-8145-6E862A93A98C}" presName="compNode" presStyleCnt="0"/>
      <dgm:spPr/>
    </dgm:pt>
    <dgm:pt modelId="{4BC136DD-884F-44DF-836E-E382113B44F5}" type="pres">
      <dgm:prSet presAssocID="{F26C9E9D-D50C-4245-8145-6E862A93A98C}" presName="dummyConnPt" presStyleCnt="0"/>
      <dgm:spPr/>
    </dgm:pt>
    <dgm:pt modelId="{9F051C5C-AB2A-4AB2-94FD-C6B410306DB0}" type="pres">
      <dgm:prSet presAssocID="{F26C9E9D-D50C-4245-8145-6E862A93A98C}" presName="node" presStyleLbl="node1" presStyleIdx="0" presStyleCnt="14">
        <dgm:presLayoutVars>
          <dgm:bulletEnabled val="1"/>
        </dgm:presLayoutVars>
      </dgm:prSet>
      <dgm:spPr/>
    </dgm:pt>
    <dgm:pt modelId="{626A8BE8-7FCB-4938-80CC-7AAC4A89B6C2}" type="pres">
      <dgm:prSet presAssocID="{BAA9C9B6-0C05-487D-9D01-7A09A7EA484D}" presName="sibTrans" presStyleLbl="bgSibTrans2D1" presStyleIdx="0" presStyleCnt="13"/>
      <dgm:spPr/>
    </dgm:pt>
    <dgm:pt modelId="{D1D66D38-B887-4274-B73E-8AB792B43B53}" type="pres">
      <dgm:prSet presAssocID="{3CE29191-A615-4A72-B476-F29F6434FCC4}" presName="compNode" presStyleCnt="0"/>
      <dgm:spPr/>
    </dgm:pt>
    <dgm:pt modelId="{4249A813-F91F-4ABD-BC26-0FCAB4C75219}" type="pres">
      <dgm:prSet presAssocID="{3CE29191-A615-4A72-B476-F29F6434FCC4}" presName="dummyConnPt" presStyleCnt="0"/>
      <dgm:spPr/>
    </dgm:pt>
    <dgm:pt modelId="{8E56242D-8F19-4B74-82AF-E083BA07F612}" type="pres">
      <dgm:prSet presAssocID="{3CE29191-A615-4A72-B476-F29F6434FCC4}" presName="node" presStyleLbl="node1" presStyleIdx="1" presStyleCnt="14">
        <dgm:presLayoutVars>
          <dgm:bulletEnabled val="1"/>
        </dgm:presLayoutVars>
      </dgm:prSet>
      <dgm:spPr/>
    </dgm:pt>
    <dgm:pt modelId="{93EB6628-C2BB-4987-BD8C-CD7551AA2774}" type="pres">
      <dgm:prSet presAssocID="{2620F0C3-0948-42AA-AE86-7B95899E5AD5}" presName="sibTrans" presStyleLbl="bgSibTrans2D1" presStyleIdx="1" presStyleCnt="13"/>
      <dgm:spPr/>
    </dgm:pt>
    <dgm:pt modelId="{54AED7C3-806C-4F36-96F4-696A3A3D1380}" type="pres">
      <dgm:prSet presAssocID="{74D21DF4-EDC7-449F-8CD7-96320A068EBE}" presName="compNode" presStyleCnt="0"/>
      <dgm:spPr/>
    </dgm:pt>
    <dgm:pt modelId="{A2CABD4E-472C-4EA1-8C8F-32C2E985698D}" type="pres">
      <dgm:prSet presAssocID="{74D21DF4-EDC7-449F-8CD7-96320A068EBE}" presName="dummyConnPt" presStyleCnt="0"/>
      <dgm:spPr/>
    </dgm:pt>
    <dgm:pt modelId="{93465672-E740-43B8-B30B-D6EF6D01A62C}" type="pres">
      <dgm:prSet presAssocID="{74D21DF4-EDC7-449F-8CD7-96320A068EBE}" presName="node" presStyleLbl="node1" presStyleIdx="2" presStyleCnt="14">
        <dgm:presLayoutVars>
          <dgm:bulletEnabled val="1"/>
        </dgm:presLayoutVars>
      </dgm:prSet>
      <dgm:spPr/>
    </dgm:pt>
    <dgm:pt modelId="{6F051BEE-66FC-40B9-A168-1193AA517751}" type="pres">
      <dgm:prSet presAssocID="{1EFBB0C6-8F08-4119-AFC6-9F02AFB33BC1}" presName="sibTrans" presStyleLbl="bgSibTrans2D1" presStyleIdx="2" presStyleCnt="13"/>
      <dgm:spPr/>
    </dgm:pt>
    <dgm:pt modelId="{22BC4A54-696C-4453-9D2E-D198DACC461E}" type="pres">
      <dgm:prSet presAssocID="{A2EF54EF-4B62-4662-A8F1-61628278CE90}" presName="compNode" presStyleCnt="0"/>
      <dgm:spPr/>
    </dgm:pt>
    <dgm:pt modelId="{DFEF159D-5BAB-4CA0-B08D-86BD7D139434}" type="pres">
      <dgm:prSet presAssocID="{A2EF54EF-4B62-4662-A8F1-61628278CE90}" presName="dummyConnPt" presStyleCnt="0"/>
      <dgm:spPr/>
    </dgm:pt>
    <dgm:pt modelId="{41BDD8FA-9E8E-439B-A2D3-04843C82233B}" type="pres">
      <dgm:prSet presAssocID="{A2EF54EF-4B62-4662-A8F1-61628278CE90}" presName="node" presStyleLbl="node1" presStyleIdx="3" presStyleCnt="14">
        <dgm:presLayoutVars>
          <dgm:bulletEnabled val="1"/>
        </dgm:presLayoutVars>
      </dgm:prSet>
      <dgm:spPr/>
    </dgm:pt>
    <dgm:pt modelId="{B28BC867-1F02-4770-86C0-7B1936954D30}" type="pres">
      <dgm:prSet presAssocID="{D803D131-B16D-433F-83CD-E8607CB66AA7}" presName="sibTrans" presStyleLbl="bgSibTrans2D1" presStyleIdx="3" presStyleCnt="13"/>
      <dgm:spPr/>
    </dgm:pt>
    <dgm:pt modelId="{9C570D1B-C365-49FD-BDED-A1914C22FDC9}" type="pres">
      <dgm:prSet presAssocID="{4FC32CC5-8B9D-48CF-982E-B3B9A9A6401D}" presName="compNode" presStyleCnt="0"/>
      <dgm:spPr/>
    </dgm:pt>
    <dgm:pt modelId="{C34A7B86-2B57-49ED-9625-864178F49E41}" type="pres">
      <dgm:prSet presAssocID="{4FC32CC5-8B9D-48CF-982E-B3B9A9A6401D}" presName="dummyConnPt" presStyleCnt="0"/>
      <dgm:spPr/>
    </dgm:pt>
    <dgm:pt modelId="{ED089027-8639-4A74-A152-A90FBBCEFBD7}" type="pres">
      <dgm:prSet presAssocID="{4FC32CC5-8B9D-48CF-982E-B3B9A9A6401D}" presName="node" presStyleLbl="node1" presStyleIdx="4" presStyleCnt="14">
        <dgm:presLayoutVars>
          <dgm:bulletEnabled val="1"/>
        </dgm:presLayoutVars>
      </dgm:prSet>
      <dgm:spPr/>
    </dgm:pt>
    <dgm:pt modelId="{E0C040CC-EA7D-417D-9AA5-9E259661016E}" type="pres">
      <dgm:prSet presAssocID="{3F3586A7-CFFF-49D2-BF10-D54F857FE6A2}" presName="sibTrans" presStyleLbl="bgSibTrans2D1" presStyleIdx="4" presStyleCnt="13"/>
      <dgm:spPr/>
    </dgm:pt>
    <dgm:pt modelId="{AFD1AF72-0E2B-4BDB-B0C3-EF0AF4409EAF}" type="pres">
      <dgm:prSet presAssocID="{7A578B03-3D9C-42AC-94F7-978504EB62BB}" presName="compNode" presStyleCnt="0"/>
      <dgm:spPr/>
    </dgm:pt>
    <dgm:pt modelId="{C2082F94-3014-481B-B703-BE335FD6641A}" type="pres">
      <dgm:prSet presAssocID="{7A578B03-3D9C-42AC-94F7-978504EB62BB}" presName="dummyConnPt" presStyleCnt="0"/>
      <dgm:spPr/>
    </dgm:pt>
    <dgm:pt modelId="{B7BFD8A0-FBC3-4B6B-95EA-46C7BFB29A37}" type="pres">
      <dgm:prSet presAssocID="{7A578B03-3D9C-42AC-94F7-978504EB62BB}" presName="node" presStyleLbl="node1" presStyleIdx="5" presStyleCnt="14">
        <dgm:presLayoutVars>
          <dgm:bulletEnabled val="1"/>
        </dgm:presLayoutVars>
      </dgm:prSet>
      <dgm:spPr/>
    </dgm:pt>
    <dgm:pt modelId="{E94F0F6B-BA33-41B0-A5E6-7FB8131B97A2}" type="pres">
      <dgm:prSet presAssocID="{923BD7ED-7191-4F08-A21B-057DA4714037}" presName="sibTrans" presStyleLbl="bgSibTrans2D1" presStyleIdx="5" presStyleCnt="13"/>
      <dgm:spPr/>
    </dgm:pt>
    <dgm:pt modelId="{848DD944-8668-41CB-803F-380D36391C39}" type="pres">
      <dgm:prSet presAssocID="{D2AB880E-DC1B-426D-914C-B689581AEC7D}" presName="compNode" presStyleCnt="0"/>
      <dgm:spPr/>
    </dgm:pt>
    <dgm:pt modelId="{351FFBF6-2FE0-46C6-9B69-FCD75712EDF5}" type="pres">
      <dgm:prSet presAssocID="{D2AB880E-DC1B-426D-914C-B689581AEC7D}" presName="dummyConnPt" presStyleCnt="0"/>
      <dgm:spPr/>
    </dgm:pt>
    <dgm:pt modelId="{395C1143-56F2-4ABC-9410-7D63C5B53264}" type="pres">
      <dgm:prSet presAssocID="{D2AB880E-DC1B-426D-914C-B689581AEC7D}" presName="node" presStyleLbl="node1" presStyleIdx="6" presStyleCnt="14">
        <dgm:presLayoutVars>
          <dgm:bulletEnabled val="1"/>
        </dgm:presLayoutVars>
      </dgm:prSet>
      <dgm:spPr/>
    </dgm:pt>
    <dgm:pt modelId="{EFA415D3-BFB8-42EA-AF41-57DC17AEB453}" type="pres">
      <dgm:prSet presAssocID="{1727450B-90A6-45E0-9E2B-EB3C0728EDAB}" presName="sibTrans" presStyleLbl="bgSibTrans2D1" presStyleIdx="6" presStyleCnt="13"/>
      <dgm:spPr/>
    </dgm:pt>
    <dgm:pt modelId="{0DD4FCCA-ECF6-4FBC-A58C-F0056CE1B094}" type="pres">
      <dgm:prSet presAssocID="{46320AB8-7242-4532-9859-B8F708753080}" presName="compNode" presStyleCnt="0"/>
      <dgm:spPr/>
    </dgm:pt>
    <dgm:pt modelId="{A568692B-C2BD-4DD0-956C-C93246276F9B}" type="pres">
      <dgm:prSet presAssocID="{46320AB8-7242-4532-9859-B8F708753080}" presName="dummyConnPt" presStyleCnt="0"/>
      <dgm:spPr/>
    </dgm:pt>
    <dgm:pt modelId="{BFFAA063-6868-450A-8028-F812D6549735}" type="pres">
      <dgm:prSet presAssocID="{46320AB8-7242-4532-9859-B8F708753080}" presName="node" presStyleLbl="node1" presStyleIdx="7" presStyleCnt="14">
        <dgm:presLayoutVars>
          <dgm:bulletEnabled val="1"/>
        </dgm:presLayoutVars>
      </dgm:prSet>
      <dgm:spPr/>
    </dgm:pt>
    <dgm:pt modelId="{442EADE7-E65C-4283-9A7C-C236672A3F64}" type="pres">
      <dgm:prSet presAssocID="{06A1877B-FADD-42FE-A7C1-6BE683FD8BC3}" presName="sibTrans" presStyleLbl="bgSibTrans2D1" presStyleIdx="7" presStyleCnt="13"/>
      <dgm:spPr/>
    </dgm:pt>
    <dgm:pt modelId="{07F2FFED-3DD1-4CE9-8B89-1E9E8690DA60}" type="pres">
      <dgm:prSet presAssocID="{13BC3E5F-25FC-4ABE-B55E-859DE96B289D}" presName="compNode" presStyleCnt="0"/>
      <dgm:spPr/>
    </dgm:pt>
    <dgm:pt modelId="{6A6FC044-DCD2-485B-AA51-50932AD5C5BA}" type="pres">
      <dgm:prSet presAssocID="{13BC3E5F-25FC-4ABE-B55E-859DE96B289D}" presName="dummyConnPt" presStyleCnt="0"/>
      <dgm:spPr/>
    </dgm:pt>
    <dgm:pt modelId="{2862FEBE-C716-4EA9-8BD4-EF0E00E60065}" type="pres">
      <dgm:prSet presAssocID="{13BC3E5F-25FC-4ABE-B55E-859DE96B289D}" presName="node" presStyleLbl="node1" presStyleIdx="8" presStyleCnt="14">
        <dgm:presLayoutVars>
          <dgm:bulletEnabled val="1"/>
        </dgm:presLayoutVars>
      </dgm:prSet>
      <dgm:spPr/>
    </dgm:pt>
    <dgm:pt modelId="{61AC4CBC-434D-495F-B9D9-B78ED0298BF5}" type="pres">
      <dgm:prSet presAssocID="{2C1E10E9-A875-4767-BC60-261BAD90C6DC}" presName="sibTrans" presStyleLbl="bgSibTrans2D1" presStyleIdx="8" presStyleCnt="13"/>
      <dgm:spPr/>
    </dgm:pt>
    <dgm:pt modelId="{B3E3B873-0ADD-4A7C-947A-A8181B1A7A87}" type="pres">
      <dgm:prSet presAssocID="{A561D7E8-1AF6-4A8D-8C92-2BB33B16D775}" presName="compNode" presStyleCnt="0"/>
      <dgm:spPr/>
    </dgm:pt>
    <dgm:pt modelId="{5823BC79-35A1-4A63-9B05-B3CDB6395808}" type="pres">
      <dgm:prSet presAssocID="{A561D7E8-1AF6-4A8D-8C92-2BB33B16D775}" presName="dummyConnPt" presStyleCnt="0"/>
      <dgm:spPr/>
    </dgm:pt>
    <dgm:pt modelId="{C64CC77A-F437-41E8-8CCC-5337D1DC7FCF}" type="pres">
      <dgm:prSet presAssocID="{A561D7E8-1AF6-4A8D-8C92-2BB33B16D775}" presName="node" presStyleLbl="node1" presStyleIdx="9" presStyleCnt="14">
        <dgm:presLayoutVars>
          <dgm:bulletEnabled val="1"/>
        </dgm:presLayoutVars>
      </dgm:prSet>
      <dgm:spPr/>
    </dgm:pt>
    <dgm:pt modelId="{6A16F2E4-2346-4933-A497-76DB4A6F0B05}" type="pres">
      <dgm:prSet presAssocID="{12AF35A7-7A14-42EF-BB42-402772621DC2}" presName="sibTrans" presStyleLbl="bgSibTrans2D1" presStyleIdx="9" presStyleCnt="13"/>
      <dgm:spPr/>
    </dgm:pt>
    <dgm:pt modelId="{6BC4290E-2790-4247-A649-725CAA18754E}" type="pres">
      <dgm:prSet presAssocID="{5AEA33C2-B07A-4AD1-ADD9-6198E4B15F0F}" presName="compNode" presStyleCnt="0"/>
      <dgm:spPr/>
    </dgm:pt>
    <dgm:pt modelId="{D89FAF5C-3310-4DE9-9B21-6B6660588B62}" type="pres">
      <dgm:prSet presAssocID="{5AEA33C2-B07A-4AD1-ADD9-6198E4B15F0F}" presName="dummyConnPt" presStyleCnt="0"/>
      <dgm:spPr/>
    </dgm:pt>
    <dgm:pt modelId="{7D87D055-1A61-4346-AC22-E3CF4863F1C1}" type="pres">
      <dgm:prSet presAssocID="{5AEA33C2-B07A-4AD1-ADD9-6198E4B15F0F}" presName="node" presStyleLbl="node1" presStyleIdx="10" presStyleCnt="14">
        <dgm:presLayoutVars>
          <dgm:bulletEnabled val="1"/>
        </dgm:presLayoutVars>
      </dgm:prSet>
      <dgm:spPr/>
    </dgm:pt>
    <dgm:pt modelId="{3EB30FC2-680C-46F8-AA02-B5C289759B37}" type="pres">
      <dgm:prSet presAssocID="{407B355F-BC83-4595-BAE9-65ADBED1D7BF}" presName="sibTrans" presStyleLbl="bgSibTrans2D1" presStyleIdx="10" presStyleCnt="13"/>
      <dgm:spPr/>
    </dgm:pt>
    <dgm:pt modelId="{ABCA219A-F9D7-4C62-9E79-C33B51044737}" type="pres">
      <dgm:prSet presAssocID="{B45F2E28-EDD9-4926-950E-E0725304BEF8}" presName="compNode" presStyleCnt="0"/>
      <dgm:spPr/>
    </dgm:pt>
    <dgm:pt modelId="{7C803CAF-356F-4A50-9D01-004682A1AC13}" type="pres">
      <dgm:prSet presAssocID="{B45F2E28-EDD9-4926-950E-E0725304BEF8}" presName="dummyConnPt" presStyleCnt="0"/>
      <dgm:spPr/>
    </dgm:pt>
    <dgm:pt modelId="{AC188523-97C6-428F-A6FC-F27A12E0A686}" type="pres">
      <dgm:prSet presAssocID="{B45F2E28-EDD9-4926-950E-E0725304BEF8}" presName="node" presStyleLbl="node1" presStyleIdx="11" presStyleCnt="14">
        <dgm:presLayoutVars>
          <dgm:bulletEnabled val="1"/>
        </dgm:presLayoutVars>
      </dgm:prSet>
      <dgm:spPr/>
    </dgm:pt>
    <dgm:pt modelId="{FA0F7306-D53D-48EB-8851-8B8B237F2741}" type="pres">
      <dgm:prSet presAssocID="{23FF862C-9EF9-4910-BBFE-2172C0A65980}" presName="sibTrans" presStyleLbl="bgSibTrans2D1" presStyleIdx="11" presStyleCnt="13"/>
      <dgm:spPr/>
    </dgm:pt>
    <dgm:pt modelId="{931F8533-4D01-45EB-A370-1C6BD61B1DDC}" type="pres">
      <dgm:prSet presAssocID="{B13A939A-7AFA-41FF-B56C-81E9173B77E5}" presName="compNode" presStyleCnt="0"/>
      <dgm:spPr/>
    </dgm:pt>
    <dgm:pt modelId="{3133847F-358E-4670-86AC-D8315125A8A7}" type="pres">
      <dgm:prSet presAssocID="{B13A939A-7AFA-41FF-B56C-81E9173B77E5}" presName="dummyConnPt" presStyleCnt="0"/>
      <dgm:spPr/>
    </dgm:pt>
    <dgm:pt modelId="{F07CD3B7-8E61-465B-B546-CA19E92FC25D}" type="pres">
      <dgm:prSet presAssocID="{B13A939A-7AFA-41FF-B56C-81E9173B77E5}" presName="node" presStyleLbl="node1" presStyleIdx="12" presStyleCnt="14">
        <dgm:presLayoutVars>
          <dgm:bulletEnabled val="1"/>
        </dgm:presLayoutVars>
      </dgm:prSet>
      <dgm:spPr/>
    </dgm:pt>
    <dgm:pt modelId="{580B47D5-BF07-45D5-A8DD-D86F657B8DAA}" type="pres">
      <dgm:prSet presAssocID="{E75501A9-B4D6-40EF-BAE9-60DB7E41C29E}" presName="sibTrans" presStyleLbl="bgSibTrans2D1" presStyleIdx="12" presStyleCnt="13"/>
      <dgm:spPr/>
    </dgm:pt>
    <dgm:pt modelId="{953E4615-56B2-4849-B3E4-7746DB432E04}" type="pres">
      <dgm:prSet presAssocID="{B65A8B9B-BBEB-414A-8E79-88802E79E3F7}" presName="compNode" presStyleCnt="0"/>
      <dgm:spPr/>
    </dgm:pt>
    <dgm:pt modelId="{726B4778-16D3-3E49-AAD4-31B32F25AA53}" type="pres">
      <dgm:prSet presAssocID="{B65A8B9B-BBEB-414A-8E79-88802E79E3F7}" presName="dummyConnPt" presStyleCnt="0"/>
      <dgm:spPr/>
    </dgm:pt>
    <dgm:pt modelId="{A424D843-5BB5-B04A-84F9-954CC6490821}" type="pres">
      <dgm:prSet presAssocID="{B65A8B9B-BBEB-414A-8E79-88802E79E3F7}" presName="node" presStyleLbl="node1" presStyleIdx="13" presStyleCnt="14">
        <dgm:presLayoutVars>
          <dgm:bulletEnabled val="1"/>
        </dgm:presLayoutVars>
      </dgm:prSet>
      <dgm:spPr/>
    </dgm:pt>
  </dgm:ptLst>
  <dgm:cxnLst>
    <dgm:cxn modelId="{23D18500-9667-4223-AC33-8C5F7D31CEB1}" type="presOf" srcId="{A561D7E8-1AF6-4A8D-8C92-2BB33B16D775}" destId="{C64CC77A-F437-41E8-8CCC-5337D1DC7FCF}" srcOrd="0" destOrd="0" presId="urn:microsoft.com/office/officeart/2005/8/layout/bProcess4"/>
    <dgm:cxn modelId="{C8DBF216-84A0-4C79-8D66-5B6D917ADC4E}" type="presOf" srcId="{3CE29191-A615-4A72-B476-F29F6434FCC4}" destId="{8E56242D-8F19-4B74-82AF-E083BA07F612}" srcOrd="0" destOrd="0" presId="urn:microsoft.com/office/officeart/2005/8/layout/bProcess4"/>
    <dgm:cxn modelId="{CB8C0321-E3AD-472E-B3AA-58DCD632F0C1}" type="presOf" srcId="{23FF862C-9EF9-4910-BBFE-2172C0A65980}" destId="{FA0F7306-D53D-48EB-8851-8B8B237F2741}" srcOrd="0" destOrd="0" presId="urn:microsoft.com/office/officeart/2005/8/layout/bProcess4"/>
    <dgm:cxn modelId="{D2B24223-2D49-4FD1-88F4-E3E4C84FFCDD}" type="presOf" srcId="{923BD7ED-7191-4F08-A21B-057DA4714037}" destId="{E94F0F6B-BA33-41B0-A5E6-7FB8131B97A2}" srcOrd="0" destOrd="0" presId="urn:microsoft.com/office/officeart/2005/8/layout/bProcess4"/>
    <dgm:cxn modelId="{F234112A-CCCA-4B57-93E4-4AF47D373B7D}" type="presOf" srcId="{B13A939A-7AFA-41FF-B56C-81E9173B77E5}" destId="{F07CD3B7-8E61-465B-B546-CA19E92FC25D}" srcOrd="0" destOrd="0" presId="urn:microsoft.com/office/officeart/2005/8/layout/bProcess4"/>
    <dgm:cxn modelId="{5690802A-53C8-4014-894E-8D8C23A5B861}" type="presOf" srcId="{1727450B-90A6-45E0-9E2B-EB3C0728EDAB}" destId="{EFA415D3-BFB8-42EA-AF41-57DC17AEB453}" srcOrd="0" destOrd="0" presId="urn:microsoft.com/office/officeart/2005/8/layout/bProcess4"/>
    <dgm:cxn modelId="{A316A62A-E295-49E8-BCD5-67FD2B4A4EA7}" srcId="{FC87D615-9E8D-FC45-B09F-B333CA017E9A}" destId="{5AEA33C2-B07A-4AD1-ADD9-6198E4B15F0F}" srcOrd="10" destOrd="0" parTransId="{8F3E1624-C41B-41A1-BB69-C3B0CA48BBB3}" sibTransId="{407B355F-BC83-4595-BAE9-65ADBED1D7BF}"/>
    <dgm:cxn modelId="{9D44C55D-B781-44B4-89AC-3B0DB8CD1C2B}" type="presOf" srcId="{12AF35A7-7A14-42EF-BB42-402772621DC2}" destId="{6A16F2E4-2346-4933-A497-76DB4A6F0B05}" srcOrd="0" destOrd="0" presId="urn:microsoft.com/office/officeart/2005/8/layout/bProcess4"/>
    <dgm:cxn modelId="{C962CE5D-91F3-45A3-8D7F-BB9CFC9CC4A5}" type="presOf" srcId="{74D21DF4-EDC7-449F-8CD7-96320A068EBE}" destId="{93465672-E740-43B8-B30B-D6EF6D01A62C}" srcOrd="0" destOrd="0" presId="urn:microsoft.com/office/officeart/2005/8/layout/bProcess4"/>
    <dgm:cxn modelId="{8614D341-DA5D-4AC4-BD03-19D3C094D627}" srcId="{FC87D615-9E8D-FC45-B09F-B333CA017E9A}" destId="{D2AB880E-DC1B-426D-914C-B689581AEC7D}" srcOrd="6" destOrd="0" parTransId="{B811D45D-0F84-4D0A-A48C-5A1576774BF6}" sibTransId="{1727450B-90A6-45E0-9E2B-EB3C0728EDAB}"/>
    <dgm:cxn modelId="{BED54C43-8AAD-8A47-A96A-FDBA7D8D7C95}" type="presOf" srcId="{FC87D615-9E8D-FC45-B09F-B333CA017E9A}" destId="{CEE15704-692F-0749-8858-8535AB45AF2E}" srcOrd="0" destOrd="0" presId="urn:microsoft.com/office/officeart/2005/8/layout/bProcess4"/>
    <dgm:cxn modelId="{8C1B6364-4D4D-4BE3-8751-6B9A17CDF196}" srcId="{FC87D615-9E8D-FC45-B09F-B333CA017E9A}" destId="{13BC3E5F-25FC-4ABE-B55E-859DE96B289D}" srcOrd="8" destOrd="0" parTransId="{FA905637-882A-49E5-AA1B-9897B9909EC3}" sibTransId="{2C1E10E9-A875-4767-BC60-261BAD90C6DC}"/>
    <dgm:cxn modelId="{EF84A468-2512-4B76-AF07-42F6764F26D2}" type="presOf" srcId="{2C1E10E9-A875-4767-BC60-261BAD90C6DC}" destId="{61AC4CBC-434D-495F-B9D9-B78ED0298BF5}" srcOrd="0" destOrd="0" presId="urn:microsoft.com/office/officeart/2005/8/layout/bProcess4"/>
    <dgm:cxn modelId="{A871A548-1E19-44C6-A20C-CA14F92FC33E}" srcId="{FC87D615-9E8D-FC45-B09F-B333CA017E9A}" destId="{B13A939A-7AFA-41FF-B56C-81E9173B77E5}" srcOrd="12" destOrd="0" parTransId="{2064D876-29F3-4B77-AAB7-C917B082AA8C}" sibTransId="{E75501A9-B4D6-40EF-BAE9-60DB7E41C29E}"/>
    <dgm:cxn modelId="{38F3946B-F80B-46E6-A2D2-C76EEBD57D84}" type="presOf" srcId="{7A578B03-3D9C-42AC-94F7-978504EB62BB}" destId="{B7BFD8A0-FBC3-4B6B-95EA-46C7BFB29A37}" srcOrd="0" destOrd="0" presId="urn:microsoft.com/office/officeart/2005/8/layout/bProcess4"/>
    <dgm:cxn modelId="{45875E4C-4351-4576-B235-47CFCCEFB760}" type="presOf" srcId="{13BC3E5F-25FC-4ABE-B55E-859DE96B289D}" destId="{2862FEBE-C716-4EA9-8BD4-EF0E00E60065}" srcOrd="0" destOrd="0" presId="urn:microsoft.com/office/officeart/2005/8/layout/bProcess4"/>
    <dgm:cxn modelId="{48BC374D-BECC-4F76-BF6A-D494C6D0F0A4}" type="presOf" srcId="{F26C9E9D-D50C-4245-8145-6E862A93A98C}" destId="{9F051C5C-AB2A-4AB2-94FD-C6B410306DB0}" srcOrd="0" destOrd="0" presId="urn:microsoft.com/office/officeart/2005/8/layout/bProcess4"/>
    <dgm:cxn modelId="{95E8AA6D-0A0E-44F5-9D0F-B70DCCC5094B}" srcId="{FC87D615-9E8D-FC45-B09F-B333CA017E9A}" destId="{B45F2E28-EDD9-4926-950E-E0725304BEF8}" srcOrd="11" destOrd="0" parTransId="{16D5F038-CBEE-4BB4-A3FC-14CA174743B3}" sibTransId="{23FF862C-9EF9-4910-BBFE-2172C0A65980}"/>
    <dgm:cxn modelId="{EAD4306E-4269-4EFB-BA3B-E9923E037B37}" type="presOf" srcId="{46320AB8-7242-4532-9859-B8F708753080}" destId="{BFFAA063-6868-450A-8028-F812D6549735}" srcOrd="0" destOrd="0" presId="urn:microsoft.com/office/officeart/2005/8/layout/bProcess4"/>
    <dgm:cxn modelId="{B9163A51-7F96-44E0-815F-B9A41B24796B}" type="presOf" srcId="{B45F2E28-EDD9-4926-950E-E0725304BEF8}" destId="{AC188523-97C6-428F-A6FC-F27A12E0A686}" srcOrd="0" destOrd="0" presId="urn:microsoft.com/office/officeart/2005/8/layout/bProcess4"/>
    <dgm:cxn modelId="{E4957373-0F68-4DD1-A8CE-480087532BB9}" srcId="{FC87D615-9E8D-FC45-B09F-B333CA017E9A}" destId="{3CE29191-A615-4A72-B476-F29F6434FCC4}" srcOrd="1" destOrd="0" parTransId="{9DF8D8B3-1F93-4162-A05C-2335658A3470}" sibTransId="{2620F0C3-0948-42AA-AE86-7B95899E5AD5}"/>
    <dgm:cxn modelId="{DDC6F253-4164-4E5F-81E3-C2C5EB04D579}" srcId="{FC87D615-9E8D-FC45-B09F-B333CA017E9A}" destId="{F26C9E9D-D50C-4245-8145-6E862A93A98C}" srcOrd="0" destOrd="0" parTransId="{19DA465F-A5A1-49B6-BE85-6CAE518AC7C2}" sibTransId="{BAA9C9B6-0C05-487D-9D01-7A09A7EA484D}"/>
    <dgm:cxn modelId="{063E4A55-E9C3-46B7-9F24-50349B555824}" type="presOf" srcId="{B65A8B9B-BBEB-414A-8E79-88802E79E3F7}" destId="{A424D843-5BB5-B04A-84F9-954CC6490821}" srcOrd="0" destOrd="0" presId="urn:microsoft.com/office/officeart/2005/8/layout/bProcess4"/>
    <dgm:cxn modelId="{50945A58-857C-417C-BC62-045B41F324B9}" srcId="{FC87D615-9E8D-FC45-B09F-B333CA017E9A}" destId="{7A578B03-3D9C-42AC-94F7-978504EB62BB}" srcOrd="5" destOrd="0" parTransId="{17FFF300-7492-45A7-BBD5-9B1B52F5870D}" sibTransId="{923BD7ED-7191-4F08-A21B-057DA4714037}"/>
    <dgm:cxn modelId="{11CB897A-29D3-4A2E-8583-8D110E31238D}" type="presOf" srcId="{06A1877B-FADD-42FE-A7C1-6BE683FD8BC3}" destId="{442EADE7-E65C-4283-9A7C-C236672A3F64}" srcOrd="0" destOrd="0" presId="urn:microsoft.com/office/officeart/2005/8/layout/bProcess4"/>
    <dgm:cxn modelId="{838BE77A-FA44-48D0-ACCF-733A525FE88B}" type="presOf" srcId="{E75501A9-B4D6-40EF-BAE9-60DB7E41C29E}" destId="{580B47D5-BF07-45D5-A8DD-D86F657B8DAA}" srcOrd="0" destOrd="0" presId="urn:microsoft.com/office/officeart/2005/8/layout/bProcess4"/>
    <dgm:cxn modelId="{824C7F7C-7600-4A64-B841-38EC9B236CC6}" type="presOf" srcId="{407B355F-BC83-4595-BAE9-65ADBED1D7BF}" destId="{3EB30FC2-680C-46F8-AA02-B5C289759B37}" srcOrd="0" destOrd="0" presId="urn:microsoft.com/office/officeart/2005/8/layout/bProcess4"/>
    <dgm:cxn modelId="{46E2298F-E513-4A32-85F8-23F4007BA2D9}" type="presOf" srcId="{3F3586A7-CFFF-49D2-BF10-D54F857FE6A2}" destId="{E0C040CC-EA7D-417D-9AA5-9E259661016E}" srcOrd="0" destOrd="0" presId="urn:microsoft.com/office/officeart/2005/8/layout/bProcess4"/>
    <dgm:cxn modelId="{15C0C88F-B681-4DBF-97F8-DDD713D3B1AD}" type="presOf" srcId="{1EFBB0C6-8F08-4119-AFC6-9F02AFB33BC1}" destId="{6F051BEE-66FC-40B9-A168-1193AA517751}" srcOrd="0" destOrd="0" presId="urn:microsoft.com/office/officeart/2005/8/layout/bProcess4"/>
    <dgm:cxn modelId="{3C757E95-0921-4CD9-AECC-DDD7035CE7BD}" type="presOf" srcId="{BAA9C9B6-0C05-487D-9D01-7A09A7EA484D}" destId="{626A8BE8-7FCB-4938-80CC-7AAC4A89B6C2}" srcOrd="0" destOrd="0" presId="urn:microsoft.com/office/officeart/2005/8/layout/bProcess4"/>
    <dgm:cxn modelId="{BA3A4697-9968-4238-A3B7-030F74D33F75}" srcId="{FC87D615-9E8D-FC45-B09F-B333CA017E9A}" destId="{A2EF54EF-4B62-4662-A8F1-61628278CE90}" srcOrd="3" destOrd="0" parTransId="{DB3222D2-D7D4-44B2-96EA-0FD1FBC9084B}" sibTransId="{D803D131-B16D-433F-83CD-E8607CB66AA7}"/>
    <dgm:cxn modelId="{0C51C397-7C58-42D8-98F1-6594A52BC132}" type="presOf" srcId="{5AEA33C2-B07A-4AD1-ADD9-6198E4B15F0F}" destId="{7D87D055-1A61-4346-AC22-E3CF4863F1C1}" srcOrd="0" destOrd="0" presId="urn:microsoft.com/office/officeart/2005/8/layout/bProcess4"/>
    <dgm:cxn modelId="{BB28A19F-6558-4607-ADF8-A8832F77A37D}" type="presOf" srcId="{4FC32CC5-8B9D-48CF-982E-B3B9A9A6401D}" destId="{ED089027-8639-4A74-A152-A90FBBCEFBD7}" srcOrd="0" destOrd="0" presId="urn:microsoft.com/office/officeart/2005/8/layout/bProcess4"/>
    <dgm:cxn modelId="{AA08B8A6-A094-43FB-A686-784C380063F8}" type="presOf" srcId="{A2EF54EF-4B62-4662-A8F1-61628278CE90}" destId="{41BDD8FA-9E8E-439B-A2D3-04843C82233B}" srcOrd="0" destOrd="0" presId="urn:microsoft.com/office/officeart/2005/8/layout/bProcess4"/>
    <dgm:cxn modelId="{2C93C2B1-D8C0-494F-94C5-399097F63B41}" type="presOf" srcId="{2620F0C3-0948-42AA-AE86-7B95899E5AD5}" destId="{93EB6628-C2BB-4987-BD8C-CD7551AA2774}" srcOrd="0" destOrd="0" presId="urn:microsoft.com/office/officeart/2005/8/layout/bProcess4"/>
    <dgm:cxn modelId="{BC7C0FBA-4A5D-44FF-9164-B927F874E040}" srcId="{FC87D615-9E8D-FC45-B09F-B333CA017E9A}" destId="{74D21DF4-EDC7-449F-8CD7-96320A068EBE}" srcOrd="2" destOrd="0" parTransId="{48FE2542-A114-4493-BC6F-E6A8C6BC6618}" sibTransId="{1EFBB0C6-8F08-4119-AFC6-9F02AFB33BC1}"/>
    <dgm:cxn modelId="{CA9703CA-06E6-409F-B604-1D5AEC0BAE53}" type="presOf" srcId="{D2AB880E-DC1B-426D-914C-B689581AEC7D}" destId="{395C1143-56F2-4ABC-9410-7D63C5B53264}" srcOrd="0" destOrd="0" presId="urn:microsoft.com/office/officeart/2005/8/layout/bProcess4"/>
    <dgm:cxn modelId="{AB6DD6CF-716C-49F4-BA89-E47DB6A64D4C}" srcId="{FC87D615-9E8D-FC45-B09F-B333CA017E9A}" destId="{46320AB8-7242-4532-9859-B8F708753080}" srcOrd="7" destOrd="0" parTransId="{FD8CE730-1E98-4974-B8E4-694D3C619BB4}" sibTransId="{06A1877B-FADD-42FE-A7C1-6BE683FD8BC3}"/>
    <dgm:cxn modelId="{DF5451D6-3DF3-4466-99CF-52AA5774F2F7}" srcId="{FC87D615-9E8D-FC45-B09F-B333CA017E9A}" destId="{4FC32CC5-8B9D-48CF-982E-B3B9A9A6401D}" srcOrd="4" destOrd="0" parTransId="{D4129323-0B93-4184-A36F-C83468AB976E}" sibTransId="{3F3586A7-CFFF-49D2-BF10-D54F857FE6A2}"/>
    <dgm:cxn modelId="{8820AFD9-1D05-C647-9D94-3B303CF5B6EA}" srcId="{FC87D615-9E8D-FC45-B09F-B333CA017E9A}" destId="{B65A8B9B-BBEB-414A-8E79-88802E79E3F7}" srcOrd="13" destOrd="0" parTransId="{1DAC912F-BFE0-3440-BD64-6026D9432C4C}" sibTransId="{CC0B4157-B87A-654A-A3C9-565B28ECE6B8}"/>
    <dgm:cxn modelId="{A4503FE7-0D48-4A3F-817D-AD85F58522FC}" type="presOf" srcId="{D803D131-B16D-433F-83CD-E8607CB66AA7}" destId="{B28BC867-1F02-4770-86C0-7B1936954D30}" srcOrd="0" destOrd="0" presId="urn:microsoft.com/office/officeart/2005/8/layout/bProcess4"/>
    <dgm:cxn modelId="{902D76E7-42B9-4E99-A04B-77F5C127F1BA}" srcId="{FC87D615-9E8D-FC45-B09F-B333CA017E9A}" destId="{A561D7E8-1AF6-4A8D-8C92-2BB33B16D775}" srcOrd="9" destOrd="0" parTransId="{00783BA2-410C-4C1C-83B1-79DBA688B3B7}" sibTransId="{12AF35A7-7A14-42EF-BB42-402772621DC2}"/>
    <dgm:cxn modelId="{0E3CB8F6-EE2D-4087-AEE5-536ECA3F121D}" type="presParOf" srcId="{CEE15704-692F-0749-8858-8535AB45AF2E}" destId="{F59EC73B-FA2B-4E82-8184-428787905934}" srcOrd="0" destOrd="0" presId="urn:microsoft.com/office/officeart/2005/8/layout/bProcess4"/>
    <dgm:cxn modelId="{539AE8D6-A38F-42FB-A7AC-4D0C2D9C5B02}" type="presParOf" srcId="{F59EC73B-FA2B-4E82-8184-428787905934}" destId="{4BC136DD-884F-44DF-836E-E382113B44F5}" srcOrd="0" destOrd="0" presId="urn:microsoft.com/office/officeart/2005/8/layout/bProcess4"/>
    <dgm:cxn modelId="{8017A7EC-C7E6-4E9D-97F5-21237907C507}" type="presParOf" srcId="{F59EC73B-FA2B-4E82-8184-428787905934}" destId="{9F051C5C-AB2A-4AB2-94FD-C6B410306DB0}" srcOrd="1" destOrd="0" presId="urn:microsoft.com/office/officeart/2005/8/layout/bProcess4"/>
    <dgm:cxn modelId="{92B8E869-FD3D-4534-94C8-956CEFA0615D}" type="presParOf" srcId="{CEE15704-692F-0749-8858-8535AB45AF2E}" destId="{626A8BE8-7FCB-4938-80CC-7AAC4A89B6C2}" srcOrd="1" destOrd="0" presId="urn:microsoft.com/office/officeart/2005/8/layout/bProcess4"/>
    <dgm:cxn modelId="{BBA3EF4E-20B0-453C-BD9C-8C02EF7A966C}" type="presParOf" srcId="{CEE15704-692F-0749-8858-8535AB45AF2E}" destId="{D1D66D38-B887-4274-B73E-8AB792B43B53}" srcOrd="2" destOrd="0" presId="urn:microsoft.com/office/officeart/2005/8/layout/bProcess4"/>
    <dgm:cxn modelId="{49CD6C35-005B-48FE-A7F8-5413FECD808F}" type="presParOf" srcId="{D1D66D38-B887-4274-B73E-8AB792B43B53}" destId="{4249A813-F91F-4ABD-BC26-0FCAB4C75219}" srcOrd="0" destOrd="0" presId="urn:microsoft.com/office/officeart/2005/8/layout/bProcess4"/>
    <dgm:cxn modelId="{BE60385D-71D6-4F8F-8802-B4B5FDA41822}" type="presParOf" srcId="{D1D66D38-B887-4274-B73E-8AB792B43B53}" destId="{8E56242D-8F19-4B74-82AF-E083BA07F612}" srcOrd="1" destOrd="0" presId="urn:microsoft.com/office/officeart/2005/8/layout/bProcess4"/>
    <dgm:cxn modelId="{F8B38C81-16DE-48E5-AA3D-A2FBE5162839}" type="presParOf" srcId="{CEE15704-692F-0749-8858-8535AB45AF2E}" destId="{93EB6628-C2BB-4987-BD8C-CD7551AA2774}" srcOrd="3" destOrd="0" presId="urn:microsoft.com/office/officeart/2005/8/layout/bProcess4"/>
    <dgm:cxn modelId="{F221E68A-2264-453C-868C-20F718FA2A2A}" type="presParOf" srcId="{CEE15704-692F-0749-8858-8535AB45AF2E}" destId="{54AED7C3-806C-4F36-96F4-696A3A3D1380}" srcOrd="4" destOrd="0" presId="urn:microsoft.com/office/officeart/2005/8/layout/bProcess4"/>
    <dgm:cxn modelId="{67A2605A-785F-4628-A0FA-EBCB577EA884}" type="presParOf" srcId="{54AED7C3-806C-4F36-96F4-696A3A3D1380}" destId="{A2CABD4E-472C-4EA1-8C8F-32C2E985698D}" srcOrd="0" destOrd="0" presId="urn:microsoft.com/office/officeart/2005/8/layout/bProcess4"/>
    <dgm:cxn modelId="{147851C8-8525-4F9C-9DAC-525B5E07DC4D}" type="presParOf" srcId="{54AED7C3-806C-4F36-96F4-696A3A3D1380}" destId="{93465672-E740-43B8-B30B-D6EF6D01A62C}" srcOrd="1" destOrd="0" presId="urn:microsoft.com/office/officeart/2005/8/layout/bProcess4"/>
    <dgm:cxn modelId="{D9F3D720-7155-465F-86CB-BA4485EABF1E}" type="presParOf" srcId="{CEE15704-692F-0749-8858-8535AB45AF2E}" destId="{6F051BEE-66FC-40B9-A168-1193AA517751}" srcOrd="5" destOrd="0" presId="urn:microsoft.com/office/officeart/2005/8/layout/bProcess4"/>
    <dgm:cxn modelId="{6E1F2588-25E3-4DE1-9B1F-E8FFCDF913D2}" type="presParOf" srcId="{CEE15704-692F-0749-8858-8535AB45AF2E}" destId="{22BC4A54-696C-4453-9D2E-D198DACC461E}" srcOrd="6" destOrd="0" presId="urn:microsoft.com/office/officeart/2005/8/layout/bProcess4"/>
    <dgm:cxn modelId="{7D54EEE5-AA64-464A-B247-60867FA386CA}" type="presParOf" srcId="{22BC4A54-696C-4453-9D2E-D198DACC461E}" destId="{DFEF159D-5BAB-4CA0-B08D-86BD7D139434}" srcOrd="0" destOrd="0" presId="urn:microsoft.com/office/officeart/2005/8/layout/bProcess4"/>
    <dgm:cxn modelId="{78CB6B39-B5A0-49EA-99FE-8ECB304A7A96}" type="presParOf" srcId="{22BC4A54-696C-4453-9D2E-D198DACC461E}" destId="{41BDD8FA-9E8E-439B-A2D3-04843C82233B}" srcOrd="1" destOrd="0" presId="urn:microsoft.com/office/officeart/2005/8/layout/bProcess4"/>
    <dgm:cxn modelId="{7013AD1C-63A1-4CAF-AD44-50030ACFEB98}" type="presParOf" srcId="{CEE15704-692F-0749-8858-8535AB45AF2E}" destId="{B28BC867-1F02-4770-86C0-7B1936954D30}" srcOrd="7" destOrd="0" presId="urn:microsoft.com/office/officeart/2005/8/layout/bProcess4"/>
    <dgm:cxn modelId="{FDB37398-C4BA-40C6-A4DA-2C8EF03DADF1}" type="presParOf" srcId="{CEE15704-692F-0749-8858-8535AB45AF2E}" destId="{9C570D1B-C365-49FD-BDED-A1914C22FDC9}" srcOrd="8" destOrd="0" presId="urn:microsoft.com/office/officeart/2005/8/layout/bProcess4"/>
    <dgm:cxn modelId="{4078F5A8-0A03-4498-AE2C-4573E26A369B}" type="presParOf" srcId="{9C570D1B-C365-49FD-BDED-A1914C22FDC9}" destId="{C34A7B86-2B57-49ED-9625-864178F49E41}" srcOrd="0" destOrd="0" presId="urn:microsoft.com/office/officeart/2005/8/layout/bProcess4"/>
    <dgm:cxn modelId="{833ABBDE-196E-4C14-8F76-6632E778CEA9}" type="presParOf" srcId="{9C570D1B-C365-49FD-BDED-A1914C22FDC9}" destId="{ED089027-8639-4A74-A152-A90FBBCEFBD7}" srcOrd="1" destOrd="0" presId="urn:microsoft.com/office/officeart/2005/8/layout/bProcess4"/>
    <dgm:cxn modelId="{595D0900-2E85-472D-9122-5BC1F51C0FEB}" type="presParOf" srcId="{CEE15704-692F-0749-8858-8535AB45AF2E}" destId="{E0C040CC-EA7D-417D-9AA5-9E259661016E}" srcOrd="9" destOrd="0" presId="urn:microsoft.com/office/officeart/2005/8/layout/bProcess4"/>
    <dgm:cxn modelId="{54955AB0-0122-48D9-8D14-EC79FEE9E312}" type="presParOf" srcId="{CEE15704-692F-0749-8858-8535AB45AF2E}" destId="{AFD1AF72-0E2B-4BDB-B0C3-EF0AF4409EAF}" srcOrd="10" destOrd="0" presId="urn:microsoft.com/office/officeart/2005/8/layout/bProcess4"/>
    <dgm:cxn modelId="{A459E7E1-2BA6-43AB-A321-441834617A34}" type="presParOf" srcId="{AFD1AF72-0E2B-4BDB-B0C3-EF0AF4409EAF}" destId="{C2082F94-3014-481B-B703-BE335FD6641A}" srcOrd="0" destOrd="0" presId="urn:microsoft.com/office/officeart/2005/8/layout/bProcess4"/>
    <dgm:cxn modelId="{9B759309-2F2F-4673-BF8A-2B936E332457}" type="presParOf" srcId="{AFD1AF72-0E2B-4BDB-B0C3-EF0AF4409EAF}" destId="{B7BFD8A0-FBC3-4B6B-95EA-46C7BFB29A37}" srcOrd="1" destOrd="0" presId="urn:microsoft.com/office/officeart/2005/8/layout/bProcess4"/>
    <dgm:cxn modelId="{DA3B9C71-E4C5-4B4D-B4E9-2C1FCE270DB3}" type="presParOf" srcId="{CEE15704-692F-0749-8858-8535AB45AF2E}" destId="{E94F0F6B-BA33-41B0-A5E6-7FB8131B97A2}" srcOrd="11" destOrd="0" presId="urn:microsoft.com/office/officeart/2005/8/layout/bProcess4"/>
    <dgm:cxn modelId="{8C53F4A2-0DFE-40AC-8EAF-5FDFD049ED72}" type="presParOf" srcId="{CEE15704-692F-0749-8858-8535AB45AF2E}" destId="{848DD944-8668-41CB-803F-380D36391C39}" srcOrd="12" destOrd="0" presId="urn:microsoft.com/office/officeart/2005/8/layout/bProcess4"/>
    <dgm:cxn modelId="{03D2F9EC-A3F2-4429-9741-7A947BED854C}" type="presParOf" srcId="{848DD944-8668-41CB-803F-380D36391C39}" destId="{351FFBF6-2FE0-46C6-9B69-FCD75712EDF5}" srcOrd="0" destOrd="0" presId="urn:microsoft.com/office/officeart/2005/8/layout/bProcess4"/>
    <dgm:cxn modelId="{56065141-FAC2-44C1-97AC-2F73AF44E26A}" type="presParOf" srcId="{848DD944-8668-41CB-803F-380D36391C39}" destId="{395C1143-56F2-4ABC-9410-7D63C5B53264}" srcOrd="1" destOrd="0" presId="urn:microsoft.com/office/officeart/2005/8/layout/bProcess4"/>
    <dgm:cxn modelId="{56FA413E-CCBD-4D75-ABF9-E6CA7FFB2F5C}" type="presParOf" srcId="{CEE15704-692F-0749-8858-8535AB45AF2E}" destId="{EFA415D3-BFB8-42EA-AF41-57DC17AEB453}" srcOrd="13" destOrd="0" presId="urn:microsoft.com/office/officeart/2005/8/layout/bProcess4"/>
    <dgm:cxn modelId="{1092320E-5774-49B7-89B6-D7E9B93317B2}" type="presParOf" srcId="{CEE15704-692F-0749-8858-8535AB45AF2E}" destId="{0DD4FCCA-ECF6-4FBC-A58C-F0056CE1B094}" srcOrd="14" destOrd="0" presId="urn:microsoft.com/office/officeart/2005/8/layout/bProcess4"/>
    <dgm:cxn modelId="{749D3FC1-D726-48B9-91A1-33B99CF0F79C}" type="presParOf" srcId="{0DD4FCCA-ECF6-4FBC-A58C-F0056CE1B094}" destId="{A568692B-C2BD-4DD0-956C-C93246276F9B}" srcOrd="0" destOrd="0" presId="urn:microsoft.com/office/officeart/2005/8/layout/bProcess4"/>
    <dgm:cxn modelId="{4BCD9D57-15B3-429F-9D72-B4C835B0AA07}" type="presParOf" srcId="{0DD4FCCA-ECF6-4FBC-A58C-F0056CE1B094}" destId="{BFFAA063-6868-450A-8028-F812D6549735}" srcOrd="1" destOrd="0" presId="urn:microsoft.com/office/officeart/2005/8/layout/bProcess4"/>
    <dgm:cxn modelId="{F04EDE27-4E6D-4D36-B01E-C28AB592F98B}" type="presParOf" srcId="{CEE15704-692F-0749-8858-8535AB45AF2E}" destId="{442EADE7-E65C-4283-9A7C-C236672A3F64}" srcOrd="15" destOrd="0" presId="urn:microsoft.com/office/officeart/2005/8/layout/bProcess4"/>
    <dgm:cxn modelId="{577D611D-FCD8-4BA8-99A3-73B109AC59BC}" type="presParOf" srcId="{CEE15704-692F-0749-8858-8535AB45AF2E}" destId="{07F2FFED-3DD1-4CE9-8B89-1E9E8690DA60}" srcOrd="16" destOrd="0" presId="urn:microsoft.com/office/officeart/2005/8/layout/bProcess4"/>
    <dgm:cxn modelId="{804A763A-D6F8-4319-88F4-3582CBF091C5}" type="presParOf" srcId="{07F2FFED-3DD1-4CE9-8B89-1E9E8690DA60}" destId="{6A6FC044-DCD2-485B-AA51-50932AD5C5BA}" srcOrd="0" destOrd="0" presId="urn:microsoft.com/office/officeart/2005/8/layout/bProcess4"/>
    <dgm:cxn modelId="{0C38AC6D-5FF8-462A-AA9D-15EF77F85748}" type="presParOf" srcId="{07F2FFED-3DD1-4CE9-8B89-1E9E8690DA60}" destId="{2862FEBE-C716-4EA9-8BD4-EF0E00E60065}" srcOrd="1" destOrd="0" presId="urn:microsoft.com/office/officeart/2005/8/layout/bProcess4"/>
    <dgm:cxn modelId="{2FDB3A27-ABC2-4A81-83BE-50838345274E}" type="presParOf" srcId="{CEE15704-692F-0749-8858-8535AB45AF2E}" destId="{61AC4CBC-434D-495F-B9D9-B78ED0298BF5}" srcOrd="17" destOrd="0" presId="urn:microsoft.com/office/officeart/2005/8/layout/bProcess4"/>
    <dgm:cxn modelId="{7DCD234C-A726-4C8D-904D-3ACFF15A1E1E}" type="presParOf" srcId="{CEE15704-692F-0749-8858-8535AB45AF2E}" destId="{B3E3B873-0ADD-4A7C-947A-A8181B1A7A87}" srcOrd="18" destOrd="0" presId="urn:microsoft.com/office/officeart/2005/8/layout/bProcess4"/>
    <dgm:cxn modelId="{14C85EAA-3043-455B-91DE-40491D5B7B51}" type="presParOf" srcId="{B3E3B873-0ADD-4A7C-947A-A8181B1A7A87}" destId="{5823BC79-35A1-4A63-9B05-B3CDB6395808}" srcOrd="0" destOrd="0" presId="urn:microsoft.com/office/officeart/2005/8/layout/bProcess4"/>
    <dgm:cxn modelId="{FB271ED5-0538-49E7-919A-BCA485CA4090}" type="presParOf" srcId="{B3E3B873-0ADD-4A7C-947A-A8181B1A7A87}" destId="{C64CC77A-F437-41E8-8CCC-5337D1DC7FCF}" srcOrd="1" destOrd="0" presId="urn:microsoft.com/office/officeart/2005/8/layout/bProcess4"/>
    <dgm:cxn modelId="{7269F02B-B943-4BAB-83D9-3B5520F4C34E}" type="presParOf" srcId="{CEE15704-692F-0749-8858-8535AB45AF2E}" destId="{6A16F2E4-2346-4933-A497-76DB4A6F0B05}" srcOrd="19" destOrd="0" presId="urn:microsoft.com/office/officeart/2005/8/layout/bProcess4"/>
    <dgm:cxn modelId="{0E67A998-4191-4229-B6EB-7BC091EC8A54}" type="presParOf" srcId="{CEE15704-692F-0749-8858-8535AB45AF2E}" destId="{6BC4290E-2790-4247-A649-725CAA18754E}" srcOrd="20" destOrd="0" presId="urn:microsoft.com/office/officeart/2005/8/layout/bProcess4"/>
    <dgm:cxn modelId="{E81FE9C7-D4B6-48C0-8D38-7C59F7F9A04A}" type="presParOf" srcId="{6BC4290E-2790-4247-A649-725CAA18754E}" destId="{D89FAF5C-3310-4DE9-9B21-6B6660588B62}" srcOrd="0" destOrd="0" presId="urn:microsoft.com/office/officeart/2005/8/layout/bProcess4"/>
    <dgm:cxn modelId="{D32D35EB-6CF2-48EB-A188-A0C85FB92A93}" type="presParOf" srcId="{6BC4290E-2790-4247-A649-725CAA18754E}" destId="{7D87D055-1A61-4346-AC22-E3CF4863F1C1}" srcOrd="1" destOrd="0" presId="urn:microsoft.com/office/officeart/2005/8/layout/bProcess4"/>
    <dgm:cxn modelId="{E1238C3A-3D70-41C9-BB39-B7AE07DA1B00}" type="presParOf" srcId="{CEE15704-692F-0749-8858-8535AB45AF2E}" destId="{3EB30FC2-680C-46F8-AA02-B5C289759B37}" srcOrd="21" destOrd="0" presId="urn:microsoft.com/office/officeart/2005/8/layout/bProcess4"/>
    <dgm:cxn modelId="{CAF1FBAF-AF74-4C7A-AD66-DC23FCFB9327}" type="presParOf" srcId="{CEE15704-692F-0749-8858-8535AB45AF2E}" destId="{ABCA219A-F9D7-4C62-9E79-C33B51044737}" srcOrd="22" destOrd="0" presId="urn:microsoft.com/office/officeart/2005/8/layout/bProcess4"/>
    <dgm:cxn modelId="{FDA900E6-70F7-4089-B717-2A11830B7D28}" type="presParOf" srcId="{ABCA219A-F9D7-4C62-9E79-C33B51044737}" destId="{7C803CAF-356F-4A50-9D01-004682A1AC13}" srcOrd="0" destOrd="0" presId="urn:microsoft.com/office/officeart/2005/8/layout/bProcess4"/>
    <dgm:cxn modelId="{90BCB3BF-0840-419D-933D-832A360659B5}" type="presParOf" srcId="{ABCA219A-F9D7-4C62-9E79-C33B51044737}" destId="{AC188523-97C6-428F-A6FC-F27A12E0A686}" srcOrd="1" destOrd="0" presId="urn:microsoft.com/office/officeart/2005/8/layout/bProcess4"/>
    <dgm:cxn modelId="{5BA8FE4A-6064-4F9B-A583-F25CC34D9D94}" type="presParOf" srcId="{CEE15704-692F-0749-8858-8535AB45AF2E}" destId="{FA0F7306-D53D-48EB-8851-8B8B237F2741}" srcOrd="23" destOrd="0" presId="urn:microsoft.com/office/officeart/2005/8/layout/bProcess4"/>
    <dgm:cxn modelId="{6FB5EF04-C6F7-4EFE-AAB8-8A036BEF5196}" type="presParOf" srcId="{CEE15704-692F-0749-8858-8535AB45AF2E}" destId="{931F8533-4D01-45EB-A370-1C6BD61B1DDC}" srcOrd="24" destOrd="0" presId="urn:microsoft.com/office/officeart/2005/8/layout/bProcess4"/>
    <dgm:cxn modelId="{755A1606-812C-4DF9-953E-1C43111355E7}" type="presParOf" srcId="{931F8533-4D01-45EB-A370-1C6BD61B1DDC}" destId="{3133847F-358E-4670-86AC-D8315125A8A7}" srcOrd="0" destOrd="0" presId="urn:microsoft.com/office/officeart/2005/8/layout/bProcess4"/>
    <dgm:cxn modelId="{87FB6D54-D5DA-442C-BDED-DDB3E69A47F8}" type="presParOf" srcId="{931F8533-4D01-45EB-A370-1C6BD61B1DDC}" destId="{F07CD3B7-8E61-465B-B546-CA19E92FC25D}" srcOrd="1" destOrd="0" presId="urn:microsoft.com/office/officeart/2005/8/layout/bProcess4"/>
    <dgm:cxn modelId="{357FBF32-0562-4D44-A33A-BDAFE8CC4CDA}" type="presParOf" srcId="{CEE15704-692F-0749-8858-8535AB45AF2E}" destId="{580B47D5-BF07-45D5-A8DD-D86F657B8DAA}" srcOrd="25" destOrd="0" presId="urn:microsoft.com/office/officeart/2005/8/layout/bProcess4"/>
    <dgm:cxn modelId="{A168C5C1-C73D-4CA7-B025-4BD52E39297C}" type="presParOf" srcId="{CEE15704-692F-0749-8858-8535AB45AF2E}" destId="{953E4615-56B2-4849-B3E4-7746DB432E04}" srcOrd="26" destOrd="0" presId="urn:microsoft.com/office/officeart/2005/8/layout/bProcess4"/>
    <dgm:cxn modelId="{140D5A8C-1931-414F-95DF-70FA3526547E}" type="presParOf" srcId="{953E4615-56B2-4849-B3E4-7746DB432E04}" destId="{726B4778-16D3-3E49-AAD4-31B32F25AA53}" srcOrd="0" destOrd="0" presId="urn:microsoft.com/office/officeart/2005/8/layout/bProcess4"/>
    <dgm:cxn modelId="{CAFBA28F-7695-40A9-A629-6CAE9D5D17A2}" type="presParOf" srcId="{953E4615-56B2-4849-B3E4-7746DB432E04}" destId="{A424D843-5BB5-B04A-84F9-954CC6490821}" srcOrd="1" destOrd="0" presId="urn:microsoft.com/office/officeart/2005/8/layout/b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6A8BE8-7FCB-4938-80CC-7AAC4A89B6C2}">
      <dsp:nvSpPr>
        <dsp:cNvPr id="0" name=""/>
        <dsp:cNvSpPr/>
      </dsp:nvSpPr>
      <dsp:spPr>
        <a:xfrm rot="5400000">
          <a:off x="639508" y="946888"/>
          <a:ext cx="1479733" cy="178290"/>
        </a:xfrm>
        <a:prstGeom prst="rect">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9F051C5C-AB2A-4AB2-94FD-C6B410306DB0}">
      <dsp:nvSpPr>
        <dsp:cNvPr id="0" name=""/>
        <dsp:cNvSpPr/>
      </dsp:nvSpPr>
      <dsp:spPr>
        <a:xfrm>
          <a:off x="980163" y="2900"/>
          <a:ext cx="1981004" cy="1188602"/>
        </a:xfrm>
        <a:prstGeom prst="roundRect">
          <a:avLst>
            <a:gd name="adj" fmla="val 10000"/>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400050" rtl="0">
            <a:lnSpc>
              <a:spcPct val="90000"/>
            </a:lnSpc>
            <a:spcBef>
              <a:spcPct val="0"/>
            </a:spcBef>
            <a:spcAft>
              <a:spcPct val="35000"/>
            </a:spcAft>
            <a:buNone/>
          </a:pPr>
          <a:r>
            <a:rPr lang="en-US" sz="900" b="0" kern="1200" dirty="0"/>
            <a:t>Immediate Actions (Weeks 1-2)</a:t>
          </a:r>
          <a:endParaRPr lang="en-US" sz="900" b="0" kern="1200" dirty="0">
            <a:latin typeface="Gill Sans MT" panose="020B0502020104020203"/>
          </a:endParaRPr>
        </a:p>
      </dsp:txBody>
      <dsp:txXfrm>
        <a:off x="1014976" y="37713"/>
        <a:ext cx="1911378" cy="1118976"/>
      </dsp:txXfrm>
    </dsp:sp>
    <dsp:sp modelId="{93EB6628-C2BB-4987-BD8C-CD7551AA2774}">
      <dsp:nvSpPr>
        <dsp:cNvPr id="0" name=""/>
        <dsp:cNvSpPr/>
      </dsp:nvSpPr>
      <dsp:spPr>
        <a:xfrm rot="5400000">
          <a:off x="639508" y="2432642"/>
          <a:ext cx="1479733" cy="178290"/>
        </a:xfrm>
        <a:prstGeom prst="rect">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8E56242D-8F19-4B74-82AF-E083BA07F612}">
      <dsp:nvSpPr>
        <dsp:cNvPr id="0" name=""/>
        <dsp:cNvSpPr/>
      </dsp:nvSpPr>
      <dsp:spPr>
        <a:xfrm>
          <a:off x="980163" y="1488654"/>
          <a:ext cx="1981004" cy="1188602"/>
        </a:xfrm>
        <a:prstGeom prst="roundRect">
          <a:avLst>
            <a:gd name="adj" fmla="val 10000"/>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400050">
            <a:lnSpc>
              <a:spcPct val="90000"/>
            </a:lnSpc>
            <a:spcBef>
              <a:spcPct val="0"/>
            </a:spcBef>
            <a:spcAft>
              <a:spcPct val="35000"/>
            </a:spcAft>
            <a:buNone/>
          </a:pPr>
          <a:r>
            <a:rPr lang="en-US" sz="900" b="1" kern="1200" dirty="0"/>
            <a:t>Service Advisor Training</a:t>
          </a:r>
          <a:r>
            <a:rPr lang="en-US" sz="900" kern="1200" dirty="0"/>
            <a:t>: Conduct intensive training sessions for service advisors on upselling techniques and the importance of identifying additional service opportunities during each customer interaction. Emphasize communicating the value of preventive maintenance.</a:t>
          </a:r>
        </a:p>
      </dsp:txBody>
      <dsp:txXfrm>
        <a:off x="1014976" y="1523467"/>
        <a:ext cx="1911378" cy="1118976"/>
      </dsp:txXfrm>
    </dsp:sp>
    <dsp:sp modelId="{6F051BEE-66FC-40B9-A168-1193AA517751}">
      <dsp:nvSpPr>
        <dsp:cNvPr id="0" name=""/>
        <dsp:cNvSpPr/>
      </dsp:nvSpPr>
      <dsp:spPr>
        <a:xfrm rot="5400000">
          <a:off x="639508" y="3918395"/>
          <a:ext cx="1479733" cy="178290"/>
        </a:xfrm>
        <a:prstGeom prst="rect">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93465672-E740-43B8-B30B-D6EF6D01A62C}">
      <dsp:nvSpPr>
        <dsp:cNvPr id="0" name=""/>
        <dsp:cNvSpPr/>
      </dsp:nvSpPr>
      <dsp:spPr>
        <a:xfrm>
          <a:off x="980163" y="2974408"/>
          <a:ext cx="1981004" cy="1188602"/>
        </a:xfrm>
        <a:prstGeom prst="roundRect">
          <a:avLst>
            <a:gd name="adj" fmla="val 10000"/>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400050">
            <a:lnSpc>
              <a:spcPct val="90000"/>
            </a:lnSpc>
            <a:spcBef>
              <a:spcPct val="0"/>
            </a:spcBef>
            <a:spcAft>
              <a:spcPct val="35000"/>
            </a:spcAft>
            <a:buNone/>
          </a:pPr>
          <a:r>
            <a:rPr lang="en-US" sz="900" b="1" kern="1200" dirty="0"/>
            <a:t>Implement RO Tracking</a:t>
          </a:r>
          <a:r>
            <a:rPr lang="en-US" sz="900" kern="1200" dirty="0"/>
            <a:t>: Start tracking each RO daily to identify patterns in one-line services and establish a baseline for improvement. Review single-line RO categories to tailor service recommendations based on common one-line services.</a:t>
          </a:r>
        </a:p>
      </dsp:txBody>
      <dsp:txXfrm>
        <a:off x="1014976" y="3009221"/>
        <a:ext cx="1911378" cy="1118976"/>
      </dsp:txXfrm>
    </dsp:sp>
    <dsp:sp modelId="{B28BC867-1F02-4770-86C0-7B1936954D30}">
      <dsp:nvSpPr>
        <dsp:cNvPr id="0" name=""/>
        <dsp:cNvSpPr/>
      </dsp:nvSpPr>
      <dsp:spPr>
        <a:xfrm>
          <a:off x="1382385" y="4661272"/>
          <a:ext cx="2628716" cy="178290"/>
        </a:xfrm>
        <a:prstGeom prst="rect">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41BDD8FA-9E8E-439B-A2D3-04843C82233B}">
      <dsp:nvSpPr>
        <dsp:cNvPr id="0" name=""/>
        <dsp:cNvSpPr/>
      </dsp:nvSpPr>
      <dsp:spPr>
        <a:xfrm>
          <a:off x="980163" y="4460162"/>
          <a:ext cx="1981004" cy="1188602"/>
        </a:xfrm>
        <a:prstGeom prst="roundRect">
          <a:avLst>
            <a:gd name="adj" fmla="val 10000"/>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400050" rtl="0">
            <a:lnSpc>
              <a:spcPct val="90000"/>
            </a:lnSpc>
            <a:spcBef>
              <a:spcPct val="0"/>
            </a:spcBef>
            <a:spcAft>
              <a:spcPct val="35000"/>
            </a:spcAft>
            <a:buNone/>
          </a:pPr>
          <a:r>
            <a:rPr lang="en-US" sz="900" b="1" kern="1200" dirty="0"/>
            <a:t>Quick Wins (Weeks 3-6)</a:t>
          </a:r>
          <a:endParaRPr lang="en-US" sz="900" kern="1200" dirty="0">
            <a:latin typeface="Gill Sans MT" panose="020B0502020104020203"/>
          </a:endParaRPr>
        </a:p>
      </dsp:txBody>
      <dsp:txXfrm>
        <a:off x="1014976" y="4494975"/>
        <a:ext cx="1911378" cy="1118976"/>
      </dsp:txXfrm>
    </dsp:sp>
    <dsp:sp modelId="{E0C040CC-EA7D-417D-9AA5-9E259661016E}">
      <dsp:nvSpPr>
        <dsp:cNvPr id="0" name=""/>
        <dsp:cNvSpPr/>
      </dsp:nvSpPr>
      <dsp:spPr>
        <a:xfrm rot="16200000">
          <a:off x="3274244" y="3918395"/>
          <a:ext cx="1479733" cy="178290"/>
        </a:xfrm>
        <a:prstGeom prst="rect">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ED089027-8639-4A74-A152-A90FBBCEFBD7}">
      <dsp:nvSpPr>
        <dsp:cNvPr id="0" name=""/>
        <dsp:cNvSpPr/>
      </dsp:nvSpPr>
      <dsp:spPr>
        <a:xfrm>
          <a:off x="3614900" y="4460162"/>
          <a:ext cx="1981004" cy="1188602"/>
        </a:xfrm>
        <a:prstGeom prst="roundRect">
          <a:avLst>
            <a:gd name="adj" fmla="val 10000"/>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400050">
            <a:lnSpc>
              <a:spcPct val="90000"/>
            </a:lnSpc>
            <a:spcBef>
              <a:spcPct val="0"/>
            </a:spcBef>
            <a:spcAft>
              <a:spcPct val="35000"/>
            </a:spcAft>
            <a:buNone/>
          </a:pPr>
          <a:r>
            <a:rPr lang="en-US" sz="900" b="1" kern="1200" dirty="0"/>
            <a:t>Bundle Popular Services</a:t>
          </a:r>
          <a:r>
            <a:rPr lang="en-US" sz="900" kern="1200" dirty="0"/>
            <a:t>: Create and promote immediate service bundles for high-demand services (e.g., oil changes with tire rotation or alignment checks). These bundles should be offered directly during customer check-in.</a:t>
          </a:r>
        </a:p>
      </dsp:txBody>
      <dsp:txXfrm>
        <a:off x="3649713" y="4494975"/>
        <a:ext cx="1911378" cy="1118976"/>
      </dsp:txXfrm>
    </dsp:sp>
    <dsp:sp modelId="{E94F0F6B-BA33-41B0-A5E6-7FB8131B97A2}">
      <dsp:nvSpPr>
        <dsp:cNvPr id="0" name=""/>
        <dsp:cNvSpPr/>
      </dsp:nvSpPr>
      <dsp:spPr>
        <a:xfrm rot="16200000">
          <a:off x="3274244" y="2432642"/>
          <a:ext cx="1479733" cy="178290"/>
        </a:xfrm>
        <a:prstGeom prst="rect">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B7BFD8A0-FBC3-4B6B-95EA-46C7BFB29A37}">
      <dsp:nvSpPr>
        <dsp:cNvPr id="0" name=""/>
        <dsp:cNvSpPr/>
      </dsp:nvSpPr>
      <dsp:spPr>
        <a:xfrm>
          <a:off x="3614900" y="2974408"/>
          <a:ext cx="1981004" cy="1188602"/>
        </a:xfrm>
        <a:prstGeom prst="roundRect">
          <a:avLst>
            <a:gd name="adj" fmla="val 10000"/>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400050">
            <a:lnSpc>
              <a:spcPct val="90000"/>
            </a:lnSpc>
            <a:spcBef>
              <a:spcPct val="0"/>
            </a:spcBef>
            <a:spcAft>
              <a:spcPct val="35000"/>
            </a:spcAft>
            <a:buNone/>
          </a:pPr>
          <a:r>
            <a:rPr lang="en-US" sz="900" b="1" kern="1200" dirty="0"/>
            <a:t>Enhanced Multi-Point Inspections</a:t>
          </a:r>
          <a:r>
            <a:rPr lang="en-US" sz="900" kern="1200" dirty="0"/>
            <a:t>: Introduce a more comprehensive inspection process to be performed with each service, aiming to identify additional service needs. Train technicians to flag upsell opportunities that advisors can present to the customer.</a:t>
          </a:r>
        </a:p>
      </dsp:txBody>
      <dsp:txXfrm>
        <a:off x="3649713" y="3009221"/>
        <a:ext cx="1911378" cy="1118976"/>
      </dsp:txXfrm>
    </dsp:sp>
    <dsp:sp modelId="{EFA415D3-BFB8-42EA-AF41-57DC17AEB453}">
      <dsp:nvSpPr>
        <dsp:cNvPr id="0" name=""/>
        <dsp:cNvSpPr/>
      </dsp:nvSpPr>
      <dsp:spPr>
        <a:xfrm rot="16200000">
          <a:off x="3274244" y="946888"/>
          <a:ext cx="1479733" cy="178290"/>
        </a:xfrm>
        <a:prstGeom prst="rect">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395C1143-56F2-4ABC-9410-7D63C5B53264}">
      <dsp:nvSpPr>
        <dsp:cNvPr id="0" name=""/>
        <dsp:cNvSpPr/>
      </dsp:nvSpPr>
      <dsp:spPr>
        <a:xfrm>
          <a:off x="3614900" y="1488654"/>
          <a:ext cx="1981004" cy="1188602"/>
        </a:xfrm>
        <a:prstGeom prst="roundRect">
          <a:avLst>
            <a:gd name="adj" fmla="val 10000"/>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400050">
            <a:lnSpc>
              <a:spcPct val="90000"/>
            </a:lnSpc>
            <a:spcBef>
              <a:spcPct val="0"/>
            </a:spcBef>
            <a:spcAft>
              <a:spcPct val="35000"/>
            </a:spcAft>
            <a:buNone/>
          </a:pPr>
          <a:r>
            <a:rPr lang="en-US" sz="900" b="1" kern="1200" dirty="0"/>
            <a:t>Advisor Incentive Program</a:t>
          </a:r>
          <a:r>
            <a:rPr lang="en-US" sz="900" kern="1200" dirty="0"/>
            <a:t>: Launch a quick incentive program to reward advisors for achieving multi-line ROs. Track performance and provide weekly feedback to advisors, encouraging a competitive and goal-focused environment.</a:t>
          </a:r>
        </a:p>
      </dsp:txBody>
      <dsp:txXfrm>
        <a:off x="3649713" y="1523467"/>
        <a:ext cx="1911378" cy="1118976"/>
      </dsp:txXfrm>
    </dsp:sp>
    <dsp:sp modelId="{442EADE7-E65C-4283-9A7C-C236672A3F64}">
      <dsp:nvSpPr>
        <dsp:cNvPr id="0" name=""/>
        <dsp:cNvSpPr/>
      </dsp:nvSpPr>
      <dsp:spPr>
        <a:xfrm>
          <a:off x="4017121" y="204011"/>
          <a:ext cx="2628716" cy="178290"/>
        </a:xfrm>
        <a:prstGeom prst="rect">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BFFAA063-6868-450A-8028-F812D6549735}">
      <dsp:nvSpPr>
        <dsp:cNvPr id="0" name=""/>
        <dsp:cNvSpPr/>
      </dsp:nvSpPr>
      <dsp:spPr>
        <a:xfrm>
          <a:off x="3614900" y="2900"/>
          <a:ext cx="1981004" cy="1188602"/>
        </a:xfrm>
        <a:prstGeom prst="roundRect">
          <a:avLst>
            <a:gd name="adj" fmla="val 10000"/>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400050" rtl="0">
            <a:lnSpc>
              <a:spcPct val="90000"/>
            </a:lnSpc>
            <a:spcBef>
              <a:spcPct val="0"/>
            </a:spcBef>
            <a:spcAft>
              <a:spcPct val="35000"/>
            </a:spcAft>
            <a:buNone/>
          </a:pPr>
          <a:r>
            <a:rPr lang="en-US" sz="900" b="1" kern="1200" dirty="0"/>
            <a:t>Mid-Term Strategy (Weeks 7-10)</a:t>
          </a:r>
          <a:endParaRPr lang="en-US" sz="900" kern="1200" dirty="0">
            <a:latin typeface="Gill Sans MT" panose="020B0502020104020203"/>
          </a:endParaRPr>
        </a:p>
      </dsp:txBody>
      <dsp:txXfrm>
        <a:off x="3649713" y="37713"/>
        <a:ext cx="1911378" cy="1118976"/>
      </dsp:txXfrm>
    </dsp:sp>
    <dsp:sp modelId="{61AC4CBC-434D-495F-B9D9-B78ED0298BF5}">
      <dsp:nvSpPr>
        <dsp:cNvPr id="0" name=""/>
        <dsp:cNvSpPr/>
      </dsp:nvSpPr>
      <dsp:spPr>
        <a:xfrm rot="5400000">
          <a:off x="5908981" y="946888"/>
          <a:ext cx="1479733" cy="178290"/>
        </a:xfrm>
        <a:prstGeom prst="rect">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2862FEBE-C716-4EA9-8BD4-EF0E00E60065}">
      <dsp:nvSpPr>
        <dsp:cNvPr id="0" name=""/>
        <dsp:cNvSpPr/>
      </dsp:nvSpPr>
      <dsp:spPr>
        <a:xfrm>
          <a:off x="6249636" y="2900"/>
          <a:ext cx="1981004" cy="1188602"/>
        </a:xfrm>
        <a:prstGeom prst="roundRect">
          <a:avLst>
            <a:gd name="adj" fmla="val 10000"/>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400050">
            <a:lnSpc>
              <a:spcPct val="90000"/>
            </a:lnSpc>
            <a:spcBef>
              <a:spcPct val="0"/>
            </a:spcBef>
            <a:spcAft>
              <a:spcPct val="35000"/>
            </a:spcAft>
            <a:buNone/>
          </a:pPr>
          <a:r>
            <a:rPr lang="en-US" sz="900" b="1" kern="1200" dirty="0"/>
            <a:t>Targeted Promotions and Follow-Ups</a:t>
          </a:r>
          <a:r>
            <a:rPr lang="en-US" sz="900" kern="1200" dirty="0"/>
            <a:t>: Reach out to customers with single-line ROs from previous visits, offering a promotion on complementary services if they return within the next month. This can encourage return visits and increase multi-line ROs.</a:t>
          </a:r>
        </a:p>
      </dsp:txBody>
      <dsp:txXfrm>
        <a:off x="6284449" y="37713"/>
        <a:ext cx="1911378" cy="1118976"/>
      </dsp:txXfrm>
    </dsp:sp>
    <dsp:sp modelId="{6A16F2E4-2346-4933-A497-76DB4A6F0B05}">
      <dsp:nvSpPr>
        <dsp:cNvPr id="0" name=""/>
        <dsp:cNvSpPr/>
      </dsp:nvSpPr>
      <dsp:spPr>
        <a:xfrm rot="5400000">
          <a:off x="5908981" y="2432642"/>
          <a:ext cx="1479733" cy="178290"/>
        </a:xfrm>
        <a:prstGeom prst="rect">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C64CC77A-F437-41E8-8CCC-5337D1DC7FCF}">
      <dsp:nvSpPr>
        <dsp:cNvPr id="0" name=""/>
        <dsp:cNvSpPr/>
      </dsp:nvSpPr>
      <dsp:spPr>
        <a:xfrm>
          <a:off x="6249636" y="1488654"/>
          <a:ext cx="1981004" cy="1188602"/>
        </a:xfrm>
        <a:prstGeom prst="roundRect">
          <a:avLst>
            <a:gd name="adj" fmla="val 10000"/>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400050">
            <a:lnSpc>
              <a:spcPct val="90000"/>
            </a:lnSpc>
            <a:spcBef>
              <a:spcPct val="0"/>
            </a:spcBef>
            <a:spcAft>
              <a:spcPct val="35000"/>
            </a:spcAft>
            <a:buNone/>
          </a:pPr>
          <a:r>
            <a:rPr lang="en-US" sz="900" b="1" kern="1200" dirty="0"/>
            <a:t>Ongoing Monitoring and Adjustment</a:t>
          </a:r>
          <a:r>
            <a:rPr lang="en-US" sz="900" kern="1200" dirty="0"/>
            <a:t>: Review the one-line RO percentage weekly to assess the effectiveness of strategies. Adjust training or incentives based on observed results.</a:t>
          </a:r>
        </a:p>
      </dsp:txBody>
      <dsp:txXfrm>
        <a:off x="6284449" y="1523467"/>
        <a:ext cx="1911378" cy="1118976"/>
      </dsp:txXfrm>
    </dsp:sp>
    <dsp:sp modelId="{3EB30FC2-680C-46F8-AA02-B5C289759B37}">
      <dsp:nvSpPr>
        <dsp:cNvPr id="0" name=""/>
        <dsp:cNvSpPr/>
      </dsp:nvSpPr>
      <dsp:spPr>
        <a:xfrm rot="5400000">
          <a:off x="5908981" y="3918395"/>
          <a:ext cx="1479733" cy="178290"/>
        </a:xfrm>
        <a:prstGeom prst="rect">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7D87D055-1A61-4346-AC22-E3CF4863F1C1}">
      <dsp:nvSpPr>
        <dsp:cNvPr id="0" name=""/>
        <dsp:cNvSpPr/>
      </dsp:nvSpPr>
      <dsp:spPr>
        <a:xfrm>
          <a:off x="6249636" y="2974408"/>
          <a:ext cx="1981004" cy="1188602"/>
        </a:xfrm>
        <a:prstGeom prst="roundRect">
          <a:avLst>
            <a:gd name="adj" fmla="val 10000"/>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400050" rtl="0">
            <a:lnSpc>
              <a:spcPct val="90000"/>
            </a:lnSpc>
            <a:spcBef>
              <a:spcPct val="0"/>
            </a:spcBef>
            <a:spcAft>
              <a:spcPct val="35000"/>
            </a:spcAft>
            <a:buNone/>
          </a:pPr>
          <a:r>
            <a:rPr lang="en-US" sz="900" b="1" kern="1200" dirty="0"/>
            <a:t>Goal Review and Final Adjustments (Weeks 11-12)</a:t>
          </a:r>
          <a:endParaRPr lang="en-US" sz="900" kern="1200" dirty="0">
            <a:latin typeface="Gill Sans MT" panose="020B0502020104020203"/>
          </a:endParaRPr>
        </a:p>
      </dsp:txBody>
      <dsp:txXfrm>
        <a:off x="6284449" y="3009221"/>
        <a:ext cx="1911378" cy="1118976"/>
      </dsp:txXfrm>
    </dsp:sp>
    <dsp:sp modelId="{FA0F7306-D53D-48EB-8851-8B8B237F2741}">
      <dsp:nvSpPr>
        <dsp:cNvPr id="0" name=""/>
        <dsp:cNvSpPr/>
      </dsp:nvSpPr>
      <dsp:spPr>
        <a:xfrm>
          <a:off x="6651858" y="4661272"/>
          <a:ext cx="2628716" cy="178290"/>
        </a:xfrm>
        <a:prstGeom prst="rect">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AC188523-97C6-428F-A6FC-F27A12E0A686}">
      <dsp:nvSpPr>
        <dsp:cNvPr id="0" name=""/>
        <dsp:cNvSpPr/>
      </dsp:nvSpPr>
      <dsp:spPr>
        <a:xfrm>
          <a:off x="6249636" y="4460162"/>
          <a:ext cx="1981004" cy="1188602"/>
        </a:xfrm>
        <a:prstGeom prst="roundRect">
          <a:avLst>
            <a:gd name="adj" fmla="val 10000"/>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400050">
            <a:lnSpc>
              <a:spcPct val="90000"/>
            </a:lnSpc>
            <a:spcBef>
              <a:spcPct val="0"/>
            </a:spcBef>
            <a:spcAft>
              <a:spcPct val="35000"/>
            </a:spcAft>
            <a:buNone/>
          </a:pPr>
          <a:r>
            <a:rPr lang="en-US" sz="900" b="1" kern="1200" dirty="0"/>
            <a:t>Evaluate Success</a:t>
          </a:r>
          <a:r>
            <a:rPr lang="en-US" sz="900" kern="1200" dirty="0"/>
            <a:t>: Assess whether the one-line RO percentage has approached the 50% target. Identify which strategies were most effective and establish them as ongoing practices.</a:t>
          </a:r>
        </a:p>
      </dsp:txBody>
      <dsp:txXfrm>
        <a:off x="6284449" y="4494975"/>
        <a:ext cx="1911378" cy="1118976"/>
      </dsp:txXfrm>
    </dsp:sp>
    <dsp:sp modelId="{580B47D5-BF07-45D5-A8DD-D86F657B8DAA}">
      <dsp:nvSpPr>
        <dsp:cNvPr id="0" name=""/>
        <dsp:cNvSpPr/>
      </dsp:nvSpPr>
      <dsp:spPr>
        <a:xfrm rot="16200000">
          <a:off x="8543718" y="3918395"/>
          <a:ext cx="1479733" cy="178290"/>
        </a:xfrm>
        <a:prstGeom prst="rect">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F07CD3B7-8E61-465B-B546-CA19E92FC25D}">
      <dsp:nvSpPr>
        <dsp:cNvPr id="0" name=""/>
        <dsp:cNvSpPr/>
      </dsp:nvSpPr>
      <dsp:spPr>
        <a:xfrm>
          <a:off x="8884373" y="4460162"/>
          <a:ext cx="1981004" cy="1188602"/>
        </a:xfrm>
        <a:prstGeom prst="roundRect">
          <a:avLst>
            <a:gd name="adj" fmla="val 10000"/>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400050">
            <a:lnSpc>
              <a:spcPct val="90000"/>
            </a:lnSpc>
            <a:spcBef>
              <a:spcPct val="0"/>
            </a:spcBef>
            <a:spcAft>
              <a:spcPct val="35000"/>
            </a:spcAft>
            <a:buNone/>
          </a:pPr>
          <a:r>
            <a:rPr lang="en-US" sz="900" b="1" kern="1200" dirty="0"/>
            <a:t>Refine and Optimize</a:t>
          </a:r>
          <a:r>
            <a:rPr lang="en-US" sz="900" kern="1200" dirty="0"/>
            <a:t>: Adjust service bundles and inspection processes based on customer responses and advisor feedback. Plan a follow-up strategy to maintain or further improve the one-line RO percentage beyond the initial goal</a:t>
          </a:r>
        </a:p>
      </dsp:txBody>
      <dsp:txXfrm>
        <a:off x="8919186" y="4494975"/>
        <a:ext cx="1911378" cy="1118976"/>
      </dsp:txXfrm>
    </dsp:sp>
    <dsp:sp modelId="{A424D843-5BB5-B04A-84F9-954CC6490821}">
      <dsp:nvSpPr>
        <dsp:cNvPr id="0" name=""/>
        <dsp:cNvSpPr/>
      </dsp:nvSpPr>
      <dsp:spPr>
        <a:xfrm>
          <a:off x="8884373" y="2974408"/>
          <a:ext cx="1981004" cy="1188602"/>
        </a:xfrm>
        <a:prstGeom prst="roundRect">
          <a:avLst>
            <a:gd name="adj" fmla="val 10000"/>
          </a:avLst>
        </a:prstGeom>
        <a:solidFill>
          <a:schemeClr val="accent1">
            <a:lumMod val="7500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endParaRPr lang="en-US" sz="900" kern="1200" dirty="0"/>
        </a:p>
      </dsp:txBody>
      <dsp:txXfrm>
        <a:off x="8919186" y="3009221"/>
        <a:ext cx="1911378" cy="1118976"/>
      </dsp:txXfrm>
    </dsp:sp>
  </dsp:spTree>
</dsp:drawing>
</file>

<file path=ppt/diagrams/layout1.xml><?xml version="1.0" encoding="utf-8"?>
<dgm:layoutDef xmlns:dgm="http://schemas.openxmlformats.org/drawingml/2006/diagram" xmlns:a="http://schemas.openxmlformats.org/drawingml/2006/main" uniqueId="urn:microsoft.com/office/officeart/2005/8/layout/bProcess4">
  <dgm:title val=""/>
  <dgm:desc val=""/>
  <dgm:catLst>
    <dgm:cat type="process" pri="19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dgm:varLst>
    <dgm:choose name="Name1">
      <dgm:if name="Name2" func="var" arg="dir" op="equ" val="norm">
        <dgm:alg type="snake">
          <dgm:param type="grDir" val="tL"/>
          <dgm:param type="flowDir" val="col"/>
          <dgm:param type="contDir" val="revDir"/>
          <dgm:param type="bkpt" val="bal"/>
        </dgm:alg>
      </dgm:if>
      <dgm:else name="Name3">
        <dgm:alg type="snake">
          <dgm:param type="grDir" val="tR"/>
          <dgm:param type="flowDir" val="col"/>
          <dgm:param type="contDir" val="revDir"/>
          <dgm:param type="bkpt" val="bal"/>
        </dgm:alg>
      </dgm:else>
    </dgm:choose>
    <dgm:shape xmlns:r="http://schemas.openxmlformats.org/officeDocument/2006/relationships" r:blip="">
      <dgm:adjLst/>
    </dgm:shape>
    <dgm:presOf/>
    <dgm:constrLst>
      <dgm:constr type="w" for="ch" forName="compNode" refType="w"/>
      <dgm:constr type="h" for="ch" forName="compNode" refType="w" fact="0.6"/>
      <dgm:constr type="h" for="ch" forName="sibTrans" refType="h" refFor="ch" refForName="compNode" op="equ" fact="0.25"/>
      <dgm:constr type="sp" refType="w" fact="0.33"/>
      <dgm:constr type="primFontSz" for="des" forName="node" op="equ" val="65"/>
    </dgm:constrLst>
    <dgm:ruleLst/>
    <dgm:forEach name="nodesForEach" axis="ch" ptType="node">
      <dgm:layoutNode name="compNode">
        <dgm:alg type="composite"/>
        <dgm:shape xmlns:r="http://schemas.openxmlformats.org/officeDocument/2006/relationships" r:blip="">
          <dgm:adjLst/>
        </dgm:shape>
        <dgm:presOf/>
        <dgm:choose name="Name4">
          <dgm:if name="Name5" axis="self" func="var" arg="dir" op="equ" val="norm">
            <dgm:constrLst>
              <dgm:constr type="l" for="ch" forName="dummyConnPt" refType="w" fact="0.2"/>
              <dgm:constr type="t" for="ch" forName="dummyConnPt" refType="w" fact="0.145"/>
              <dgm:constr type="l" for="ch" forName="node"/>
              <dgm:constr type="t" for="ch" forName="node"/>
              <dgm:constr type="h" for="ch" forName="node" refType="h"/>
              <dgm:constr type="w" for="ch" forName="node" refType="w"/>
            </dgm:constrLst>
          </dgm:if>
          <dgm:else name="Name6">
            <dgm:constrLst>
              <dgm:constr type="l" for="ch" forName="dummyConnPt" refType="w" fact="0.8"/>
              <dgm:constr type="t" for="ch" forName="dummyConnPt" refType="w" fact="0.145"/>
              <dgm:constr type="l" for="ch" forName="node"/>
              <dgm:constr type="t" for="ch" forName="node"/>
              <dgm:constr type="h" for="ch" forName="node" refType="h"/>
              <dgm:constr type="w" for="ch" forName="node" refType="w"/>
            </dgm:constrLst>
          </dgm:else>
        </dgm:choose>
        <dgm:ruleLst/>
        <dgm:layoutNode name="dummyConnPt" styleLbl="node1" moveWith="node">
          <dgm:alg type="sp"/>
          <dgm:shape xmlns:r="http://schemas.openxmlformats.org/officeDocument/2006/relationships" r:blip="">
            <dgm:adjLst/>
          </dgm:shape>
          <dgm:presOf/>
          <dgm:constrLst>
            <dgm:constr type="w" val="1"/>
            <dgm:constr type="h" val="1"/>
          </dgm:constrLst>
          <dgm:ruleLst/>
        </dgm:layout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 type="primFontSz" val="65"/>
          </dgm:constrLst>
          <dgm:ruleLst>
            <dgm:rule type="primFontSz" val="5" fact="NaN" max="NaN"/>
          </dgm:ruleLst>
        </dgm:layoutNode>
      </dgm:layoutNode>
      <dgm:forEach name="sibTransForEach" axis="followSib" cnt="1">
        <dgm:layoutNode name="sibTrans" styleLbl="bgSibTrans2D1">
          <dgm:choose name="Name7">
            <dgm:if name="Name8" axis="self" func="var" arg="dir" op="equ" val="norm">
              <dgm:alg type="conn">
                <dgm:param type="srcNode" val="dummyConnPt"/>
                <dgm:param type="dstNode" val="dummyConnPt"/>
                <dgm:param type="begPts" val="bCtr, midR, tCtr"/>
                <dgm:param type="endPts" val="tCtr, midL, bCtr"/>
                <dgm:param type="begSty" val="noArr"/>
                <dgm:param type="endSty" val="noArr"/>
              </dgm:alg>
            </dgm:if>
            <dgm:else name="Name9">
              <dgm:alg type="conn">
                <dgm:param type="srcNode" val="dummyConnPt"/>
                <dgm:param type="dstNode" val="dummyConnPt"/>
                <dgm:param type="begPts" val="bCtr, midL, tCtr"/>
                <dgm:param type="endPts" val="tCtr, midR, bCtr"/>
                <dgm:param type="begSty" val="noArr"/>
                <dgm:param type="endSty" val="noArr"/>
              </dgm:alg>
            </dgm:else>
          </dgm:choose>
          <dgm:shape xmlns:r="http://schemas.openxmlformats.org/officeDocument/2006/relationships" type="conn" r:blip="" zOrderOff="-2">
            <dgm:adjLst/>
          </dgm:shape>
          <dgm:presOf axis="self"/>
          <dgm:constrLst>
            <dgm:constr type="begPad"/>
            <dgm:constr type="endPad"/>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FF5EC5-E249-E04D-BE80-5AE06BDA6CFB}" type="datetimeFigureOut">
              <a:rPr lang="en-US" smtClean="0"/>
              <a:t>11/12/2024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DC28F92-048F-124C-A3F6-ABEEC6086530}" type="slidenum">
              <a:rPr lang="en-US" smtClean="0"/>
              <a:t>‹#›</a:t>
            </a:fld>
            <a:endParaRPr lang="en-US"/>
          </a:p>
        </p:txBody>
      </p:sp>
    </p:spTree>
    <p:extLst>
      <p:ext uri="{BB962C8B-B14F-4D97-AF65-F5344CB8AC3E}">
        <p14:creationId xmlns:p14="http://schemas.microsoft.com/office/powerpoint/2010/main" val="31564555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DC28F92-048F-124C-A3F6-ABEEC6086530}" type="slidenum">
              <a:rPr lang="en-US" smtClean="0"/>
              <a:t>5</a:t>
            </a:fld>
            <a:endParaRPr lang="en-US"/>
          </a:p>
        </p:txBody>
      </p:sp>
    </p:spTree>
    <p:extLst>
      <p:ext uri="{BB962C8B-B14F-4D97-AF65-F5344CB8AC3E}">
        <p14:creationId xmlns:p14="http://schemas.microsoft.com/office/powerpoint/2010/main" val="14265278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DC28F92-048F-124C-A3F6-ABEEC6086530}" type="slidenum">
              <a:rPr lang="en-US" smtClean="0"/>
              <a:t>7</a:t>
            </a:fld>
            <a:endParaRPr lang="en-US"/>
          </a:p>
        </p:txBody>
      </p:sp>
    </p:spTree>
    <p:extLst>
      <p:ext uri="{BB962C8B-B14F-4D97-AF65-F5344CB8AC3E}">
        <p14:creationId xmlns:p14="http://schemas.microsoft.com/office/powerpoint/2010/main" val="7731260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lgn="ctr">
              <a:defRPr sz="3800">
                <a:solidFill>
                  <a:srgbClr val="262626"/>
                </a:solidFill>
              </a:defRPr>
            </a:lvl1pPr>
          </a:lstStyle>
          <a:p>
            <a:r>
              <a:rPr lang="en-US"/>
              <a:t>Click to edit Master title style</a:t>
            </a:r>
            <a:endParaRPr lang="en-US" dirty="0"/>
          </a:p>
        </p:txBody>
      </p:sp>
      <p:sp>
        <p:nvSpPr>
          <p:cNvPr id="3" name="Subtitle 2"/>
          <p:cNvSpPr>
            <a:spLocks noGrp="1"/>
          </p:cNvSpPr>
          <p:nvPr>
            <p:ph type="subTitle" idx="1"/>
          </p:nvPr>
        </p:nvSpPr>
        <p:spPr>
          <a:xfrm>
            <a:off x="2695194" y="4352544"/>
            <a:ext cx="6801612" cy="1239894"/>
          </a:xfrm>
          <a:noFill/>
        </p:spPr>
        <p:txBody>
          <a:bodyPr>
            <a:normAutofit/>
          </a:bodyPr>
          <a:lstStyle>
            <a:lvl1pPr marL="0" indent="0" algn="ctr">
              <a:buNone/>
              <a:defRPr sz="20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p>
            <a:fld id="{329CFB44-7E88-FD46-8479-FE9981B87440}" type="datetimeFigureOut">
              <a:rPr lang="en-US" smtClean="0"/>
              <a:t>11/12/2024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C435706-CBD1-FA45-A876-EBCF7B859107}" type="slidenum">
              <a:rPr lang="en-US" smtClean="0"/>
              <a:t>‹#›</a:t>
            </a:fld>
            <a:endParaRPr lang="en-US"/>
          </a:p>
        </p:txBody>
      </p:sp>
    </p:spTree>
    <p:extLst>
      <p:ext uri="{BB962C8B-B14F-4D97-AF65-F5344CB8AC3E}">
        <p14:creationId xmlns:p14="http://schemas.microsoft.com/office/powerpoint/2010/main" val="993052000"/>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29CFB44-7E88-FD46-8479-FE9981B87440}" type="datetimeFigureOut">
              <a:rPr lang="en-US" smtClean="0"/>
              <a:t>11/12/2024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435706-CBD1-FA45-A876-EBCF7B859107}" type="slidenum">
              <a:rPr lang="en-US" smtClean="0"/>
              <a:t>‹#›</a:t>
            </a:fld>
            <a:endParaRPr lang="en-US"/>
          </a:p>
        </p:txBody>
      </p:sp>
    </p:spTree>
    <p:extLst>
      <p:ext uri="{BB962C8B-B14F-4D97-AF65-F5344CB8AC3E}">
        <p14:creationId xmlns:p14="http://schemas.microsoft.com/office/powerpoint/2010/main" val="26100244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53112" y="937260"/>
            <a:ext cx="1298608" cy="498348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231136" y="937260"/>
            <a:ext cx="6198489" cy="49834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29CFB44-7E88-FD46-8479-FE9981B87440}" type="datetimeFigureOut">
              <a:rPr lang="en-US" smtClean="0"/>
              <a:t>11/12/2024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435706-CBD1-FA45-A876-EBCF7B859107}" type="slidenum">
              <a:rPr lang="en-US" smtClean="0"/>
              <a:t>‹#›</a:t>
            </a:fld>
            <a:endParaRPr lang="en-US"/>
          </a:p>
        </p:txBody>
      </p:sp>
    </p:spTree>
    <p:extLst>
      <p:ext uri="{BB962C8B-B14F-4D97-AF65-F5344CB8AC3E}">
        <p14:creationId xmlns:p14="http://schemas.microsoft.com/office/powerpoint/2010/main" val="3061958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29CFB44-7E88-FD46-8479-FE9981B87440}" type="datetimeFigureOut">
              <a:rPr lang="en-US" smtClean="0"/>
              <a:t>11/12/2024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C435706-CBD1-FA45-A876-EBCF7B859107}" type="slidenum">
              <a:rPr lang="en-US" smtClean="0"/>
              <a:t>‹#›</a:t>
            </a:fld>
            <a:endParaRPr lang="en-US"/>
          </a:p>
        </p:txBody>
      </p:sp>
    </p:spTree>
    <p:extLst>
      <p:ext uri="{BB962C8B-B14F-4D97-AF65-F5344CB8AC3E}">
        <p14:creationId xmlns:p14="http://schemas.microsoft.com/office/powerpoint/2010/main" val="5224623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defRPr sz="3800">
                <a:solidFill>
                  <a:srgbClr val="262626"/>
                </a:solidFill>
              </a:defRPr>
            </a:lvl1pPr>
          </a:lstStyle>
          <a:p>
            <a:r>
              <a:rPr lang="en-US"/>
              <a:t>Click to edit Master title style</a:t>
            </a:r>
            <a:endParaRPr lang="en-US" dirty="0"/>
          </a:p>
        </p:txBody>
      </p:sp>
      <p:sp>
        <p:nvSpPr>
          <p:cNvPr id="3" name="Text Placeholder 2"/>
          <p:cNvSpPr>
            <a:spLocks noGrp="1"/>
          </p:cNvSpPr>
          <p:nvPr>
            <p:ph type="body" idx="1"/>
          </p:nvPr>
        </p:nvSpPr>
        <p:spPr>
          <a:xfrm>
            <a:off x="2695194" y="4352465"/>
            <a:ext cx="6801612" cy="1265082"/>
          </a:xfrm>
        </p:spPr>
        <p:txBody>
          <a:bodyPr anchor="t" anchorCtr="1">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Date Placeholder 6"/>
          <p:cNvSpPr>
            <a:spLocks noGrp="1"/>
          </p:cNvSpPr>
          <p:nvPr>
            <p:ph type="dt" sz="half" idx="10"/>
          </p:nvPr>
        </p:nvSpPr>
        <p:spPr/>
        <p:txBody>
          <a:bodyPr/>
          <a:lstStyle/>
          <a:p>
            <a:fld id="{329CFB44-7E88-FD46-8479-FE9981B87440}" type="datetimeFigureOut">
              <a:rPr lang="en-US" smtClean="0"/>
              <a:t>11/12/2024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C435706-CBD1-FA45-A876-EBCF7B859107}" type="slidenum">
              <a:rPr lang="en-US" smtClean="0"/>
              <a:t>‹#›</a:t>
            </a:fld>
            <a:endParaRPr lang="en-US"/>
          </a:p>
        </p:txBody>
      </p:sp>
    </p:spTree>
    <p:extLst>
      <p:ext uri="{BB962C8B-B14F-4D97-AF65-F5344CB8AC3E}">
        <p14:creationId xmlns:p14="http://schemas.microsoft.com/office/powerpoint/2010/main" val="1437797133"/>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581912" y="2638044"/>
            <a:ext cx="4271771" cy="31019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38315" y="2638044"/>
            <a:ext cx="4270247" cy="31019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p:cNvSpPr>
            <a:spLocks noGrp="1"/>
          </p:cNvSpPr>
          <p:nvPr>
            <p:ph type="dt" sz="half" idx="10"/>
          </p:nvPr>
        </p:nvSpPr>
        <p:spPr/>
        <p:txBody>
          <a:bodyPr/>
          <a:lstStyle/>
          <a:p>
            <a:fld id="{329CFB44-7E88-FD46-8479-FE9981B87440}" type="datetimeFigureOut">
              <a:rPr lang="en-US" smtClean="0"/>
              <a:t>11/12/2024</a:t>
            </a:fld>
            <a:endParaRPr lang="en-US"/>
          </a:p>
        </p:txBody>
      </p:sp>
      <p:sp>
        <p:nvSpPr>
          <p:cNvPr id="9" name="Footer Placeholder 8"/>
          <p:cNvSpPr>
            <a:spLocks noGrp="1"/>
          </p:cNvSpPr>
          <p:nvPr>
            <p:ph type="ftr" sz="quarter" idx="11"/>
          </p:nvPr>
        </p:nvSpPr>
        <p:spPr/>
        <p:txBody>
          <a:bodyPr/>
          <a:lstStyle/>
          <a:p>
            <a:endParaRPr lang="en-US"/>
          </a:p>
        </p:txBody>
      </p:sp>
      <p:sp>
        <p:nvSpPr>
          <p:cNvPr id="10" name="Slide Number Placeholder 9"/>
          <p:cNvSpPr>
            <a:spLocks noGrp="1"/>
          </p:cNvSpPr>
          <p:nvPr>
            <p:ph type="sldNum" sz="quarter" idx="12"/>
          </p:nvPr>
        </p:nvSpPr>
        <p:spPr/>
        <p:txBody>
          <a:bodyPr/>
          <a:lstStyle/>
          <a:p>
            <a:fld id="{8C435706-CBD1-FA45-A876-EBCF7B859107}" type="slidenum">
              <a:rPr lang="en-US" smtClean="0"/>
              <a:t>‹#›</a:t>
            </a:fld>
            <a:endParaRPr lang="en-US"/>
          </a:p>
        </p:txBody>
      </p:sp>
    </p:spTree>
    <p:extLst>
      <p:ext uri="{BB962C8B-B14F-4D97-AF65-F5344CB8AC3E}">
        <p14:creationId xmlns:p14="http://schemas.microsoft.com/office/powerpoint/2010/main" val="40377224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8343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583436" y="3143250"/>
            <a:ext cx="4270248" cy="25967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4"/>
          </p:nvPr>
        </p:nvSpPr>
        <p:spPr>
          <a:xfrm>
            <a:off x="6338316" y="3143250"/>
            <a:ext cx="4253484" cy="2596776"/>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4"/>
          <p:cNvSpPr>
            <a:spLocks noGrp="1"/>
          </p:cNvSpPr>
          <p:nvPr>
            <p:ph type="body" sz="quarter" idx="13"/>
          </p:nvPr>
        </p:nvSpPr>
        <p:spPr>
          <a:xfrm>
            <a:off x="633831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Date Placeholder 6"/>
          <p:cNvSpPr>
            <a:spLocks noGrp="1"/>
          </p:cNvSpPr>
          <p:nvPr>
            <p:ph type="dt" sz="half" idx="10"/>
          </p:nvPr>
        </p:nvSpPr>
        <p:spPr/>
        <p:txBody>
          <a:bodyPr/>
          <a:lstStyle/>
          <a:p>
            <a:fld id="{329CFB44-7E88-FD46-8479-FE9981B87440}" type="datetimeFigureOut">
              <a:rPr lang="en-US" smtClean="0"/>
              <a:t>11/12/2024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C435706-CBD1-FA45-A876-EBCF7B859107}" type="slidenum">
              <a:rPr lang="en-US" smtClean="0"/>
              <a:t>‹#›</a:t>
            </a:fld>
            <a:endParaRPr lang="en-US"/>
          </a:p>
        </p:txBody>
      </p:sp>
      <p:sp>
        <p:nvSpPr>
          <p:cNvPr id="10" name="Title 9"/>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5844181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29CFB44-7E88-FD46-8479-FE9981B87440}" type="datetimeFigureOut">
              <a:rPr lang="en-US" smtClean="0"/>
              <a:t>11/12/2024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C435706-CBD1-FA45-A876-EBCF7B859107}" type="slidenum">
              <a:rPr lang="en-US" smtClean="0"/>
              <a:t>‹#›</a:t>
            </a:fld>
            <a:endParaRPr lang="en-US"/>
          </a:p>
        </p:txBody>
      </p:sp>
    </p:spTree>
    <p:extLst>
      <p:ext uri="{BB962C8B-B14F-4D97-AF65-F5344CB8AC3E}">
        <p14:creationId xmlns:p14="http://schemas.microsoft.com/office/powerpoint/2010/main" val="31837623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9CFB44-7E88-FD46-8479-FE9981B87440}" type="datetimeFigureOut">
              <a:rPr lang="en-US" smtClean="0"/>
              <a:t>11/12/2024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C435706-CBD1-FA45-A876-EBCF7B859107}" type="slidenum">
              <a:rPr lang="en-US" smtClean="0"/>
              <a:t>‹#›</a:t>
            </a:fld>
            <a:endParaRPr lang="en-US"/>
          </a:p>
        </p:txBody>
      </p:sp>
    </p:spTree>
    <p:extLst>
      <p:ext uri="{BB962C8B-B14F-4D97-AF65-F5344CB8AC3E}">
        <p14:creationId xmlns:p14="http://schemas.microsoft.com/office/powerpoint/2010/main" val="12395235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6" name="Rectangle 25"/>
          <p:cNvSpPr/>
          <p:nvPr/>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4672" y="2243828"/>
            <a:ext cx="4486656" cy="1141497"/>
          </a:xfrm>
          <a:solidFill>
            <a:srgbClr val="FFFFFF"/>
          </a:solidFill>
          <a:ln>
            <a:solidFill>
              <a:srgbClr val="404040"/>
            </a:solidFill>
          </a:ln>
        </p:spPr>
        <p:txBody>
          <a:bodyPr anchor="ctr" anchorCtr="1">
            <a:normAutofit/>
          </a:bodyPr>
          <a:lstStyle>
            <a:lvl1pPr>
              <a:defRPr sz="2200">
                <a:solidFill>
                  <a:srgbClr val="262626"/>
                </a:solidFill>
              </a:defRPr>
            </a:lvl1pPr>
          </a:lstStyle>
          <a:p>
            <a:r>
              <a:rPr lang="en-US"/>
              <a:t>Click to edit Master title style</a:t>
            </a:r>
            <a:endParaRPr lang="en-US" dirty="0"/>
          </a:p>
        </p:txBody>
      </p:sp>
      <p:sp>
        <p:nvSpPr>
          <p:cNvPr id="3" name="Content Placeholder 2"/>
          <p:cNvSpPr>
            <a:spLocks noGrp="1"/>
          </p:cNvSpPr>
          <p:nvPr>
            <p:ph idx="1"/>
          </p:nvPr>
        </p:nvSpPr>
        <p:spPr>
          <a:xfrm>
            <a:off x="6736080" y="804672"/>
            <a:ext cx="481584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15568" y="3549918"/>
            <a:ext cx="3794760" cy="2194036"/>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Date Placeholder 8"/>
          <p:cNvSpPr>
            <a:spLocks noGrp="1"/>
          </p:cNvSpPr>
          <p:nvPr>
            <p:ph type="dt" sz="half" idx="10"/>
          </p:nvPr>
        </p:nvSpPr>
        <p:spPr/>
        <p:txBody>
          <a:bodyPr/>
          <a:lstStyle/>
          <a:p>
            <a:fld id="{329CFB44-7E88-FD46-8479-FE9981B87440}" type="datetimeFigureOut">
              <a:rPr lang="en-US" smtClean="0"/>
              <a:t>11/12/2024</a:t>
            </a:fld>
            <a:endParaRPr lang="en-US"/>
          </a:p>
        </p:txBody>
      </p:sp>
      <p:sp>
        <p:nvSpPr>
          <p:cNvPr id="10" name="Footer Placeholder 9"/>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a:p>
        </p:txBody>
      </p:sp>
      <p:sp>
        <p:nvSpPr>
          <p:cNvPr id="11" name="Slide Number Placeholder 10"/>
          <p:cNvSpPr>
            <a:spLocks noGrp="1"/>
          </p:cNvSpPr>
          <p:nvPr>
            <p:ph type="sldNum" sz="quarter" idx="12"/>
          </p:nvPr>
        </p:nvSpPr>
        <p:spPr/>
        <p:txBody>
          <a:bodyPr/>
          <a:lstStyle/>
          <a:p>
            <a:fld id="{8C435706-CBD1-FA45-A876-EBCF7B859107}" type="slidenum">
              <a:rPr lang="en-US" smtClean="0"/>
              <a:t>‹#›</a:t>
            </a:fld>
            <a:endParaRPr lang="en-US"/>
          </a:p>
        </p:txBody>
      </p:sp>
    </p:spTree>
    <p:extLst>
      <p:ext uri="{BB962C8B-B14F-4D97-AF65-F5344CB8AC3E}">
        <p14:creationId xmlns:p14="http://schemas.microsoft.com/office/powerpoint/2010/main" val="41727030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8" name="Rectangle 17"/>
          <p:cNvSpPr/>
          <p:nvPr/>
        </p:nvSpPr>
        <p:spPr>
          <a:xfrm>
            <a:off x="0" y="0"/>
            <a:ext cx="60959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8523" y="2243828"/>
            <a:ext cx="4494998" cy="1134640"/>
          </a:xfrm>
          <a:solidFill>
            <a:srgbClr val="FFFFFF"/>
          </a:solidFill>
          <a:ln>
            <a:solidFill>
              <a:srgbClr val="404040"/>
            </a:solidFill>
          </a:ln>
        </p:spPr>
        <p:txBody>
          <a:bodyPr anchor="ctr" anchorCtr="1">
            <a:noAutofit/>
          </a:bodyPr>
          <a:lstStyle>
            <a:lvl1pPr>
              <a:defRPr sz="2200">
                <a:solidFill>
                  <a:srgbClr val="262626"/>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6095999" y="0"/>
            <a:ext cx="6102097" cy="6858000"/>
          </a:xfrm>
          <a:solidFill>
            <a:schemeClr val="bg1">
              <a:lumMod val="75000"/>
            </a:schemeClr>
          </a:solidFill>
        </p:spPr>
        <p:txBody>
          <a:bodyPr anchor="t"/>
          <a:lstStyle>
            <a:lvl1pPr marL="0" indent="0">
              <a:buNone/>
              <a:defRPr sz="3200">
                <a:solidFill>
                  <a:schemeClr val="bg1">
                    <a:lumMod val="85000"/>
                    <a:lumOff val="1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15568" y="3549918"/>
            <a:ext cx="3794760" cy="2194037"/>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fld id="{329CFB44-7E88-FD46-8479-FE9981B87440}" type="datetimeFigureOut">
              <a:rPr lang="en-US" smtClean="0"/>
              <a:t>11/12/2024</a:t>
            </a:fld>
            <a:endParaRPr lang="en-US"/>
          </a:p>
        </p:txBody>
      </p:sp>
      <p:sp>
        <p:nvSpPr>
          <p:cNvPr id="9" name="Footer Placeholder 8"/>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a:p>
        </p:txBody>
      </p:sp>
      <p:sp>
        <p:nvSpPr>
          <p:cNvPr id="10" name="Slide Number Placeholder 9"/>
          <p:cNvSpPr>
            <a:spLocks noGrp="1"/>
          </p:cNvSpPr>
          <p:nvPr>
            <p:ph type="sldNum" sz="quarter" idx="12"/>
          </p:nvPr>
        </p:nvSpPr>
        <p:spPr/>
        <p:txBody>
          <a:bodyPr/>
          <a:lstStyle/>
          <a:p>
            <a:fld id="{8C435706-CBD1-FA45-A876-EBCF7B859107}" type="slidenum">
              <a:rPr lang="en-US" smtClean="0"/>
              <a:t>‹#›</a:t>
            </a:fld>
            <a:endParaRPr lang="en-US"/>
          </a:p>
        </p:txBody>
      </p:sp>
    </p:spTree>
    <p:extLst>
      <p:ext uri="{BB962C8B-B14F-4D97-AF65-F5344CB8AC3E}">
        <p14:creationId xmlns:p14="http://schemas.microsoft.com/office/powerpoint/2010/main" val="34259504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2231136" y="964692"/>
            <a:ext cx="7729728"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231136" y="2638044"/>
            <a:ext cx="7729728" cy="310198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821429" y="6238816"/>
            <a:ext cx="2753746" cy="323968"/>
          </a:xfrm>
          <a:prstGeom prst="rect">
            <a:avLst/>
          </a:prstGeom>
        </p:spPr>
        <p:txBody>
          <a:bodyPr vert="horz" lIns="91440" tIns="45720" rIns="91440" bIns="45720" rtlCol="0" anchor="ctr"/>
          <a:lstStyle>
            <a:lvl1pPr algn="r">
              <a:defRPr sz="1050">
                <a:solidFill>
                  <a:schemeClr val="tx1">
                    <a:alpha val="70000"/>
                  </a:schemeClr>
                </a:solidFill>
              </a:defRPr>
            </a:lvl1pPr>
          </a:lstStyle>
          <a:p>
            <a:fld id="{329CFB44-7E88-FD46-8479-FE9981B87440}" type="datetimeFigureOut">
              <a:rPr lang="en-US" smtClean="0"/>
              <a:t>11/12/2024</a:t>
            </a:fld>
            <a:endParaRPr lang="en-US"/>
          </a:p>
        </p:txBody>
      </p:sp>
      <p:sp>
        <p:nvSpPr>
          <p:cNvPr id="5" name="Footer Placeholder 4"/>
          <p:cNvSpPr>
            <a:spLocks noGrp="1"/>
          </p:cNvSpPr>
          <p:nvPr>
            <p:ph type="ftr" sz="quarter" idx="3"/>
          </p:nvPr>
        </p:nvSpPr>
        <p:spPr>
          <a:xfrm>
            <a:off x="1600200" y="6236208"/>
            <a:ext cx="5901189" cy="320040"/>
          </a:xfrm>
          <a:prstGeom prst="rect">
            <a:avLst/>
          </a:prstGeom>
        </p:spPr>
        <p:txBody>
          <a:bodyPr vert="horz" lIns="91440" tIns="45720" rIns="91440" bIns="45720" rtlCol="0" anchor="ctr"/>
          <a:lstStyle>
            <a:lvl1pPr algn="l">
              <a:defRPr sz="1050">
                <a:solidFill>
                  <a:schemeClr val="tx1">
                    <a:alpha val="70000"/>
                  </a:schemeClr>
                </a:solidFill>
              </a:defRPr>
            </a:lvl1pPr>
          </a:lstStyle>
          <a:p>
            <a:endParaRPr lang="en-US"/>
          </a:p>
        </p:txBody>
      </p:sp>
      <p:sp>
        <p:nvSpPr>
          <p:cNvPr id="6" name="Slide Number Placeholder 5"/>
          <p:cNvSpPr>
            <a:spLocks noGrp="1"/>
          </p:cNvSpPr>
          <p:nvPr>
            <p:ph type="sldNum" sz="quarter" idx="4"/>
          </p:nvPr>
        </p:nvSpPr>
        <p:spPr>
          <a:xfrm>
            <a:off x="10758922" y="6217920"/>
            <a:ext cx="365760" cy="365760"/>
          </a:xfrm>
          <a:prstGeom prst="ellipse">
            <a:avLst/>
          </a:prstGeom>
          <a:solidFill>
            <a:srgbClr val="1D1D1D">
              <a:alpha val="70000"/>
            </a:srgbClr>
          </a:solidFill>
        </p:spPr>
        <p:txBody>
          <a:bodyPr vert="horz" lIns="18288" tIns="45720" rIns="18288" bIns="45720" rtlCol="0" anchor="ctr">
            <a:noAutofit/>
          </a:bodyPr>
          <a:lstStyle>
            <a:lvl1pPr algn="ctr">
              <a:defRPr sz="1100" spc="0" baseline="0">
                <a:solidFill>
                  <a:srgbClr val="FFFFFF"/>
                </a:solidFill>
              </a:defRPr>
            </a:lvl1pPr>
          </a:lstStyle>
          <a:p>
            <a:fld id="{8C435706-CBD1-FA45-A876-EBCF7B859107}" type="slidenum">
              <a:rPr lang="en-US" smtClean="0"/>
              <a:t>‹#›</a:t>
            </a:fld>
            <a:endParaRPr lang="en-US"/>
          </a:p>
        </p:txBody>
      </p:sp>
    </p:spTree>
    <p:extLst>
      <p:ext uri="{BB962C8B-B14F-4D97-AF65-F5344CB8AC3E}">
        <p14:creationId xmlns:p14="http://schemas.microsoft.com/office/powerpoint/2010/main" val="3715193061"/>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ctr" defTabSz="914400" rtl="0" eaLnBrk="1" latinLnBrk="0" hangingPunct="1">
        <a:lnSpc>
          <a:spcPct val="90000"/>
        </a:lnSpc>
        <a:spcBef>
          <a:spcPct val="0"/>
        </a:spcBef>
        <a:buNone/>
        <a:defRPr sz="2800" kern="1200" cap="all" spc="200" baseline="0">
          <a:solidFill>
            <a:srgbClr val="262626"/>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7.xml"/><Relationship Id="rId5" Type="http://schemas.openxmlformats.org/officeDocument/2006/relationships/image" Target="../media/image4.jpg"/><Relationship Id="rId4" Type="http://schemas.openxmlformats.org/officeDocument/2006/relationships/image" Target="../media/image3.jp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D97A61-F37D-B749-BEF9-7A078E392A8C}"/>
              </a:ext>
            </a:extLst>
          </p:cNvPr>
          <p:cNvSpPr>
            <a:spLocks noGrp="1"/>
          </p:cNvSpPr>
          <p:nvPr>
            <p:ph type="ctrTitle"/>
          </p:nvPr>
        </p:nvSpPr>
        <p:spPr/>
        <p:txBody>
          <a:bodyPr/>
          <a:lstStyle/>
          <a:p>
            <a:r>
              <a:rPr lang="en-US" dirty="0"/>
              <a:t>Yonkers Honda Service</a:t>
            </a:r>
            <a:br>
              <a:rPr lang="en-US" dirty="0"/>
            </a:br>
            <a:r>
              <a:rPr lang="en-US" dirty="0"/>
              <a:t>Action Plan</a:t>
            </a:r>
          </a:p>
        </p:txBody>
      </p:sp>
      <p:sp>
        <p:nvSpPr>
          <p:cNvPr id="3" name="Subtitle 2">
            <a:extLst>
              <a:ext uri="{FF2B5EF4-FFF2-40B4-BE49-F238E27FC236}">
                <a16:creationId xmlns:a16="http://schemas.microsoft.com/office/drawing/2014/main" id="{043D9BD7-02A1-464C-BEFD-9EC839B279A3}"/>
              </a:ext>
            </a:extLst>
          </p:cNvPr>
          <p:cNvSpPr>
            <a:spLocks noGrp="1"/>
          </p:cNvSpPr>
          <p:nvPr>
            <p:ph type="subTitle" idx="1"/>
          </p:nvPr>
        </p:nvSpPr>
        <p:spPr>
          <a:xfrm>
            <a:off x="2695194" y="4352544"/>
            <a:ext cx="6801612" cy="516339"/>
          </a:xfrm>
        </p:spPr>
        <p:txBody>
          <a:bodyPr vert="horz" lIns="91440" tIns="45720" rIns="91440" bIns="45720" rtlCol="0" anchor="t">
            <a:normAutofit/>
          </a:bodyPr>
          <a:lstStyle/>
          <a:p>
            <a:r>
              <a:rPr lang="en-US" sz="2400" dirty="0"/>
              <a:t>By Rich Leon N453</a:t>
            </a:r>
          </a:p>
        </p:txBody>
      </p:sp>
    </p:spTree>
    <p:extLst>
      <p:ext uri="{BB962C8B-B14F-4D97-AF65-F5344CB8AC3E}">
        <p14:creationId xmlns:p14="http://schemas.microsoft.com/office/powerpoint/2010/main" val="23562021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8AF31AD-D703-5748-B1AF-08E2C28141CF}"/>
              </a:ext>
            </a:extLst>
          </p:cNvPr>
          <p:cNvSpPr txBox="1"/>
          <p:nvPr/>
        </p:nvSpPr>
        <p:spPr>
          <a:xfrm>
            <a:off x="626390" y="488019"/>
            <a:ext cx="9686441" cy="707886"/>
          </a:xfrm>
          <a:prstGeom prst="rect">
            <a:avLst/>
          </a:prstGeom>
          <a:noFill/>
        </p:spPr>
        <p:txBody>
          <a:bodyPr wrap="square" rtlCol="0">
            <a:spAutoFit/>
          </a:bodyPr>
          <a:lstStyle/>
          <a:p>
            <a:r>
              <a:rPr lang="en-US" sz="4000" dirty="0"/>
              <a:t>Expense Structure</a:t>
            </a:r>
          </a:p>
        </p:txBody>
      </p:sp>
      <p:pic>
        <p:nvPicPr>
          <p:cNvPr id="3" name="Picture 2">
            <a:extLst>
              <a:ext uri="{FF2B5EF4-FFF2-40B4-BE49-F238E27FC236}">
                <a16:creationId xmlns:a16="http://schemas.microsoft.com/office/drawing/2014/main" id="{34ABEA6D-F132-1D4A-974E-135555578C26}"/>
              </a:ext>
            </a:extLst>
          </p:cNvPr>
          <p:cNvPicPr>
            <a:picLocks noChangeAspect="1"/>
          </p:cNvPicPr>
          <p:nvPr/>
        </p:nvPicPr>
        <p:blipFill rotWithShape="1">
          <a:blip r:embed="rId2"/>
          <a:srcRect l="11605" t="4504" r="11970" b="4427"/>
          <a:stretch/>
        </p:blipFill>
        <p:spPr>
          <a:xfrm>
            <a:off x="4023756" y="1506187"/>
            <a:ext cx="4144488" cy="3192149"/>
          </a:xfrm>
          <a:prstGeom prst="rect">
            <a:avLst/>
          </a:prstGeom>
        </p:spPr>
      </p:pic>
      <p:sp>
        <p:nvSpPr>
          <p:cNvPr id="10" name="Content Placeholder 5">
            <a:extLst>
              <a:ext uri="{FF2B5EF4-FFF2-40B4-BE49-F238E27FC236}">
                <a16:creationId xmlns:a16="http://schemas.microsoft.com/office/drawing/2014/main" id="{E250FF25-F88C-1D4B-A87F-C534131F5802}"/>
              </a:ext>
            </a:extLst>
          </p:cNvPr>
          <p:cNvSpPr txBox="1">
            <a:spLocks/>
          </p:cNvSpPr>
          <p:nvPr/>
        </p:nvSpPr>
        <p:spPr>
          <a:xfrm>
            <a:off x="571500" y="4698336"/>
            <a:ext cx="11353800" cy="2072428"/>
          </a:xfrm>
          <a:prstGeom prst="rect">
            <a:avLst/>
          </a:prstGeom>
        </p:spPr>
        <p:txBody>
          <a:bodyPr lIns="91440" tIns="45720" rIns="91440" bIns="45720" anchor="t">
            <a:norm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buFont typeface="Wingdings 2" pitchFamily="18" charset="2"/>
              <a:buNone/>
            </a:pPr>
            <a:r>
              <a:rPr lang="en-US" sz="1800" b="1" dirty="0"/>
              <a:t>Our priority is to</a:t>
            </a:r>
            <a:endParaRPr lang="en-US" sz="1600" dirty="0"/>
          </a:p>
          <a:p>
            <a:pPr lvl="1">
              <a:buFont typeface="Wingdings" pitchFamily="2" charset="2"/>
              <a:buChar char="§"/>
            </a:pPr>
            <a:r>
              <a:rPr lang="en-US" sz="1600" b="1" dirty="0">
                <a:ea typeface="+mn-lt"/>
                <a:cs typeface="+mn-lt"/>
              </a:rPr>
              <a:t>Focus on Generating  more gross to the bottom line</a:t>
            </a:r>
            <a:r>
              <a:rPr lang="en-US" sz="1600" dirty="0">
                <a:ea typeface="+mn-lt"/>
                <a:cs typeface="+mn-lt"/>
              </a:rPr>
              <a:t>: Since personnel expenses are high, ensure that staff are fully utilized in revenue-generating menu items and explore additional service offerings that could bring in more revenue without significantly increasing costs.</a:t>
            </a:r>
            <a:endParaRPr lang="en-US" sz="1600" dirty="0"/>
          </a:p>
          <a:p>
            <a:endParaRPr lang="en-US" sz="1800" dirty="0"/>
          </a:p>
        </p:txBody>
      </p:sp>
    </p:spTree>
    <p:extLst>
      <p:ext uri="{BB962C8B-B14F-4D97-AF65-F5344CB8AC3E}">
        <p14:creationId xmlns:p14="http://schemas.microsoft.com/office/powerpoint/2010/main" val="25571172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3CF9E6D-E05B-9945-8533-3B446043E917}"/>
              </a:ext>
            </a:extLst>
          </p:cNvPr>
          <p:cNvPicPr>
            <a:picLocks noChangeAspect="1"/>
          </p:cNvPicPr>
          <p:nvPr/>
        </p:nvPicPr>
        <p:blipFill rotWithShape="1">
          <a:blip r:embed="rId2"/>
          <a:srcRect l="11300" t="6627" r="10829" b="5399"/>
          <a:stretch/>
        </p:blipFill>
        <p:spPr>
          <a:xfrm>
            <a:off x="459376" y="1138856"/>
            <a:ext cx="4093395" cy="4654608"/>
          </a:xfrm>
          <a:prstGeom prst="rect">
            <a:avLst/>
          </a:prstGeom>
        </p:spPr>
      </p:pic>
      <p:sp>
        <p:nvSpPr>
          <p:cNvPr id="3" name="TextBox 2">
            <a:extLst>
              <a:ext uri="{FF2B5EF4-FFF2-40B4-BE49-F238E27FC236}">
                <a16:creationId xmlns:a16="http://schemas.microsoft.com/office/drawing/2014/main" id="{2DBA2135-4960-3142-A533-C06B5A830287}"/>
              </a:ext>
            </a:extLst>
          </p:cNvPr>
          <p:cNvSpPr txBox="1"/>
          <p:nvPr/>
        </p:nvSpPr>
        <p:spPr>
          <a:xfrm>
            <a:off x="626390" y="488019"/>
            <a:ext cx="9686441" cy="707886"/>
          </a:xfrm>
          <a:prstGeom prst="rect">
            <a:avLst/>
          </a:prstGeom>
          <a:noFill/>
        </p:spPr>
        <p:txBody>
          <a:bodyPr wrap="square" rtlCol="0">
            <a:spAutoFit/>
          </a:bodyPr>
          <a:lstStyle/>
          <a:p>
            <a:r>
              <a:rPr lang="en-US" sz="4000" dirty="0"/>
              <a:t>Facility &amp; Productivity</a:t>
            </a:r>
          </a:p>
        </p:txBody>
      </p:sp>
      <p:sp>
        <p:nvSpPr>
          <p:cNvPr id="4" name="Content Placeholder 3">
            <a:extLst>
              <a:ext uri="{FF2B5EF4-FFF2-40B4-BE49-F238E27FC236}">
                <a16:creationId xmlns:a16="http://schemas.microsoft.com/office/drawing/2014/main" id="{81B022C5-6296-9D41-B85A-FB1A25A95A3D}"/>
              </a:ext>
            </a:extLst>
          </p:cNvPr>
          <p:cNvSpPr txBox="1">
            <a:spLocks/>
          </p:cNvSpPr>
          <p:nvPr/>
        </p:nvSpPr>
        <p:spPr>
          <a:xfrm>
            <a:off x="5406980" y="1201485"/>
            <a:ext cx="5568384" cy="4500440"/>
          </a:xfrm>
          <a:prstGeom prst="rect">
            <a:avLst/>
          </a:prstGeom>
        </p:spPr>
        <p:txBody>
          <a:bodyPr lIns="91440" tIns="45720" rIns="91440" bIns="45720" anchor="ctr">
            <a:normAutofit fontScale="85000" lnSpcReduction="20000"/>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buFont typeface="Wingdings 2" pitchFamily="18" charset="2"/>
              <a:buNone/>
            </a:pPr>
            <a:r>
              <a:rPr lang="en-US" u="sng" dirty="0"/>
              <a:t>Observations</a:t>
            </a:r>
          </a:p>
          <a:p>
            <a:r>
              <a:rPr lang="en-US" dirty="0">
                <a:ea typeface="+mn-lt"/>
                <a:cs typeface="+mn-lt"/>
              </a:rPr>
              <a:t>The facility is utilizing 85.7% of its potential, which suggests it’s close to full capacity but has some room for improvement.</a:t>
            </a:r>
            <a:endParaRPr lang="en-US" dirty="0"/>
          </a:p>
          <a:p>
            <a:r>
              <a:rPr lang="en-US" dirty="0">
                <a:ea typeface="+mn-lt"/>
                <a:cs typeface="+mn-lt"/>
              </a:rPr>
              <a:t>To further validate proficiency and productivity, tracking the hours of express technicians (who are paid hourly) could clarify utilization accuracy.</a:t>
            </a:r>
            <a:endParaRPr lang="en-US" dirty="0"/>
          </a:p>
          <a:p>
            <a:endParaRPr lang="en-US" dirty="0"/>
          </a:p>
          <a:p>
            <a:pPr marL="0" indent="0">
              <a:buFont typeface="Wingdings 2" pitchFamily="18" charset="2"/>
              <a:buNone/>
            </a:pPr>
            <a:r>
              <a:rPr lang="en-US" u="sng" dirty="0"/>
              <a:t>Next Steps</a:t>
            </a:r>
          </a:p>
          <a:p>
            <a:r>
              <a:rPr lang="en-US" dirty="0">
                <a:ea typeface="+mn-lt"/>
                <a:cs typeface="+mn-lt"/>
              </a:rPr>
              <a:t>Track express tech hours to measure actual tech utilization and proficiency.</a:t>
            </a:r>
            <a:endParaRPr lang="en-US" dirty="0"/>
          </a:p>
          <a:p>
            <a:r>
              <a:rPr lang="en-US" dirty="0">
                <a:ea typeface="+mn-lt"/>
                <a:cs typeface="+mn-lt"/>
              </a:rPr>
              <a:t>Implement weekly and monthly reports to monitor productivity across all techs.</a:t>
            </a:r>
            <a:endParaRPr lang="en-US" dirty="0"/>
          </a:p>
          <a:p>
            <a:r>
              <a:rPr lang="en-US" dirty="0">
                <a:ea typeface="+mn-lt"/>
                <a:cs typeface="+mn-lt"/>
              </a:rPr>
              <a:t>Consider adopting a 4-day, 10-hour schedule to maximize facility use.</a:t>
            </a:r>
            <a:endParaRPr lang="en-US" dirty="0"/>
          </a:p>
          <a:p>
            <a:r>
              <a:rPr lang="en-US" dirty="0">
                <a:ea typeface="+mn-lt"/>
                <a:cs typeface="+mn-lt"/>
              </a:rPr>
              <a:t>Incentivize tech proficiency with tiered bonuses to encourage efficiency.</a:t>
            </a:r>
            <a:endParaRPr lang="en-US" dirty="0"/>
          </a:p>
          <a:p>
            <a:endParaRPr lang="en-US" dirty="0"/>
          </a:p>
        </p:txBody>
      </p:sp>
    </p:spTree>
    <p:extLst>
      <p:ext uri="{BB962C8B-B14F-4D97-AF65-F5344CB8AC3E}">
        <p14:creationId xmlns:p14="http://schemas.microsoft.com/office/powerpoint/2010/main" val="38792932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8AF31AD-D703-5748-B1AF-08E2C28141CF}"/>
              </a:ext>
            </a:extLst>
          </p:cNvPr>
          <p:cNvSpPr txBox="1"/>
          <p:nvPr/>
        </p:nvSpPr>
        <p:spPr>
          <a:xfrm>
            <a:off x="626390" y="488019"/>
            <a:ext cx="9686441" cy="707886"/>
          </a:xfrm>
          <a:prstGeom prst="rect">
            <a:avLst/>
          </a:prstGeom>
          <a:noFill/>
        </p:spPr>
        <p:txBody>
          <a:bodyPr wrap="square" rtlCol="0">
            <a:spAutoFit/>
          </a:bodyPr>
          <a:lstStyle/>
          <a:p>
            <a:r>
              <a:rPr lang="en-US" sz="4000" dirty="0"/>
              <a:t>Service Analysis</a:t>
            </a:r>
          </a:p>
        </p:txBody>
      </p:sp>
      <p:sp>
        <p:nvSpPr>
          <p:cNvPr id="8" name="Content Placeholder 3">
            <a:extLst>
              <a:ext uri="{FF2B5EF4-FFF2-40B4-BE49-F238E27FC236}">
                <a16:creationId xmlns:a16="http://schemas.microsoft.com/office/drawing/2014/main" id="{F47880A4-4990-254F-9E28-2E5CB3FEA162}"/>
              </a:ext>
            </a:extLst>
          </p:cNvPr>
          <p:cNvSpPr txBox="1">
            <a:spLocks/>
          </p:cNvSpPr>
          <p:nvPr/>
        </p:nvSpPr>
        <p:spPr>
          <a:xfrm>
            <a:off x="7003138" y="-15"/>
            <a:ext cx="4768663" cy="3445236"/>
          </a:xfrm>
          <a:prstGeom prst="rect">
            <a:avLst/>
          </a:prstGeom>
        </p:spPr>
        <p:txBody>
          <a:bodyPr lIns="91440" tIns="45720" rIns="91440" bIns="45720" anchor="ctr">
            <a:normAutofit lnSpcReduction="10000"/>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buFont typeface="Wingdings 2" pitchFamily="18" charset="2"/>
              <a:buNone/>
            </a:pPr>
            <a:r>
              <a:rPr lang="en-US" sz="1600" u="sng" dirty="0"/>
              <a:t>Observations</a:t>
            </a:r>
          </a:p>
          <a:p>
            <a:r>
              <a:rPr lang="en-US" sz="1600" b="1" dirty="0">
                <a:ea typeface="+mn-lt"/>
                <a:cs typeface="+mn-lt"/>
              </a:rPr>
              <a:t>Labor Sales and Utilization</a:t>
            </a:r>
            <a:r>
              <a:rPr lang="en-US" sz="1600" dirty="0">
                <a:ea typeface="+mn-lt"/>
                <a:cs typeface="+mn-lt"/>
              </a:rPr>
              <a:t>:</a:t>
            </a:r>
            <a:endParaRPr lang="en-US" sz="1600"/>
          </a:p>
          <a:p>
            <a:r>
              <a:rPr lang="en-US" sz="1600" dirty="0">
                <a:ea typeface="+mn-lt"/>
                <a:cs typeface="+mn-lt"/>
              </a:rPr>
              <a:t>The facility is currently operating at about </a:t>
            </a:r>
            <a:r>
              <a:rPr lang="en-US" sz="1600" b="1" dirty="0">
                <a:ea typeface="+mn-lt"/>
                <a:cs typeface="+mn-lt"/>
              </a:rPr>
              <a:t>85.7% utilization</a:t>
            </a:r>
            <a:r>
              <a:rPr lang="en-US" sz="1600" dirty="0">
                <a:ea typeface="+mn-lt"/>
                <a:cs typeface="+mn-lt"/>
              </a:rPr>
              <a:t>, based on the facility potential and actual labor sales.</a:t>
            </a:r>
            <a:endParaRPr lang="en-US" sz="1600"/>
          </a:p>
          <a:p>
            <a:r>
              <a:rPr lang="en-US" sz="1600" b="1" dirty="0">
                <a:ea typeface="+mn-lt"/>
                <a:cs typeface="+mn-lt"/>
              </a:rPr>
              <a:t>Tech Proficiency</a:t>
            </a:r>
            <a:r>
              <a:rPr lang="en-US" sz="1600" dirty="0">
                <a:ea typeface="+mn-lt"/>
                <a:cs typeface="+mn-lt"/>
              </a:rPr>
              <a:t>:</a:t>
            </a:r>
            <a:endParaRPr lang="en-US" sz="1600"/>
          </a:p>
          <a:p>
            <a:r>
              <a:rPr lang="en-US" sz="1600" dirty="0">
                <a:ea typeface="+mn-lt"/>
                <a:cs typeface="+mn-lt"/>
              </a:rPr>
              <a:t>Technician proficiency stands at approximately </a:t>
            </a:r>
            <a:r>
              <a:rPr lang="en-US" sz="1600" b="1" dirty="0">
                <a:ea typeface="+mn-lt"/>
                <a:cs typeface="+mn-lt"/>
              </a:rPr>
              <a:t>90.21%</a:t>
            </a:r>
            <a:r>
              <a:rPr lang="en-US" sz="1600" dirty="0">
                <a:ea typeface="+mn-lt"/>
                <a:cs typeface="+mn-lt"/>
              </a:rPr>
              <a:t>, indicating that technicians are performing at a high level relative to available hours.</a:t>
            </a:r>
            <a:endParaRPr lang="en-US" sz="1600" dirty="0"/>
          </a:p>
          <a:p>
            <a:endParaRPr lang="en-US" dirty="0"/>
          </a:p>
          <a:p>
            <a:pPr marL="0" indent="0">
              <a:buNone/>
            </a:pPr>
            <a:r>
              <a:rPr lang="en-US" u="sng" dirty="0"/>
              <a:t>   Next Steps</a:t>
            </a:r>
          </a:p>
        </p:txBody>
      </p:sp>
      <p:pic>
        <p:nvPicPr>
          <p:cNvPr id="3" name="Picture 2">
            <a:extLst>
              <a:ext uri="{FF2B5EF4-FFF2-40B4-BE49-F238E27FC236}">
                <a16:creationId xmlns:a16="http://schemas.microsoft.com/office/drawing/2014/main" id="{3EDC7556-08B0-6B4B-96D2-1C3EE50BD378}"/>
              </a:ext>
            </a:extLst>
          </p:cNvPr>
          <p:cNvPicPr>
            <a:picLocks noChangeAspect="1"/>
          </p:cNvPicPr>
          <p:nvPr/>
        </p:nvPicPr>
        <p:blipFill rotWithShape="1">
          <a:blip r:embed="rId2"/>
          <a:srcRect l="6139" t="2179" r="6139" b="2729"/>
          <a:stretch/>
        </p:blipFill>
        <p:spPr>
          <a:xfrm>
            <a:off x="626390" y="1567542"/>
            <a:ext cx="6170556" cy="4691884"/>
          </a:xfrm>
          <a:prstGeom prst="rect">
            <a:avLst/>
          </a:prstGeom>
        </p:spPr>
      </p:pic>
      <p:sp>
        <p:nvSpPr>
          <p:cNvPr id="2" name="TextBox 1">
            <a:extLst>
              <a:ext uri="{FF2B5EF4-FFF2-40B4-BE49-F238E27FC236}">
                <a16:creationId xmlns:a16="http://schemas.microsoft.com/office/drawing/2014/main" id="{2373E117-2AA4-4D46-4A3C-C0727EEADC13}"/>
              </a:ext>
            </a:extLst>
          </p:cNvPr>
          <p:cNvSpPr txBox="1"/>
          <p:nvPr/>
        </p:nvSpPr>
        <p:spPr>
          <a:xfrm>
            <a:off x="7250482" y="3440481"/>
            <a:ext cx="4778680" cy="28315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t>C</a:t>
            </a:r>
            <a:r>
              <a:rPr lang="en-US" sz="1600" dirty="0"/>
              <a:t>ross-training technicians to handle multiple types of services can increase flexibility and reduce bottlenecks. This will also allow better coverage during peak times or when certain technicians are unavailable.</a:t>
            </a:r>
          </a:p>
          <a:p>
            <a:endParaRPr lang="en-US" sz="1600" dirty="0">
              <a:ea typeface="+mn-lt"/>
              <a:cs typeface="+mn-lt"/>
            </a:endParaRPr>
          </a:p>
          <a:p>
            <a:r>
              <a:rPr lang="en-US" sz="1600" dirty="0">
                <a:ea typeface="+mn-lt"/>
                <a:cs typeface="+mn-lt"/>
              </a:rPr>
              <a:t>Monitor and minimize non-productive time by identifying common causes for downtime, such as waiting for parts or customer approvals. Streamline these processes by having parts readily available and using digital tools to speed up communication with customers.</a:t>
            </a:r>
            <a:endParaRPr lang="en-US" sz="1600" dirty="0"/>
          </a:p>
        </p:txBody>
      </p:sp>
    </p:spTree>
    <p:extLst>
      <p:ext uri="{BB962C8B-B14F-4D97-AF65-F5344CB8AC3E}">
        <p14:creationId xmlns:p14="http://schemas.microsoft.com/office/powerpoint/2010/main" val="3536618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82675D-CFF6-294F-AE83-B9B09870E1DE}"/>
              </a:ext>
            </a:extLst>
          </p:cNvPr>
          <p:cNvSpPr>
            <a:spLocks noGrp="1"/>
          </p:cNvSpPr>
          <p:nvPr>
            <p:ph type="title"/>
          </p:nvPr>
        </p:nvSpPr>
        <p:spPr/>
        <p:txBody>
          <a:bodyPr/>
          <a:lstStyle/>
          <a:p>
            <a:r>
              <a:rPr lang="en-US" dirty="0"/>
              <a:t>III. One line </a:t>
            </a:r>
            <a:r>
              <a:rPr lang="en-US" dirty="0" err="1"/>
              <a:t>ro’s</a:t>
            </a:r>
            <a:endParaRPr lang="en-US" dirty="0"/>
          </a:p>
        </p:txBody>
      </p:sp>
      <p:sp>
        <p:nvSpPr>
          <p:cNvPr id="3" name="Text Placeholder 2">
            <a:extLst>
              <a:ext uri="{FF2B5EF4-FFF2-40B4-BE49-F238E27FC236}">
                <a16:creationId xmlns:a16="http://schemas.microsoft.com/office/drawing/2014/main" id="{285C9BC3-0098-4D47-8AE7-F2883E5393E7}"/>
              </a:ext>
            </a:extLst>
          </p:cNvPr>
          <p:cNvSpPr>
            <a:spLocks noGrp="1"/>
          </p:cNvSpPr>
          <p:nvPr>
            <p:ph type="body" idx="1"/>
          </p:nvPr>
        </p:nvSpPr>
        <p:spPr/>
        <p:txBody>
          <a:bodyPr/>
          <a:lstStyle/>
          <a:p>
            <a:r>
              <a:rPr lang="en-US" dirty="0"/>
              <a:t>How to Increase One Line RO’s</a:t>
            </a:r>
          </a:p>
        </p:txBody>
      </p:sp>
    </p:spTree>
    <p:extLst>
      <p:ext uri="{BB962C8B-B14F-4D97-AF65-F5344CB8AC3E}">
        <p14:creationId xmlns:p14="http://schemas.microsoft.com/office/powerpoint/2010/main" val="25096764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8AF31AD-D703-5748-B1AF-08E2C28141CF}"/>
              </a:ext>
            </a:extLst>
          </p:cNvPr>
          <p:cNvSpPr txBox="1"/>
          <p:nvPr/>
        </p:nvSpPr>
        <p:spPr>
          <a:xfrm>
            <a:off x="626390" y="488019"/>
            <a:ext cx="9686441" cy="707886"/>
          </a:xfrm>
          <a:prstGeom prst="rect">
            <a:avLst/>
          </a:prstGeom>
          <a:noFill/>
        </p:spPr>
        <p:txBody>
          <a:bodyPr wrap="square" rtlCol="0">
            <a:spAutoFit/>
          </a:bodyPr>
          <a:lstStyle/>
          <a:p>
            <a:r>
              <a:rPr lang="en-US" sz="4000" dirty="0"/>
              <a:t>100 RO Analysis</a:t>
            </a:r>
          </a:p>
        </p:txBody>
      </p:sp>
      <p:sp>
        <p:nvSpPr>
          <p:cNvPr id="7" name="Content Placeholder 3">
            <a:extLst>
              <a:ext uri="{FF2B5EF4-FFF2-40B4-BE49-F238E27FC236}">
                <a16:creationId xmlns:a16="http://schemas.microsoft.com/office/drawing/2014/main" id="{418F5953-47B6-5048-83C3-F93428AD0EF7}"/>
              </a:ext>
            </a:extLst>
          </p:cNvPr>
          <p:cNvSpPr txBox="1">
            <a:spLocks/>
          </p:cNvSpPr>
          <p:nvPr/>
        </p:nvSpPr>
        <p:spPr>
          <a:xfrm>
            <a:off x="6493201" y="1396611"/>
            <a:ext cx="5698799" cy="5235030"/>
          </a:xfrm>
          <a:prstGeom prst="rect">
            <a:avLst/>
          </a:prstGeom>
        </p:spPr>
        <p:txBody>
          <a:bodyPr lIns="91440" tIns="45720" rIns="91440" bIns="45720" anchor="t">
            <a:norm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buNone/>
            </a:pPr>
            <a:r>
              <a:rPr lang="en-US" sz="1800" dirty="0"/>
              <a:t>Our shop met the labor mix standards, But revealed missed opportunities with 66% ROs having only one item.</a:t>
            </a:r>
          </a:p>
          <a:p>
            <a:pPr marL="0" indent="0">
              <a:buNone/>
            </a:pPr>
            <a:r>
              <a:rPr lang="en-US" sz="1800" dirty="0"/>
              <a:t>Driving additional work on those one item oil change ROs will also increase our average FRH per RO. At the very least, we can encourage our minor service package (includes oil change and tire rotation at $129.95). </a:t>
            </a:r>
          </a:p>
          <a:p>
            <a:pPr marL="0" indent="0">
              <a:buNone/>
            </a:pPr>
            <a:r>
              <a:rPr lang="en-US" sz="1800" dirty="0"/>
              <a:t>In spite of being in a high lease market (70% lease vs 30% finance), we can focus our advisors’ efforts towards lease customers in their second year to do their maintenance items and further increase our average FRH per RO.</a:t>
            </a:r>
          </a:p>
          <a:p>
            <a:pPr marL="0" indent="0">
              <a:buFont typeface="Wingdings 2" pitchFamily="18" charset="2"/>
              <a:buNone/>
            </a:pPr>
            <a:r>
              <a:rPr lang="en-US" sz="1800" dirty="0"/>
              <a:t>By spiffing maintenance services on lease customers, and also reducing discounts of repairs (low FRH average), we will increase our average FRH per RO and decrease our one item RO percentage.</a:t>
            </a:r>
          </a:p>
        </p:txBody>
      </p:sp>
      <p:pic>
        <p:nvPicPr>
          <p:cNvPr id="2" name="Picture 1">
            <a:extLst>
              <a:ext uri="{FF2B5EF4-FFF2-40B4-BE49-F238E27FC236}">
                <a16:creationId xmlns:a16="http://schemas.microsoft.com/office/drawing/2014/main" id="{221D7AEF-D361-FA42-93D6-AC55A2FCE337}"/>
              </a:ext>
            </a:extLst>
          </p:cNvPr>
          <p:cNvPicPr>
            <a:picLocks noChangeAspect="1"/>
          </p:cNvPicPr>
          <p:nvPr/>
        </p:nvPicPr>
        <p:blipFill>
          <a:blip r:embed="rId2"/>
          <a:stretch>
            <a:fillRect/>
          </a:stretch>
        </p:blipFill>
        <p:spPr>
          <a:xfrm>
            <a:off x="397201" y="1396611"/>
            <a:ext cx="5980695" cy="5235030"/>
          </a:xfrm>
          <a:prstGeom prst="rect">
            <a:avLst/>
          </a:prstGeom>
        </p:spPr>
      </p:pic>
    </p:spTree>
    <p:extLst>
      <p:ext uri="{BB962C8B-B14F-4D97-AF65-F5344CB8AC3E}">
        <p14:creationId xmlns:p14="http://schemas.microsoft.com/office/powerpoint/2010/main" val="27688117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82675D-CFF6-294F-AE83-B9B09870E1DE}"/>
              </a:ext>
            </a:extLst>
          </p:cNvPr>
          <p:cNvSpPr>
            <a:spLocks noGrp="1"/>
          </p:cNvSpPr>
          <p:nvPr>
            <p:ph type="title"/>
          </p:nvPr>
        </p:nvSpPr>
        <p:spPr/>
        <p:txBody>
          <a:bodyPr/>
          <a:lstStyle/>
          <a:p>
            <a:r>
              <a:rPr lang="en-US" dirty="0"/>
              <a:t>IV. Conclusion</a:t>
            </a:r>
          </a:p>
        </p:txBody>
      </p:sp>
      <p:sp>
        <p:nvSpPr>
          <p:cNvPr id="3" name="Text Placeholder 2">
            <a:extLst>
              <a:ext uri="{FF2B5EF4-FFF2-40B4-BE49-F238E27FC236}">
                <a16:creationId xmlns:a16="http://schemas.microsoft.com/office/drawing/2014/main" id="{285C9BC3-0098-4D47-8AE7-F2883E5393E7}"/>
              </a:ext>
            </a:extLst>
          </p:cNvPr>
          <p:cNvSpPr>
            <a:spLocks noGrp="1"/>
          </p:cNvSpPr>
          <p:nvPr>
            <p:ph type="body" idx="1"/>
          </p:nvPr>
        </p:nvSpPr>
        <p:spPr>
          <a:xfrm>
            <a:off x="2438400" y="4363826"/>
            <a:ext cx="7315200" cy="1271016"/>
          </a:xfrm>
        </p:spPr>
        <p:txBody>
          <a:bodyPr>
            <a:noAutofit/>
          </a:bodyPr>
          <a:lstStyle/>
          <a:p>
            <a:endParaRPr lang="en-US" sz="1600" dirty="0"/>
          </a:p>
          <a:p>
            <a:r>
              <a:rPr lang="en-US" sz="1600" dirty="0"/>
              <a:t>SWOT</a:t>
            </a:r>
          </a:p>
          <a:p>
            <a:r>
              <a:rPr lang="en-US" sz="1600" dirty="0"/>
              <a:t>Objectives, Strategies, Tactics</a:t>
            </a:r>
          </a:p>
          <a:p>
            <a:r>
              <a:rPr lang="en-US" sz="1600" dirty="0"/>
              <a:t>Action Plan</a:t>
            </a:r>
          </a:p>
          <a:p>
            <a:r>
              <a:rPr lang="en-US" sz="1600" dirty="0"/>
              <a:t>Recap</a:t>
            </a:r>
          </a:p>
        </p:txBody>
      </p:sp>
    </p:spTree>
    <p:extLst>
      <p:ext uri="{BB962C8B-B14F-4D97-AF65-F5344CB8AC3E}">
        <p14:creationId xmlns:p14="http://schemas.microsoft.com/office/powerpoint/2010/main" val="42029961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itle 24">
            <a:extLst>
              <a:ext uri="{FF2B5EF4-FFF2-40B4-BE49-F238E27FC236}">
                <a16:creationId xmlns:a16="http://schemas.microsoft.com/office/drawing/2014/main" id="{F320D262-743F-4D45-A05D-9A1E1ACC694E}"/>
              </a:ext>
            </a:extLst>
          </p:cNvPr>
          <p:cNvSpPr txBox="1">
            <a:spLocks/>
          </p:cNvSpPr>
          <p:nvPr/>
        </p:nvSpPr>
        <p:spPr>
          <a:xfrm>
            <a:off x="494875" y="670594"/>
            <a:ext cx="2298539" cy="5526389"/>
          </a:xfrm>
          <a:prstGeom prst="rect">
            <a:avLst/>
          </a:prstGeom>
        </p:spPr>
        <p:txBody>
          <a:bodyPr vert="wordArtVert"/>
          <a:lstStyle>
            <a:lvl1pPr algn="l" defTabSz="914400" rtl="0" eaLnBrk="1" latinLnBrk="0" hangingPunct="1">
              <a:lnSpc>
                <a:spcPct val="90000"/>
              </a:lnSpc>
              <a:spcBef>
                <a:spcPct val="0"/>
              </a:spcBef>
              <a:buNone/>
              <a:defRPr sz="3600" kern="1200" spc="-60" baseline="0">
                <a:solidFill>
                  <a:srgbClr val="FFFFFF"/>
                </a:solidFill>
                <a:latin typeface="+mj-lt"/>
                <a:ea typeface="+mj-ea"/>
                <a:cs typeface="+mj-cs"/>
              </a:defRPr>
            </a:lvl1pPr>
          </a:lstStyle>
          <a:p>
            <a:pPr algn="ctr"/>
            <a:r>
              <a:rPr lang="en-US" dirty="0">
                <a:solidFill>
                  <a:schemeClr val="tx1"/>
                </a:solidFill>
              </a:rPr>
              <a:t>SWOT</a:t>
            </a:r>
          </a:p>
        </p:txBody>
      </p:sp>
      <p:sp>
        <p:nvSpPr>
          <p:cNvPr id="42" name="Rectangle 41">
            <a:extLst>
              <a:ext uri="{FF2B5EF4-FFF2-40B4-BE49-F238E27FC236}">
                <a16:creationId xmlns:a16="http://schemas.microsoft.com/office/drawing/2014/main" id="{EE187AF4-0C42-714E-84E7-973F0DFD724C}"/>
              </a:ext>
            </a:extLst>
          </p:cNvPr>
          <p:cNvSpPr/>
          <p:nvPr/>
        </p:nvSpPr>
        <p:spPr>
          <a:xfrm>
            <a:off x="6399311" y="3449928"/>
            <a:ext cx="4463486" cy="2308324"/>
          </a:xfrm>
          <a:prstGeom prst="rect">
            <a:avLst/>
          </a:prstGeom>
        </p:spPr>
        <p:txBody>
          <a:bodyPr wrap="square">
            <a:spAutoFit/>
          </a:bodyPr>
          <a:lstStyle/>
          <a:p>
            <a:r>
              <a:rPr lang="en-US" u="sng" dirty="0">
                <a:solidFill>
                  <a:schemeClr val="bg1"/>
                </a:solidFill>
              </a:rPr>
              <a:t>Threats</a:t>
            </a:r>
          </a:p>
          <a:p>
            <a:pPr marL="285750" indent="-285750">
              <a:buFont typeface="Arial" panose="020B0604020202020204" pitchFamily="34" charset="0"/>
              <a:buChar char="•"/>
            </a:pPr>
            <a:r>
              <a:rPr lang="en-US" sz="1400" dirty="0">
                <a:solidFill>
                  <a:schemeClr val="bg1"/>
                </a:solidFill>
              </a:rPr>
              <a:t>Because we’re in a densely populated area, we have a lot of competition with independent shops who are less expensive for repairs and open on Sundays</a:t>
            </a:r>
          </a:p>
          <a:p>
            <a:pPr marL="285750" indent="-285750">
              <a:buFont typeface="Arial" panose="020B0604020202020204" pitchFamily="34" charset="0"/>
              <a:buChar char="•"/>
            </a:pPr>
            <a:r>
              <a:rPr lang="en-US" sz="1400" dirty="0">
                <a:solidFill>
                  <a:schemeClr val="bg1"/>
                </a:solidFill>
              </a:rPr>
              <a:t>Battling the perception of dealerships being more expensive than independents </a:t>
            </a:r>
          </a:p>
          <a:p>
            <a:pPr marL="285750" indent="-285750">
              <a:buFont typeface="Arial" panose="020B0604020202020204" pitchFamily="34" charset="0"/>
              <a:buChar char="•"/>
            </a:pPr>
            <a:r>
              <a:rPr lang="en-US" sz="1400" dirty="0">
                <a:solidFill>
                  <a:schemeClr val="bg1"/>
                </a:solidFill>
              </a:rPr>
              <a:t>Technology issues in new cars can result in longer diagnostic, which causes bottlenecks in the shop</a:t>
            </a:r>
          </a:p>
          <a:p>
            <a:pPr marL="285750" indent="-285750">
              <a:buFont typeface="Arial" panose="020B0604020202020204" pitchFamily="34" charset="0"/>
              <a:buChar char="•"/>
            </a:pPr>
            <a:r>
              <a:rPr lang="en-US" sz="1400" dirty="0">
                <a:solidFill>
                  <a:schemeClr val="bg1"/>
                </a:solidFill>
              </a:rPr>
              <a:t>Hard to attract and retain talent for express techs and 1-2 advisor spots</a:t>
            </a:r>
          </a:p>
        </p:txBody>
      </p:sp>
      <p:grpSp>
        <p:nvGrpSpPr>
          <p:cNvPr id="43" name="Group 42">
            <a:extLst>
              <a:ext uri="{FF2B5EF4-FFF2-40B4-BE49-F238E27FC236}">
                <a16:creationId xmlns:a16="http://schemas.microsoft.com/office/drawing/2014/main" id="{E8957EAA-5DCC-9B4B-B3D6-5CEA7A85E0E8}"/>
              </a:ext>
            </a:extLst>
          </p:cNvPr>
          <p:cNvGrpSpPr/>
          <p:nvPr/>
        </p:nvGrpSpPr>
        <p:grpSpPr>
          <a:xfrm>
            <a:off x="1840546" y="489186"/>
            <a:ext cx="9055576" cy="5878957"/>
            <a:chOff x="1840546" y="489186"/>
            <a:chExt cx="9055576" cy="5878957"/>
          </a:xfrm>
        </p:grpSpPr>
        <p:grpSp>
          <p:nvGrpSpPr>
            <p:cNvPr id="44" name="Group 43">
              <a:extLst>
                <a:ext uri="{FF2B5EF4-FFF2-40B4-BE49-F238E27FC236}">
                  <a16:creationId xmlns:a16="http://schemas.microsoft.com/office/drawing/2014/main" id="{E6ADB313-A17C-5E47-8588-E0047EC712F9}"/>
                </a:ext>
              </a:extLst>
            </p:cNvPr>
            <p:cNvGrpSpPr/>
            <p:nvPr/>
          </p:nvGrpSpPr>
          <p:grpSpPr>
            <a:xfrm>
              <a:off x="1859131" y="500743"/>
              <a:ext cx="9036991" cy="5867400"/>
              <a:chOff x="262599" y="1209316"/>
              <a:chExt cx="7300880" cy="5515878"/>
            </a:xfrm>
          </p:grpSpPr>
          <p:grpSp>
            <p:nvGrpSpPr>
              <p:cNvPr id="47" name="Group 56">
                <a:extLst>
                  <a:ext uri="{FF2B5EF4-FFF2-40B4-BE49-F238E27FC236}">
                    <a16:creationId xmlns:a16="http://schemas.microsoft.com/office/drawing/2014/main" id="{DEFAE64D-C43F-DD48-BCCB-85AA3DF40171}"/>
                  </a:ext>
                </a:extLst>
              </p:cNvPr>
              <p:cNvGrpSpPr>
                <a:grpSpLocks/>
              </p:cNvGrpSpPr>
              <p:nvPr/>
            </p:nvGrpSpPr>
            <p:grpSpPr bwMode="auto">
              <a:xfrm>
                <a:off x="262600" y="1211435"/>
                <a:ext cx="3653989" cy="2762789"/>
                <a:chOff x="1946755" y="3062561"/>
                <a:chExt cx="1380166" cy="1379620"/>
              </a:xfrm>
            </p:grpSpPr>
            <p:sp>
              <p:nvSpPr>
                <p:cNvPr id="57" name="Rectangle 27">
                  <a:extLst>
                    <a:ext uri="{FF2B5EF4-FFF2-40B4-BE49-F238E27FC236}">
                      <a16:creationId xmlns:a16="http://schemas.microsoft.com/office/drawing/2014/main" id="{7F80D6B8-3B89-984D-9487-1EC8F52BE69C}"/>
                    </a:ext>
                  </a:extLst>
                </p:cNvPr>
                <p:cNvSpPr>
                  <a:spLocks noChangeArrowheads="1"/>
                </p:cNvSpPr>
                <p:nvPr/>
              </p:nvSpPr>
              <p:spPr bwMode="auto">
                <a:xfrm>
                  <a:off x="1946755" y="3062561"/>
                  <a:ext cx="1380166" cy="1374775"/>
                </a:xfrm>
                <a:prstGeom prst="rect">
                  <a:avLst/>
                </a:prstGeom>
                <a:solidFill>
                  <a:srgbClr val="08A7EE"/>
                </a:solidFill>
                <a:ln w="9525" cap="flat" cmpd="sng" algn="ctr">
                  <a:solidFill>
                    <a:srgbClr val="0195F9"/>
                  </a:solidFill>
                  <a:prstDash val="solid"/>
                  <a:round/>
                  <a:headEnd type="none" w="med" len="med"/>
                  <a:tailEnd type="none" w="med" len="med"/>
                </a:ln>
                <a:effectLst>
                  <a:outerShdw blurRad="38100" dist="25400" dir="5400000" algn="t" rotWithShape="0">
                    <a:prstClr val="black">
                      <a:alpha val="27000"/>
                    </a:prstClr>
                  </a:outerShdw>
                </a:effectLst>
              </p:spPr>
              <p:txBody>
                <a:bodyPr vert="wordArtVert" lIns="82124" tIns="41061" rIns="82124" bIns="41061" anchor="ctr"/>
                <a:lstStyle/>
                <a:p>
                  <a:pPr algn="ctr" defTabSz="814388">
                    <a:lnSpc>
                      <a:spcPct val="90000"/>
                    </a:lnSpc>
                    <a:defRPr/>
                  </a:pPr>
                  <a:endParaRPr lang="en-US" sz="2400" dirty="0">
                    <a:latin typeface="Arial" charset="0"/>
                  </a:endParaRPr>
                </a:p>
              </p:txBody>
            </p:sp>
            <p:sp>
              <p:nvSpPr>
                <p:cNvPr id="58" name="Freeform 35">
                  <a:extLst>
                    <a:ext uri="{FF2B5EF4-FFF2-40B4-BE49-F238E27FC236}">
                      <a16:creationId xmlns:a16="http://schemas.microsoft.com/office/drawing/2014/main" id="{3C414400-B13D-E34D-A415-700668ABB254}"/>
                    </a:ext>
                  </a:extLst>
                </p:cNvPr>
                <p:cNvSpPr>
                  <a:spLocks/>
                </p:cNvSpPr>
                <p:nvPr/>
              </p:nvSpPr>
              <p:spPr bwMode="auto">
                <a:xfrm>
                  <a:off x="1948953" y="3067406"/>
                  <a:ext cx="1373188" cy="1374775"/>
                </a:xfrm>
                <a:custGeom>
                  <a:avLst/>
                  <a:gdLst>
                    <a:gd name="T0" fmla="*/ 865 w 865"/>
                    <a:gd name="T1" fmla="*/ 0 h 866"/>
                    <a:gd name="T2" fmla="*/ 865 w 865"/>
                    <a:gd name="T3" fmla="*/ 866 h 866"/>
                    <a:gd name="T4" fmla="*/ 0 w 865"/>
                    <a:gd name="T5" fmla="*/ 866 h 866"/>
                    <a:gd name="T6" fmla="*/ 865 w 865"/>
                    <a:gd name="T7" fmla="*/ 0 h 86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65" h="866">
                      <a:moveTo>
                        <a:pt x="865" y="0"/>
                      </a:moveTo>
                      <a:lnTo>
                        <a:pt x="865" y="866"/>
                      </a:lnTo>
                      <a:lnTo>
                        <a:pt x="0" y="866"/>
                      </a:lnTo>
                      <a:lnTo>
                        <a:pt x="865" y="0"/>
                      </a:lnTo>
                      <a:close/>
                    </a:path>
                  </a:pathLst>
                </a:custGeom>
                <a:gradFill rotWithShape="1">
                  <a:gsLst>
                    <a:gs pos="0">
                      <a:srgbClr val="012546">
                        <a:alpha val="28625"/>
                      </a:srgbClr>
                    </a:gs>
                    <a:gs pos="100000">
                      <a:schemeClr val="bg1">
                        <a:alpha val="0"/>
                      </a:schemeClr>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wordArtVert"/>
                <a:lstStyle/>
                <a:p>
                  <a:endParaRPr lang="en-US"/>
                </a:p>
              </p:txBody>
            </p:sp>
          </p:grpSp>
          <p:grpSp>
            <p:nvGrpSpPr>
              <p:cNvPr id="48" name="Group 58">
                <a:extLst>
                  <a:ext uri="{FF2B5EF4-FFF2-40B4-BE49-F238E27FC236}">
                    <a16:creationId xmlns:a16="http://schemas.microsoft.com/office/drawing/2014/main" id="{D782447B-0F40-DB49-AFE4-ED277953621C}"/>
                  </a:ext>
                </a:extLst>
              </p:cNvPr>
              <p:cNvGrpSpPr>
                <a:grpSpLocks/>
              </p:cNvGrpSpPr>
              <p:nvPr/>
            </p:nvGrpSpPr>
            <p:grpSpPr bwMode="auto">
              <a:xfrm>
                <a:off x="3905246" y="3958886"/>
                <a:ext cx="3634199" cy="2762075"/>
                <a:chOff x="5852470" y="3050412"/>
                <a:chExt cx="1372691" cy="1379263"/>
              </a:xfrm>
            </p:grpSpPr>
            <p:sp>
              <p:nvSpPr>
                <p:cNvPr id="55" name="Rectangle 28">
                  <a:extLst>
                    <a:ext uri="{FF2B5EF4-FFF2-40B4-BE49-F238E27FC236}">
                      <a16:creationId xmlns:a16="http://schemas.microsoft.com/office/drawing/2014/main" id="{1DF70159-CE1E-9848-8D6C-83853E8A0584}"/>
                    </a:ext>
                  </a:extLst>
                </p:cNvPr>
                <p:cNvSpPr>
                  <a:spLocks noChangeArrowheads="1"/>
                </p:cNvSpPr>
                <p:nvPr/>
              </p:nvSpPr>
              <p:spPr bwMode="auto">
                <a:xfrm>
                  <a:off x="5852470" y="3050412"/>
                  <a:ext cx="1371600" cy="1379263"/>
                </a:xfrm>
                <a:prstGeom prst="rect">
                  <a:avLst/>
                </a:prstGeom>
                <a:solidFill>
                  <a:srgbClr val="093667"/>
                </a:solidFill>
                <a:ln w="9525" cap="flat" cmpd="sng" algn="ctr">
                  <a:solidFill>
                    <a:srgbClr val="013253"/>
                  </a:solidFill>
                  <a:prstDash val="solid"/>
                  <a:round/>
                  <a:headEnd type="none" w="med" len="med"/>
                  <a:tailEnd type="none" w="med" len="med"/>
                </a:ln>
                <a:effectLst>
                  <a:outerShdw blurRad="38100" dist="25400" dir="5400000" algn="t" rotWithShape="0">
                    <a:prstClr val="black">
                      <a:alpha val="27000"/>
                    </a:prstClr>
                  </a:outerShdw>
                </a:effectLst>
              </p:spPr>
              <p:txBody>
                <a:bodyPr vert="wordArtVert" lIns="82124" tIns="41061" rIns="82124" bIns="41061" anchor="ctr"/>
                <a:lstStyle/>
                <a:p>
                  <a:pPr algn="ctr" defTabSz="814388">
                    <a:lnSpc>
                      <a:spcPct val="90000"/>
                    </a:lnSpc>
                    <a:defRPr/>
                  </a:pPr>
                  <a:endParaRPr lang="en-US" sz="2400" dirty="0">
                    <a:latin typeface="Arial" charset="0"/>
                  </a:endParaRPr>
                </a:p>
              </p:txBody>
            </p:sp>
            <p:sp>
              <p:nvSpPr>
                <p:cNvPr id="56" name="Freeform 36">
                  <a:extLst>
                    <a:ext uri="{FF2B5EF4-FFF2-40B4-BE49-F238E27FC236}">
                      <a16:creationId xmlns:a16="http://schemas.microsoft.com/office/drawing/2014/main" id="{7CABB419-EB3D-DE49-A6C1-3C757624FB24}"/>
                    </a:ext>
                  </a:extLst>
                </p:cNvPr>
                <p:cNvSpPr>
                  <a:spLocks/>
                </p:cNvSpPr>
                <p:nvPr/>
              </p:nvSpPr>
              <p:spPr bwMode="auto">
                <a:xfrm>
                  <a:off x="5862638" y="3050412"/>
                  <a:ext cx="1362523" cy="1374775"/>
                </a:xfrm>
                <a:custGeom>
                  <a:avLst/>
                  <a:gdLst>
                    <a:gd name="T0" fmla="*/ 865 w 865"/>
                    <a:gd name="T1" fmla="*/ 0 h 866"/>
                    <a:gd name="T2" fmla="*/ 865 w 865"/>
                    <a:gd name="T3" fmla="*/ 866 h 866"/>
                    <a:gd name="T4" fmla="*/ 0 w 865"/>
                    <a:gd name="T5" fmla="*/ 866 h 866"/>
                    <a:gd name="T6" fmla="*/ 865 w 865"/>
                    <a:gd name="T7" fmla="*/ 0 h 86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65" h="866">
                      <a:moveTo>
                        <a:pt x="865" y="0"/>
                      </a:moveTo>
                      <a:lnTo>
                        <a:pt x="865" y="866"/>
                      </a:lnTo>
                      <a:lnTo>
                        <a:pt x="0" y="866"/>
                      </a:lnTo>
                      <a:lnTo>
                        <a:pt x="865" y="0"/>
                      </a:lnTo>
                      <a:close/>
                    </a:path>
                  </a:pathLst>
                </a:custGeom>
                <a:gradFill rotWithShape="1">
                  <a:gsLst>
                    <a:gs pos="0">
                      <a:srgbClr val="000C16">
                        <a:alpha val="34901"/>
                      </a:srgbClr>
                    </a:gs>
                    <a:gs pos="100000">
                      <a:schemeClr val="bg1">
                        <a:alpha val="0"/>
                      </a:schemeClr>
                    </a:gs>
                  </a:gsLst>
                  <a:lin ang="162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wordArtVert"/>
                <a:lstStyle/>
                <a:p>
                  <a:endParaRPr lang="en-US"/>
                </a:p>
              </p:txBody>
            </p:sp>
          </p:grpSp>
          <p:grpSp>
            <p:nvGrpSpPr>
              <p:cNvPr id="49" name="Group 59">
                <a:extLst>
                  <a:ext uri="{FF2B5EF4-FFF2-40B4-BE49-F238E27FC236}">
                    <a16:creationId xmlns:a16="http://schemas.microsoft.com/office/drawing/2014/main" id="{9D95C968-D0E0-A743-9423-F6D9328AB786}"/>
                  </a:ext>
                </a:extLst>
              </p:cNvPr>
              <p:cNvGrpSpPr>
                <a:grpSpLocks/>
              </p:cNvGrpSpPr>
              <p:nvPr/>
            </p:nvGrpSpPr>
            <p:grpSpPr bwMode="auto">
              <a:xfrm>
                <a:off x="262599" y="3972106"/>
                <a:ext cx="3656916" cy="2753088"/>
                <a:chOff x="3897157" y="5024438"/>
                <a:chExt cx="1382868" cy="1374776"/>
              </a:xfrm>
            </p:grpSpPr>
            <p:sp>
              <p:nvSpPr>
                <p:cNvPr id="53" name="Rectangle 30">
                  <a:extLst>
                    <a:ext uri="{FF2B5EF4-FFF2-40B4-BE49-F238E27FC236}">
                      <a16:creationId xmlns:a16="http://schemas.microsoft.com/office/drawing/2014/main" id="{DCC77173-F513-4D43-A839-83C444279F25}"/>
                    </a:ext>
                  </a:extLst>
                </p:cNvPr>
                <p:cNvSpPr>
                  <a:spLocks noChangeArrowheads="1"/>
                </p:cNvSpPr>
                <p:nvPr/>
              </p:nvSpPr>
              <p:spPr bwMode="auto">
                <a:xfrm>
                  <a:off x="3897157" y="5024438"/>
                  <a:ext cx="1374775" cy="1374775"/>
                </a:xfrm>
                <a:prstGeom prst="rect">
                  <a:avLst/>
                </a:prstGeom>
                <a:solidFill>
                  <a:srgbClr val="0199A1"/>
                </a:solidFill>
                <a:ln w="9525" cap="flat" cmpd="sng" algn="ctr">
                  <a:solidFill>
                    <a:srgbClr val="048C89"/>
                  </a:solidFill>
                  <a:prstDash val="solid"/>
                  <a:round/>
                  <a:headEnd type="none" w="med" len="med"/>
                  <a:tailEnd type="none" w="med" len="med"/>
                </a:ln>
                <a:effectLst>
                  <a:outerShdw blurRad="38100" dist="25400" dir="5400000" algn="t" rotWithShape="0">
                    <a:prstClr val="black">
                      <a:alpha val="27000"/>
                    </a:prstClr>
                  </a:outerShdw>
                </a:effectLst>
              </p:spPr>
              <p:txBody>
                <a:bodyPr vert="wordArtVert" lIns="82124" tIns="41061" rIns="82124" bIns="41061" anchor="ctr"/>
                <a:lstStyle/>
                <a:p>
                  <a:pPr algn="ctr" defTabSz="814388">
                    <a:lnSpc>
                      <a:spcPct val="90000"/>
                    </a:lnSpc>
                    <a:defRPr/>
                  </a:pPr>
                  <a:endParaRPr lang="en-US" sz="2400" dirty="0">
                    <a:latin typeface="Arial" charset="0"/>
                  </a:endParaRPr>
                </a:p>
              </p:txBody>
            </p:sp>
            <p:sp>
              <p:nvSpPr>
                <p:cNvPr id="54" name="Freeform 38">
                  <a:extLst>
                    <a:ext uri="{FF2B5EF4-FFF2-40B4-BE49-F238E27FC236}">
                      <a16:creationId xmlns:a16="http://schemas.microsoft.com/office/drawing/2014/main" id="{9B96D081-ED30-3245-83E4-A21A5C5F4266}"/>
                    </a:ext>
                  </a:extLst>
                </p:cNvPr>
                <p:cNvSpPr>
                  <a:spLocks/>
                </p:cNvSpPr>
                <p:nvPr/>
              </p:nvSpPr>
              <p:spPr bwMode="auto">
                <a:xfrm>
                  <a:off x="3905250" y="5024439"/>
                  <a:ext cx="1374775" cy="1374775"/>
                </a:xfrm>
                <a:custGeom>
                  <a:avLst/>
                  <a:gdLst>
                    <a:gd name="T0" fmla="*/ 866 w 866"/>
                    <a:gd name="T1" fmla="*/ 0 h 866"/>
                    <a:gd name="T2" fmla="*/ 866 w 866"/>
                    <a:gd name="T3" fmla="*/ 866 h 866"/>
                    <a:gd name="T4" fmla="*/ 0 w 866"/>
                    <a:gd name="T5" fmla="*/ 866 h 866"/>
                    <a:gd name="T6" fmla="*/ 866 w 866"/>
                    <a:gd name="T7" fmla="*/ 0 h 86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66" h="866">
                      <a:moveTo>
                        <a:pt x="866" y="0"/>
                      </a:moveTo>
                      <a:lnTo>
                        <a:pt x="866" y="866"/>
                      </a:lnTo>
                      <a:lnTo>
                        <a:pt x="0" y="866"/>
                      </a:lnTo>
                      <a:lnTo>
                        <a:pt x="866" y="0"/>
                      </a:lnTo>
                      <a:close/>
                    </a:path>
                  </a:pathLst>
                </a:custGeom>
                <a:gradFill rotWithShape="1">
                  <a:gsLst>
                    <a:gs pos="0">
                      <a:srgbClr val="012546">
                        <a:alpha val="28625"/>
                      </a:srgbClr>
                    </a:gs>
                    <a:gs pos="100000">
                      <a:schemeClr val="bg1">
                        <a:alpha val="0"/>
                      </a:schemeClr>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wordArtVert"/>
                <a:lstStyle/>
                <a:p>
                  <a:endParaRPr lang="en-US"/>
                </a:p>
              </p:txBody>
            </p:sp>
          </p:grpSp>
          <p:grpSp>
            <p:nvGrpSpPr>
              <p:cNvPr id="50" name="Group 22">
                <a:extLst>
                  <a:ext uri="{FF2B5EF4-FFF2-40B4-BE49-F238E27FC236}">
                    <a16:creationId xmlns:a16="http://schemas.microsoft.com/office/drawing/2014/main" id="{0540F856-73E7-3C4E-AABF-FB26ECB5CC18}"/>
                  </a:ext>
                </a:extLst>
              </p:cNvPr>
              <p:cNvGrpSpPr>
                <a:grpSpLocks/>
              </p:cNvGrpSpPr>
              <p:nvPr/>
            </p:nvGrpSpPr>
            <p:grpSpPr bwMode="auto">
              <a:xfrm>
                <a:off x="3903933" y="1209316"/>
                <a:ext cx="3659546" cy="2770377"/>
                <a:chOff x="3869186" y="1104809"/>
                <a:chExt cx="1382265" cy="1385806"/>
              </a:xfrm>
            </p:grpSpPr>
            <p:sp>
              <p:nvSpPr>
                <p:cNvPr id="51" name="Rectangle 30">
                  <a:extLst>
                    <a:ext uri="{FF2B5EF4-FFF2-40B4-BE49-F238E27FC236}">
                      <a16:creationId xmlns:a16="http://schemas.microsoft.com/office/drawing/2014/main" id="{51556FA0-F47A-F844-8083-1FD082544EB3}"/>
                    </a:ext>
                  </a:extLst>
                </p:cNvPr>
                <p:cNvSpPr>
                  <a:spLocks noChangeArrowheads="1"/>
                </p:cNvSpPr>
                <p:nvPr/>
              </p:nvSpPr>
              <p:spPr bwMode="auto">
                <a:xfrm>
                  <a:off x="3869186" y="1104809"/>
                  <a:ext cx="1373188" cy="1385806"/>
                </a:xfrm>
                <a:prstGeom prst="rect">
                  <a:avLst/>
                </a:prstGeom>
                <a:solidFill>
                  <a:srgbClr val="0560B3"/>
                </a:solidFill>
                <a:ln w="9525" cap="flat" cmpd="sng" algn="ctr">
                  <a:solidFill>
                    <a:srgbClr val="01568F"/>
                  </a:solidFill>
                  <a:prstDash val="solid"/>
                  <a:round/>
                  <a:headEnd type="none" w="med" len="med"/>
                  <a:tailEnd type="none" w="med" len="med"/>
                </a:ln>
                <a:effectLst>
                  <a:outerShdw blurRad="38100" dist="25400" dir="5400000" algn="t" rotWithShape="0">
                    <a:prstClr val="black">
                      <a:alpha val="27000"/>
                    </a:prstClr>
                  </a:outerShdw>
                </a:effectLst>
              </p:spPr>
              <p:txBody>
                <a:bodyPr vert="wordArtVert" lIns="82124" tIns="41061" rIns="82124" bIns="41061" anchor="ctr"/>
                <a:lstStyle/>
                <a:p>
                  <a:pPr algn="ctr" defTabSz="814388">
                    <a:lnSpc>
                      <a:spcPct val="90000"/>
                    </a:lnSpc>
                    <a:defRPr/>
                  </a:pPr>
                  <a:endParaRPr lang="en-US" sz="2400" dirty="0">
                    <a:latin typeface="Arial" charset="0"/>
                  </a:endParaRPr>
                </a:p>
              </p:txBody>
            </p:sp>
            <p:sp>
              <p:nvSpPr>
                <p:cNvPr id="52" name="Freeform 12">
                  <a:extLst>
                    <a:ext uri="{FF2B5EF4-FFF2-40B4-BE49-F238E27FC236}">
                      <a16:creationId xmlns:a16="http://schemas.microsoft.com/office/drawing/2014/main" id="{CCDC9EF4-D972-D843-88F3-B5B5FDD39126}"/>
                    </a:ext>
                  </a:extLst>
                </p:cNvPr>
                <p:cNvSpPr>
                  <a:spLocks/>
                </p:cNvSpPr>
                <p:nvPr/>
              </p:nvSpPr>
              <p:spPr bwMode="auto">
                <a:xfrm>
                  <a:off x="3879851" y="1118395"/>
                  <a:ext cx="1371600" cy="1368425"/>
                </a:xfrm>
                <a:custGeom>
                  <a:avLst/>
                  <a:gdLst>
                    <a:gd name="T0" fmla="*/ 864 w 864"/>
                    <a:gd name="T1" fmla="*/ 862 h 862"/>
                    <a:gd name="T2" fmla="*/ 864 w 864"/>
                    <a:gd name="T3" fmla="*/ 0 h 862"/>
                    <a:gd name="T4" fmla="*/ 0 w 864"/>
                    <a:gd name="T5" fmla="*/ 862 h 862"/>
                    <a:gd name="T6" fmla="*/ 864 w 864"/>
                    <a:gd name="T7" fmla="*/ 862 h 86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64" h="862">
                      <a:moveTo>
                        <a:pt x="864" y="862"/>
                      </a:moveTo>
                      <a:lnTo>
                        <a:pt x="864" y="0"/>
                      </a:lnTo>
                      <a:lnTo>
                        <a:pt x="0" y="862"/>
                      </a:lnTo>
                      <a:lnTo>
                        <a:pt x="864" y="862"/>
                      </a:lnTo>
                      <a:close/>
                    </a:path>
                  </a:pathLst>
                </a:custGeom>
                <a:gradFill rotWithShape="1">
                  <a:gsLst>
                    <a:gs pos="0">
                      <a:srgbClr val="012546">
                        <a:alpha val="28625"/>
                      </a:srgbClr>
                    </a:gs>
                    <a:gs pos="100000">
                      <a:schemeClr val="bg1">
                        <a:alpha val="0"/>
                      </a:schemeClr>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wordArtVert"/>
                <a:lstStyle/>
                <a:p>
                  <a:endParaRPr lang="en-US"/>
                </a:p>
              </p:txBody>
            </p:sp>
          </p:grpSp>
        </p:grpSp>
        <p:sp>
          <p:nvSpPr>
            <p:cNvPr id="45" name="TextBox 44">
              <a:extLst>
                <a:ext uri="{FF2B5EF4-FFF2-40B4-BE49-F238E27FC236}">
                  <a16:creationId xmlns:a16="http://schemas.microsoft.com/office/drawing/2014/main" id="{615A8084-0B59-4F41-B8A4-A578AE6F7BC8}"/>
                </a:ext>
              </a:extLst>
            </p:cNvPr>
            <p:cNvSpPr txBox="1"/>
            <p:nvPr/>
          </p:nvSpPr>
          <p:spPr>
            <a:xfrm>
              <a:off x="1840546" y="489186"/>
              <a:ext cx="4496063" cy="2970044"/>
            </a:xfrm>
            <a:prstGeom prst="rect">
              <a:avLst/>
            </a:prstGeom>
            <a:noFill/>
          </p:spPr>
          <p:txBody>
            <a:bodyPr wrap="square" rtlCol="0">
              <a:spAutoFit/>
            </a:bodyPr>
            <a:lstStyle/>
            <a:p>
              <a:r>
                <a:rPr lang="en-US" u="sng" dirty="0">
                  <a:solidFill>
                    <a:schemeClr val="bg1"/>
                  </a:solidFill>
                </a:rPr>
                <a:t>Strengths</a:t>
              </a:r>
            </a:p>
            <a:p>
              <a:pPr marL="285750" indent="-285750">
                <a:buFont typeface="Arial" panose="020B0604020202020204" pitchFamily="34" charset="0"/>
                <a:buChar char="•"/>
              </a:pPr>
              <a:r>
                <a:rPr lang="en-US" sz="1300" dirty="0">
                  <a:solidFill>
                    <a:schemeClr val="bg1"/>
                  </a:solidFill>
                </a:rPr>
                <a:t>High retention from long term customers; family-feel type of dealership</a:t>
              </a:r>
            </a:p>
            <a:p>
              <a:pPr marL="285750" indent="-285750">
                <a:buFont typeface="Arial" panose="020B0604020202020204" pitchFamily="34" charset="0"/>
                <a:buChar char="•"/>
              </a:pPr>
              <a:r>
                <a:rPr lang="en-US" sz="1300" dirty="0">
                  <a:solidFill>
                    <a:schemeClr val="bg1"/>
                  </a:solidFill>
                </a:rPr>
                <a:t>Large facility, nice waiting rooms, right off the highway</a:t>
              </a:r>
            </a:p>
            <a:p>
              <a:pPr marL="285750" indent="-285750">
                <a:buFont typeface="Arial" panose="020B0604020202020204" pitchFamily="34" charset="0"/>
                <a:buChar char="•"/>
              </a:pPr>
              <a:r>
                <a:rPr lang="en-US" sz="1300" dirty="0">
                  <a:solidFill>
                    <a:schemeClr val="bg1"/>
                  </a:solidFill>
                </a:rPr>
                <a:t>Customer follow-up from BDC team</a:t>
              </a:r>
            </a:p>
            <a:p>
              <a:pPr marL="285750" indent="-285750">
                <a:buFont typeface="Arial" panose="020B0604020202020204" pitchFamily="34" charset="0"/>
                <a:buChar char="•"/>
              </a:pPr>
              <a:r>
                <a:rPr lang="en-US" sz="1300" dirty="0">
                  <a:solidFill>
                    <a:schemeClr val="bg1"/>
                  </a:solidFill>
                </a:rPr>
                <a:t>Experienced Service Manager who is a leader for both technicians and advisors, as well as great with customers</a:t>
              </a:r>
            </a:p>
            <a:p>
              <a:pPr marL="285750" indent="-285750">
                <a:buFont typeface="Arial" panose="020B0604020202020204" pitchFamily="34" charset="0"/>
                <a:buChar char="•"/>
              </a:pPr>
              <a:r>
                <a:rPr lang="en-US" sz="1300" dirty="0">
                  <a:solidFill>
                    <a:schemeClr val="bg1"/>
                  </a:solidFill>
                </a:rPr>
                <a:t>Strong foreman who demonstrates teaching ability, earned respect from the express techs, and shares his ideas to improve the shop</a:t>
              </a:r>
            </a:p>
            <a:p>
              <a:pPr marL="285750" indent="-285750">
                <a:buFont typeface="Arial" panose="020B0604020202020204" pitchFamily="34" charset="0"/>
                <a:buChar char="•"/>
              </a:pPr>
              <a:r>
                <a:rPr lang="en-US" sz="1300" dirty="0">
                  <a:solidFill>
                    <a:schemeClr val="bg1"/>
                  </a:solidFill>
                </a:rPr>
                <a:t>Loyal advisors who developed strong relationships with their customers</a:t>
              </a:r>
            </a:p>
            <a:p>
              <a:pPr marL="285750" indent="-285750">
                <a:buFont typeface="Arial" panose="020B0604020202020204" pitchFamily="34" charset="0"/>
                <a:buChar char="•"/>
              </a:pPr>
              <a:r>
                <a:rPr lang="en-US" sz="1300" dirty="0">
                  <a:solidFill>
                    <a:schemeClr val="bg1"/>
                  </a:solidFill>
                </a:rPr>
                <a:t>Long-term master techs who are reliable, provide great work, and are mentors to B/C techs</a:t>
              </a:r>
            </a:p>
          </p:txBody>
        </p:sp>
        <p:sp>
          <p:nvSpPr>
            <p:cNvPr id="46" name="TextBox 45">
              <a:extLst>
                <a:ext uri="{FF2B5EF4-FFF2-40B4-BE49-F238E27FC236}">
                  <a16:creationId xmlns:a16="http://schemas.microsoft.com/office/drawing/2014/main" id="{A4E4F0F9-C1EC-CC4B-A7DE-1A3430AC9D4D}"/>
                </a:ext>
              </a:extLst>
            </p:cNvPr>
            <p:cNvSpPr txBox="1"/>
            <p:nvPr/>
          </p:nvSpPr>
          <p:spPr>
            <a:xfrm>
              <a:off x="6373559" y="541945"/>
              <a:ext cx="4270627" cy="2523768"/>
            </a:xfrm>
            <a:prstGeom prst="rect">
              <a:avLst/>
            </a:prstGeom>
            <a:noFill/>
          </p:spPr>
          <p:txBody>
            <a:bodyPr wrap="square" lIns="91440" tIns="45720" rIns="91440" bIns="45720" rtlCol="0" anchor="t">
              <a:spAutoFit/>
            </a:bodyPr>
            <a:lstStyle/>
            <a:p>
              <a:r>
                <a:rPr lang="en-US" u="sng" dirty="0">
                  <a:solidFill>
                    <a:schemeClr val="bg1"/>
                  </a:solidFill>
                </a:rPr>
                <a:t>Weaknesses</a:t>
              </a:r>
            </a:p>
            <a:p>
              <a:pPr marL="285750" indent="-285750">
                <a:buFont typeface="Arial" panose="020B0604020202020204" pitchFamily="34" charset="0"/>
                <a:buChar char="•"/>
              </a:pPr>
              <a:r>
                <a:rPr lang="en-US" sz="1400" dirty="0">
                  <a:solidFill>
                    <a:schemeClr val="bg1"/>
                  </a:solidFill>
                </a:rPr>
                <a:t>Unused bays on techs’ off days, causing us to operate at 85.7% facility utilization</a:t>
              </a:r>
            </a:p>
            <a:p>
              <a:pPr marL="285750" indent="-285750">
                <a:buFont typeface="Arial" panose="020B0604020202020204" pitchFamily="34" charset="0"/>
                <a:buChar char="•"/>
              </a:pPr>
              <a:r>
                <a:rPr lang="en-US" sz="1400" dirty="0">
                  <a:solidFill>
                    <a:schemeClr val="bg1"/>
                  </a:solidFill>
                </a:rPr>
                <a:t>Sometimes we have to send our shuttle driver to pick up emergency parts—stocking issue</a:t>
              </a:r>
            </a:p>
            <a:p>
              <a:pPr marL="285750" indent="-285750">
                <a:buFont typeface="Arial" panose="020B0604020202020204" pitchFamily="34" charset="0"/>
                <a:buChar char="•"/>
              </a:pPr>
              <a:r>
                <a:rPr lang="en-US" sz="1400" dirty="0">
                  <a:solidFill>
                    <a:schemeClr val="bg1"/>
                  </a:solidFill>
                </a:rPr>
                <a:t>Our advisors are hesitant, or lack the confidence, to sell necessary work</a:t>
              </a:r>
            </a:p>
            <a:p>
              <a:pPr marL="285750" indent="-285750">
                <a:buFont typeface="Arial" panose="020B0604020202020204" pitchFamily="34" charset="0"/>
                <a:buChar char="•"/>
              </a:pPr>
              <a:r>
                <a:rPr lang="en-US" sz="1400" dirty="0">
                  <a:solidFill>
                    <a:schemeClr val="bg1"/>
                  </a:solidFill>
                </a:rPr>
                <a:t>Our Service department is 10 minute drive from Sales location</a:t>
              </a:r>
            </a:p>
            <a:p>
              <a:pPr marL="285750" indent="-285750">
                <a:buFont typeface="Arial" panose="020B0604020202020204" pitchFamily="34" charset="0"/>
                <a:buChar char="•"/>
              </a:pPr>
              <a:endParaRPr lang="en-US" sz="1400" dirty="0"/>
            </a:p>
            <a:p>
              <a:pPr marL="285750" indent="-285750">
                <a:buFont typeface="Arial" panose="020B0604020202020204" pitchFamily="34" charset="0"/>
                <a:buChar char="•"/>
              </a:pPr>
              <a:endParaRPr lang="en-US" sz="1400" dirty="0"/>
            </a:p>
          </p:txBody>
        </p:sp>
      </p:grpSp>
      <p:sp>
        <p:nvSpPr>
          <p:cNvPr id="59" name="TextBox 58">
            <a:extLst>
              <a:ext uri="{FF2B5EF4-FFF2-40B4-BE49-F238E27FC236}">
                <a16:creationId xmlns:a16="http://schemas.microsoft.com/office/drawing/2014/main" id="{EC0B4D83-BFA4-5345-854F-C910C10135B4}"/>
              </a:ext>
            </a:extLst>
          </p:cNvPr>
          <p:cNvSpPr txBox="1"/>
          <p:nvPr/>
        </p:nvSpPr>
        <p:spPr>
          <a:xfrm>
            <a:off x="1840547" y="3376188"/>
            <a:ext cx="4556622" cy="2985433"/>
          </a:xfrm>
          <a:prstGeom prst="rect">
            <a:avLst/>
          </a:prstGeom>
          <a:noFill/>
        </p:spPr>
        <p:txBody>
          <a:bodyPr wrap="square" lIns="91440" tIns="45720" rIns="91440" bIns="45720" rtlCol="0" anchor="t">
            <a:spAutoFit/>
          </a:bodyPr>
          <a:lstStyle/>
          <a:p>
            <a:r>
              <a:rPr lang="en-US" u="sng" dirty="0">
                <a:solidFill>
                  <a:schemeClr val="bg1"/>
                </a:solidFill>
              </a:rPr>
              <a:t>Opportunities</a:t>
            </a:r>
          </a:p>
          <a:p>
            <a:pPr marL="285750" indent="-285750">
              <a:buFont typeface="Arial" panose="020B0604020202020204" pitchFamily="34" charset="0"/>
              <a:buChar char="•"/>
            </a:pPr>
            <a:r>
              <a:rPr lang="en-US" sz="1300" dirty="0">
                <a:solidFill>
                  <a:schemeClr val="bg1"/>
                </a:solidFill>
              </a:rPr>
              <a:t>Using  </a:t>
            </a:r>
            <a:r>
              <a:rPr lang="en-US" sz="1300" dirty="0" err="1">
                <a:solidFill>
                  <a:schemeClr val="bg1"/>
                </a:solidFill>
              </a:rPr>
              <a:t>xtime</a:t>
            </a:r>
            <a:r>
              <a:rPr lang="en-US" sz="1300" dirty="0">
                <a:solidFill>
                  <a:schemeClr val="bg1"/>
                </a:solidFill>
              </a:rPr>
              <a:t> to send technician videos and  advisor status updates to build trust and increase work sold</a:t>
            </a:r>
          </a:p>
          <a:p>
            <a:pPr marL="285750" indent="-285750">
              <a:buFont typeface="Arial" panose="020B0604020202020204" pitchFamily="34" charset="0"/>
              <a:buChar char="•"/>
            </a:pPr>
            <a:r>
              <a:rPr lang="en-US" sz="1300" dirty="0">
                <a:solidFill>
                  <a:schemeClr val="bg1"/>
                </a:solidFill>
              </a:rPr>
              <a:t>As cars become increasingly more technological as opposed to mechanical, we can pose ourselves at the tech product experts </a:t>
            </a:r>
          </a:p>
          <a:p>
            <a:pPr marL="285750" indent="-285750">
              <a:buFont typeface="Arial" panose="020B0604020202020204" pitchFamily="34" charset="0"/>
              <a:buChar char="•"/>
            </a:pPr>
            <a:r>
              <a:rPr lang="en-US" sz="1300" dirty="0">
                <a:solidFill>
                  <a:schemeClr val="bg1"/>
                </a:solidFill>
              </a:rPr>
              <a:t>One of the highest volume Honda dealers in a densely populated area—push F&amp;I to go through service info brochure with customers</a:t>
            </a:r>
          </a:p>
          <a:p>
            <a:pPr marL="285750" indent="-285750">
              <a:buFont typeface="Arial" panose="020B0604020202020204" pitchFamily="34" charset="0"/>
              <a:buChar char="•"/>
            </a:pPr>
            <a:r>
              <a:rPr lang="en-US" sz="1300" dirty="0">
                <a:solidFill>
                  <a:schemeClr val="bg1"/>
                </a:solidFill>
              </a:rPr>
              <a:t>With our marketing manager, we can advertise Service dept more heavily through social and search channels</a:t>
            </a:r>
          </a:p>
          <a:p>
            <a:pPr marL="285750" indent="-285750">
              <a:buFont typeface="Arial" panose="020B0604020202020204" pitchFamily="34" charset="0"/>
              <a:buChar char="•"/>
            </a:pPr>
            <a:endParaRPr lang="en-US" sz="1300" dirty="0">
              <a:solidFill>
                <a:schemeClr val="bg1"/>
              </a:solidFill>
            </a:endParaRPr>
          </a:p>
          <a:p>
            <a:pPr marL="285750" indent="-285750">
              <a:buFont typeface="Arial" panose="020B0604020202020204" pitchFamily="34" charset="0"/>
              <a:buChar char="•"/>
            </a:pPr>
            <a:endParaRPr lang="en-US" sz="1300" dirty="0">
              <a:solidFill>
                <a:schemeClr val="bg1"/>
              </a:solidFill>
            </a:endParaRPr>
          </a:p>
          <a:p>
            <a:pPr marL="285750" indent="-285750">
              <a:buFont typeface="Arial" panose="020B0604020202020204" pitchFamily="34" charset="0"/>
              <a:buChar char="•"/>
            </a:pPr>
            <a:endParaRPr lang="en-US" sz="1400" dirty="0">
              <a:solidFill>
                <a:schemeClr val="bg1"/>
              </a:solidFill>
            </a:endParaRPr>
          </a:p>
        </p:txBody>
      </p:sp>
      <p:sp>
        <p:nvSpPr>
          <p:cNvPr id="60" name="TextBox 59">
            <a:extLst>
              <a:ext uri="{FF2B5EF4-FFF2-40B4-BE49-F238E27FC236}">
                <a16:creationId xmlns:a16="http://schemas.microsoft.com/office/drawing/2014/main" id="{F8E9F550-23B4-2E4C-B724-7328069332AA}"/>
              </a:ext>
            </a:extLst>
          </p:cNvPr>
          <p:cNvSpPr txBox="1"/>
          <p:nvPr/>
        </p:nvSpPr>
        <p:spPr>
          <a:xfrm>
            <a:off x="6366355" y="3483058"/>
            <a:ext cx="4270627" cy="2739211"/>
          </a:xfrm>
          <a:prstGeom prst="rect">
            <a:avLst/>
          </a:prstGeom>
          <a:noFill/>
        </p:spPr>
        <p:txBody>
          <a:bodyPr wrap="square" lIns="91440" tIns="45720" rIns="91440" bIns="45720" rtlCol="0" anchor="t">
            <a:spAutoFit/>
          </a:bodyPr>
          <a:lstStyle/>
          <a:p>
            <a:r>
              <a:rPr lang="en-US" u="sng" dirty="0">
                <a:solidFill>
                  <a:schemeClr val="bg1"/>
                </a:solidFill>
              </a:rPr>
              <a:t>Threats</a:t>
            </a:r>
          </a:p>
          <a:p>
            <a:pPr marL="285750" indent="-285750">
              <a:buFont typeface="Arial" panose="020B0604020202020204" pitchFamily="34" charset="0"/>
              <a:buChar char="•"/>
            </a:pPr>
            <a:r>
              <a:rPr lang="en-US" sz="1400" dirty="0">
                <a:solidFill>
                  <a:schemeClr val="bg1"/>
                </a:solidFill>
              </a:rPr>
              <a:t>Because we’re in a densely populated area, we have a lot of competition with independent shops who are less expensive for repairs and open on Sundays</a:t>
            </a:r>
          </a:p>
          <a:p>
            <a:pPr marL="285750" indent="-285750">
              <a:buFont typeface="Arial" panose="020B0604020202020204" pitchFamily="34" charset="0"/>
              <a:buChar char="•"/>
            </a:pPr>
            <a:r>
              <a:rPr lang="en-US" sz="1400" dirty="0">
                <a:solidFill>
                  <a:schemeClr val="bg1"/>
                </a:solidFill>
              </a:rPr>
              <a:t>Battling the perception of dealerships being more expensive than independents </a:t>
            </a:r>
          </a:p>
          <a:p>
            <a:pPr marL="285750" indent="-285750">
              <a:buFont typeface="Arial" panose="020B0604020202020204" pitchFamily="34" charset="0"/>
              <a:buChar char="•"/>
            </a:pPr>
            <a:r>
              <a:rPr lang="en-US" sz="1400" dirty="0">
                <a:solidFill>
                  <a:schemeClr val="bg1"/>
                </a:solidFill>
              </a:rPr>
              <a:t>Technology issues in new cars can result in longer diagnostic, which causes bottlenecks in the shop</a:t>
            </a:r>
          </a:p>
          <a:p>
            <a:pPr marL="285750" indent="-285750">
              <a:buFont typeface="Arial" panose="020B0604020202020204" pitchFamily="34" charset="0"/>
              <a:buChar char="•"/>
            </a:pPr>
            <a:endParaRPr lang="en-US" sz="1400" dirty="0">
              <a:solidFill>
                <a:schemeClr val="bg1"/>
              </a:solidFill>
            </a:endParaRPr>
          </a:p>
          <a:p>
            <a:pPr marL="285750" indent="-285750">
              <a:buFont typeface="Arial" panose="020B0604020202020204" pitchFamily="34" charset="0"/>
              <a:buChar char="•"/>
            </a:pPr>
            <a:endParaRPr lang="en-US" sz="1400" dirty="0">
              <a:solidFill>
                <a:schemeClr val="bg1"/>
              </a:solidFill>
            </a:endParaRPr>
          </a:p>
          <a:p>
            <a:pPr marL="285750" indent="-285750">
              <a:buFont typeface="Arial" panose="020B0604020202020204" pitchFamily="34" charset="0"/>
              <a:buChar char="•"/>
            </a:pPr>
            <a:endParaRPr lang="en-US" sz="1400" dirty="0"/>
          </a:p>
          <a:p>
            <a:pPr marL="285750" indent="-285750">
              <a:buFont typeface="Arial" panose="020B0604020202020204" pitchFamily="34" charset="0"/>
              <a:buChar char="•"/>
            </a:pPr>
            <a:endParaRPr lang="en-US" sz="1400" dirty="0"/>
          </a:p>
        </p:txBody>
      </p:sp>
    </p:spTree>
    <p:extLst>
      <p:ext uri="{BB962C8B-B14F-4D97-AF65-F5344CB8AC3E}">
        <p14:creationId xmlns:p14="http://schemas.microsoft.com/office/powerpoint/2010/main" val="37185528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8AF31AD-D703-5748-B1AF-08E2C28141CF}"/>
              </a:ext>
            </a:extLst>
          </p:cNvPr>
          <p:cNvSpPr txBox="1"/>
          <p:nvPr/>
        </p:nvSpPr>
        <p:spPr>
          <a:xfrm>
            <a:off x="626390" y="488019"/>
            <a:ext cx="9686441" cy="707886"/>
          </a:xfrm>
          <a:prstGeom prst="rect">
            <a:avLst/>
          </a:prstGeom>
          <a:noFill/>
        </p:spPr>
        <p:txBody>
          <a:bodyPr wrap="square" rtlCol="0">
            <a:spAutoFit/>
          </a:bodyPr>
          <a:lstStyle/>
          <a:p>
            <a:r>
              <a:rPr lang="en-US" sz="4000" dirty="0">
                <a:solidFill>
                  <a:srgbClr val="00B0F0"/>
                </a:solidFill>
              </a:rPr>
              <a:t>Objectives</a:t>
            </a:r>
            <a:r>
              <a:rPr lang="en-US" sz="4000" dirty="0"/>
              <a:t>, </a:t>
            </a:r>
            <a:r>
              <a:rPr lang="en-US" sz="4000" dirty="0">
                <a:solidFill>
                  <a:srgbClr val="0070C0"/>
                </a:solidFill>
              </a:rPr>
              <a:t>Strategies</a:t>
            </a:r>
            <a:r>
              <a:rPr lang="en-US" sz="4000" dirty="0"/>
              <a:t>, </a:t>
            </a:r>
            <a:r>
              <a:rPr lang="en-US" sz="4000" dirty="0">
                <a:solidFill>
                  <a:srgbClr val="002060"/>
                </a:solidFill>
              </a:rPr>
              <a:t>Tactics</a:t>
            </a:r>
          </a:p>
        </p:txBody>
      </p:sp>
      <p:grpSp>
        <p:nvGrpSpPr>
          <p:cNvPr id="22" name="Group 21">
            <a:extLst>
              <a:ext uri="{FF2B5EF4-FFF2-40B4-BE49-F238E27FC236}">
                <a16:creationId xmlns:a16="http://schemas.microsoft.com/office/drawing/2014/main" id="{86497D74-35B6-4F43-923B-2E61F3BC763E}"/>
              </a:ext>
            </a:extLst>
          </p:cNvPr>
          <p:cNvGrpSpPr/>
          <p:nvPr/>
        </p:nvGrpSpPr>
        <p:grpSpPr>
          <a:xfrm>
            <a:off x="495945" y="1504709"/>
            <a:ext cx="11170742" cy="4988165"/>
            <a:chOff x="1280757" y="2238375"/>
            <a:chExt cx="6642809" cy="2992437"/>
          </a:xfrm>
        </p:grpSpPr>
        <p:sp>
          <p:nvSpPr>
            <p:cNvPr id="23" name="Freeform 11">
              <a:extLst>
                <a:ext uri="{FF2B5EF4-FFF2-40B4-BE49-F238E27FC236}">
                  <a16:creationId xmlns:a16="http://schemas.microsoft.com/office/drawing/2014/main" id="{4BB99F78-2F35-764A-84A1-33AD4CA073F9}"/>
                </a:ext>
              </a:extLst>
            </p:cNvPr>
            <p:cNvSpPr>
              <a:spLocks/>
            </p:cNvSpPr>
            <p:nvPr/>
          </p:nvSpPr>
          <p:spPr bwMode="auto">
            <a:xfrm>
              <a:off x="1280757" y="2582863"/>
              <a:ext cx="382943" cy="1059882"/>
            </a:xfrm>
            <a:custGeom>
              <a:avLst/>
              <a:gdLst>
                <a:gd name="T0" fmla="*/ 0 w 427"/>
                <a:gd name="T1" fmla="*/ 733 h 733"/>
                <a:gd name="T2" fmla="*/ 427 w 427"/>
                <a:gd name="T3" fmla="*/ 733 h 733"/>
                <a:gd name="T4" fmla="*/ 427 w 427"/>
                <a:gd name="T5" fmla="*/ 714 h 733"/>
                <a:gd name="T6" fmla="*/ 19 w 427"/>
                <a:gd name="T7" fmla="*/ 714 h 733"/>
                <a:gd name="T8" fmla="*/ 19 w 427"/>
                <a:gd name="T9" fmla="*/ 19 h 733"/>
                <a:gd name="T10" fmla="*/ 427 w 427"/>
                <a:gd name="T11" fmla="*/ 19 h 733"/>
                <a:gd name="T12" fmla="*/ 427 w 427"/>
                <a:gd name="T13" fmla="*/ 0 h 733"/>
                <a:gd name="T14" fmla="*/ 0 w 427"/>
                <a:gd name="T15" fmla="*/ 0 h 733"/>
                <a:gd name="T16" fmla="*/ 0 w 427"/>
                <a:gd name="T17" fmla="*/ 733 h 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7" h="733">
                  <a:moveTo>
                    <a:pt x="0" y="733"/>
                  </a:moveTo>
                  <a:lnTo>
                    <a:pt x="427" y="733"/>
                  </a:lnTo>
                  <a:lnTo>
                    <a:pt x="427" y="714"/>
                  </a:lnTo>
                  <a:lnTo>
                    <a:pt x="19" y="714"/>
                  </a:lnTo>
                  <a:lnTo>
                    <a:pt x="19" y="19"/>
                  </a:lnTo>
                  <a:lnTo>
                    <a:pt x="427" y="19"/>
                  </a:lnTo>
                  <a:lnTo>
                    <a:pt x="427" y="0"/>
                  </a:lnTo>
                  <a:lnTo>
                    <a:pt x="0" y="0"/>
                  </a:lnTo>
                  <a:lnTo>
                    <a:pt x="0" y="733"/>
                  </a:lnTo>
                  <a:close/>
                </a:path>
              </a:pathLst>
            </a:custGeom>
            <a:solidFill>
              <a:srgbClr val="777777"/>
            </a:solidFill>
            <a:ln w="9525" cap="flat" cmpd="sng" algn="ctr">
              <a:solidFill>
                <a:srgbClr val="606060"/>
              </a:solidFill>
              <a:prstDash val="solid"/>
              <a:round/>
              <a:headEnd type="none" w="med" len="med"/>
              <a:tailEnd type="none" w="med" len="med"/>
            </a:ln>
            <a:effectLst>
              <a:outerShdw blurRad="50800" dist="25400" dir="5400000" algn="ctr" rotWithShape="0">
                <a:schemeClr val="tx2">
                  <a:alpha val="27000"/>
                </a:schemeClr>
              </a:outerShdw>
            </a:effectLst>
          </p:spPr>
          <p:txBody>
            <a:bodyPr lIns="82124" tIns="41061" rIns="82124" bIns="41061" anchor="ctr"/>
            <a:lstStyle/>
            <a:p>
              <a:pPr algn="ctr" defTabSz="814388">
                <a:lnSpc>
                  <a:spcPct val="90000"/>
                </a:lnSpc>
                <a:defRPr/>
              </a:pPr>
              <a:endParaRPr lang="en-US">
                <a:latin typeface="+mn-lt"/>
                <a:cs typeface="+mn-cs"/>
              </a:endParaRPr>
            </a:p>
          </p:txBody>
        </p:sp>
        <p:grpSp>
          <p:nvGrpSpPr>
            <p:cNvPr id="24" name="Group 11">
              <a:extLst>
                <a:ext uri="{FF2B5EF4-FFF2-40B4-BE49-F238E27FC236}">
                  <a16:creationId xmlns:a16="http://schemas.microsoft.com/office/drawing/2014/main" id="{418CC0A3-B6CC-9D46-BD9C-02ED2CEF32E7}"/>
                </a:ext>
              </a:extLst>
            </p:cNvPr>
            <p:cNvGrpSpPr>
              <a:grpSpLocks/>
            </p:cNvGrpSpPr>
            <p:nvPr/>
          </p:nvGrpSpPr>
          <p:grpSpPr bwMode="auto">
            <a:xfrm>
              <a:off x="1663700" y="2238375"/>
              <a:ext cx="5876925" cy="720725"/>
              <a:chOff x="1663700" y="2238375"/>
              <a:chExt cx="5876925" cy="720725"/>
            </a:xfrm>
          </p:grpSpPr>
          <p:sp>
            <p:nvSpPr>
              <p:cNvPr id="35" name="Rectangle 8">
                <a:extLst>
                  <a:ext uri="{FF2B5EF4-FFF2-40B4-BE49-F238E27FC236}">
                    <a16:creationId xmlns:a16="http://schemas.microsoft.com/office/drawing/2014/main" id="{B9A36CEF-CB2B-EC47-81F8-ED9E56D0C72B}"/>
                  </a:ext>
                </a:extLst>
              </p:cNvPr>
              <p:cNvSpPr>
                <a:spLocks noChangeArrowheads="1"/>
              </p:cNvSpPr>
              <p:nvPr/>
            </p:nvSpPr>
            <p:spPr bwMode="auto">
              <a:xfrm>
                <a:off x="1663700" y="2238375"/>
                <a:ext cx="5876925" cy="720725"/>
              </a:xfrm>
              <a:prstGeom prst="rect">
                <a:avLst/>
              </a:prstGeom>
              <a:solidFill>
                <a:srgbClr val="08A7EE"/>
              </a:solidFill>
              <a:ln w="9525" cap="flat" cmpd="sng" algn="ctr">
                <a:solidFill>
                  <a:srgbClr val="0195F9"/>
                </a:solidFill>
                <a:prstDash val="solid"/>
                <a:round/>
                <a:headEnd type="none" w="med" len="med"/>
                <a:tailEnd type="none" w="med" len="med"/>
              </a:ln>
              <a:effectLst>
                <a:outerShdw blurRad="38100" dist="25400" dir="5400000" algn="t" rotWithShape="0">
                  <a:srgbClr val="000000">
                    <a:alpha val="26667"/>
                  </a:srgbClr>
                </a:outerShdw>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36" name="Freeform 12">
                <a:extLst>
                  <a:ext uri="{FF2B5EF4-FFF2-40B4-BE49-F238E27FC236}">
                    <a16:creationId xmlns:a16="http://schemas.microsoft.com/office/drawing/2014/main" id="{77A12EFA-092B-3F45-86D7-B2509634D273}"/>
                  </a:ext>
                </a:extLst>
              </p:cNvPr>
              <p:cNvSpPr>
                <a:spLocks/>
              </p:cNvSpPr>
              <p:nvPr/>
            </p:nvSpPr>
            <p:spPr bwMode="auto">
              <a:xfrm>
                <a:off x="5492750" y="2238375"/>
                <a:ext cx="2047875" cy="720725"/>
              </a:xfrm>
              <a:custGeom>
                <a:avLst/>
                <a:gdLst>
                  <a:gd name="T0" fmla="*/ 2047875 w 1290"/>
                  <a:gd name="T1" fmla="*/ 0 h 454"/>
                  <a:gd name="T2" fmla="*/ 2047875 w 1290"/>
                  <a:gd name="T3" fmla="*/ 720725 h 454"/>
                  <a:gd name="T4" fmla="*/ 0 w 1290"/>
                  <a:gd name="T5" fmla="*/ 720725 h 454"/>
                  <a:gd name="T6" fmla="*/ 723900 w 1290"/>
                  <a:gd name="T7" fmla="*/ 0 h 454"/>
                  <a:gd name="T8" fmla="*/ 2047875 w 1290"/>
                  <a:gd name="T9" fmla="*/ 0 h 45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90" h="454">
                    <a:moveTo>
                      <a:pt x="1290" y="0"/>
                    </a:moveTo>
                    <a:lnTo>
                      <a:pt x="1290" y="454"/>
                    </a:lnTo>
                    <a:lnTo>
                      <a:pt x="0" y="454"/>
                    </a:lnTo>
                    <a:lnTo>
                      <a:pt x="456" y="0"/>
                    </a:lnTo>
                    <a:lnTo>
                      <a:pt x="1290" y="0"/>
                    </a:lnTo>
                    <a:close/>
                  </a:path>
                </a:pathLst>
              </a:custGeom>
              <a:gradFill rotWithShape="1">
                <a:gsLst>
                  <a:gs pos="0">
                    <a:srgbClr val="01315D">
                      <a:alpha val="28000"/>
                    </a:srgbClr>
                  </a:gs>
                  <a:gs pos="100000">
                    <a:srgbClr val="FFFFFF">
                      <a:alpha val="0"/>
                    </a:srgbClr>
                  </a:gs>
                </a:gsLst>
                <a:lin ang="162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25" name="Group 10">
              <a:extLst>
                <a:ext uri="{FF2B5EF4-FFF2-40B4-BE49-F238E27FC236}">
                  <a16:creationId xmlns:a16="http://schemas.microsoft.com/office/drawing/2014/main" id="{B27D1068-F0DE-4240-9EC7-1D1CB470306E}"/>
                </a:ext>
              </a:extLst>
            </p:cNvPr>
            <p:cNvGrpSpPr>
              <a:grpSpLocks/>
            </p:cNvGrpSpPr>
            <p:nvPr/>
          </p:nvGrpSpPr>
          <p:grpSpPr bwMode="auto">
            <a:xfrm>
              <a:off x="1657470" y="3082511"/>
              <a:ext cx="5876925" cy="963325"/>
              <a:chOff x="1657471" y="3082826"/>
              <a:chExt cx="5876132" cy="962270"/>
            </a:xfrm>
          </p:grpSpPr>
          <p:sp>
            <p:nvSpPr>
              <p:cNvPr id="33" name="Rectangle 9">
                <a:extLst>
                  <a:ext uri="{FF2B5EF4-FFF2-40B4-BE49-F238E27FC236}">
                    <a16:creationId xmlns:a16="http://schemas.microsoft.com/office/drawing/2014/main" id="{08F2A9C3-3F82-4F49-BA94-9F0063499ADF}"/>
                  </a:ext>
                </a:extLst>
              </p:cNvPr>
              <p:cNvSpPr>
                <a:spLocks noChangeArrowheads="1"/>
              </p:cNvSpPr>
              <p:nvPr/>
            </p:nvSpPr>
            <p:spPr bwMode="auto">
              <a:xfrm>
                <a:off x="1657471" y="3082826"/>
                <a:ext cx="5876132" cy="962270"/>
              </a:xfrm>
              <a:prstGeom prst="rect">
                <a:avLst/>
              </a:prstGeom>
              <a:solidFill>
                <a:srgbClr val="0560B3"/>
              </a:solidFill>
              <a:ln w="9525" cap="flat" cmpd="sng" algn="ctr">
                <a:solidFill>
                  <a:srgbClr val="01568F"/>
                </a:solidFill>
                <a:prstDash val="solid"/>
                <a:round/>
                <a:headEnd type="none" w="med" len="med"/>
                <a:tailEnd type="none" w="med" len="med"/>
              </a:ln>
              <a:effectLst>
                <a:outerShdw blurRad="38100" dist="25400" dir="5400000" algn="t" rotWithShape="0">
                  <a:prstClr val="black">
                    <a:alpha val="27000"/>
                  </a:prstClr>
                </a:outerShdw>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34" name="Freeform 13">
                <a:extLst>
                  <a:ext uri="{FF2B5EF4-FFF2-40B4-BE49-F238E27FC236}">
                    <a16:creationId xmlns:a16="http://schemas.microsoft.com/office/drawing/2014/main" id="{56773103-1F04-AE42-8AA6-E215E5B32C8F}"/>
                  </a:ext>
                </a:extLst>
              </p:cNvPr>
              <p:cNvSpPr>
                <a:spLocks/>
              </p:cNvSpPr>
              <p:nvPr/>
            </p:nvSpPr>
            <p:spPr bwMode="auto">
              <a:xfrm>
                <a:off x="4329267" y="3319845"/>
                <a:ext cx="3179763" cy="722313"/>
              </a:xfrm>
              <a:custGeom>
                <a:avLst/>
                <a:gdLst>
                  <a:gd name="T0" fmla="*/ 3179763 w 2003"/>
                  <a:gd name="T1" fmla="*/ 0 h 455"/>
                  <a:gd name="T2" fmla="*/ 3179763 w 2003"/>
                  <a:gd name="T3" fmla="*/ 722313 h 455"/>
                  <a:gd name="T4" fmla="*/ 0 w 2003"/>
                  <a:gd name="T5" fmla="*/ 722313 h 455"/>
                  <a:gd name="T6" fmla="*/ 719138 w 2003"/>
                  <a:gd name="T7" fmla="*/ 0 h 455"/>
                  <a:gd name="T8" fmla="*/ 3179763 w 2003"/>
                  <a:gd name="T9" fmla="*/ 0 h 45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03" h="455">
                    <a:moveTo>
                      <a:pt x="2003" y="0"/>
                    </a:moveTo>
                    <a:lnTo>
                      <a:pt x="2003" y="455"/>
                    </a:lnTo>
                    <a:lnTo>
                      <a:pt x="0" y="455"/>
                    </a:lnTo>
                    <a:lnTo>
                      <a:pt x="453" y="0"/>
                    </a:lnTo>
                    <a:lnTo>
                      <a:pt x="2003" y="0"/>
                    </a:lnTo>
                    <a:close/>
                  </a:path>
                </a:pathLst>
              </a:custGeom>
              <a:gradFill rotWithShape="1">
                <a:gsLst>
                  <a:gs pos="0">
                    <a:srgbClr val="01315D">
                      <a:alpha val="28000"/>
                    </a:srgbClr>
                  </a:gs>
                  <a:gs pos="100000">
                    <a:srgbClr val="FFFFFF">
                      <a:alpha val="0"/>
                    </a:srgbClr>
                  </a:gs>
                </a:gsLst>
                <a:lin ang="162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26" name="Group 3">
              <a:extLst>
                <a:ext uri="{FF2B5EF4-FFF2-40B4-BE49-F238E27FC236}">
                  <a16:creationId xmlns:a16="http://schemas.microsoft.com/office/drawing/2014/main" id="{54CEBC34-28A3-7847-8CC3-552FA1FE4BFC}"/>
                </a:ext>
              </a:extLst>
            </p:cNvPr>
            <p:cNvGrpSpPr>
              <a:grpSpLocks/>
            </p:cNvGrpSpPr>
            <p:nvPr/>
          </p:nvGrpSpPr>
          <p:grpSpPr bwMode="auto">
            <a:xfrm>
              <a:off x="1663700" y="4164842"/>
              <a:ext cx="5880100" cy="1065970"/>
              <a:chOff x="1663700" y="4165218"/>
              <a:chExt cx="5879307" cy="1064801"/>
            </a:xfrm>
          </p:grpSpPr>
          <p:sp>
            <p:nvSpPr>
              <p:cNvPr id="31" name="Rectangle 10">
                <a:extLst>
                  <a:ext uri="{FF2B5EF4-FFF2-40B4-BE49-F238E27FC236}">
                    <a16:creationId xmlns:a16="http://schemas.microsoft.com/office/drawing/2014/main" id="{BFEF5012-F1B0-D04C-AC06-654D887975CA}"/>
                  </a:ext>
                </a:extLst>
              </p:cNvPr>
              <p:cNvSpPr>
                <a:spLocks noChangeArrowheads="1"/>
              </p:cNvSpPr>
              <p:nvPr/>
            </p:nvSpPr>
            <p:spPr bwMode="auto">
              <a:xfrm>
                <a:off x="1663700" y="4165218"/>
                <a:ext cx="5876132" cy="1061629"/>
              </a:xfrm>
              <a:prstGeom prst="rect">
                <a:avLst/>
              </a:prstGeom>
              <a:solidFill>
                <a:srgbClr val="093667"/>
              </a:solidFill>
              <a:ln w="9525" cap="flat" cmpd="sng" algn="ctr">
                <a:solidFill>
                  <a:srgbClr val="013253"/>
                </a:solidFill>
                <a:prstDash val="solid"/>
                <a:round/>
                <a:headEnd type="none" w="med" len="med"/>
                <a:tailEnd type="none" w="med" len="med"/>
              </a:ln>
              <a:effectLst>
                <a:outerShdw blurRad="38100" dist="25400" dir="5400000" algn="t" rotWithShape="0">
                  <a:prstClr val="black">
                    <a:alpha val="27000"/>
                  </a:prstClr>
                </a:outerShdw>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32" name="Freeform 14">
                <a:extLst>
                  <a:ext uri="{FF2B5EF4-FFF2-40B4-BE49-F238E27FC236}">
                    <a16:creationId xmlns:a16="http://schemas.microsoft.com/office/drawing/2014/main" id="{EFB08069-F7A4-C34F-AD50-CA1360EF2A2B}"/>
                  </a:ext>
                </a:extLst>
              </p:cNvPr>
              <p:cNvSpPr>
                <a:spLocks/>
              </p:cNvSpPr>
              <p:nvPr/>
            </p:nvSpPr>
            <p:spPr bwMode="auto">
              <a:xfrm>
                <a:off x="3226594" y="4509294"/>
                <a:ext cx="4316413" cy="720725"/>
              </a:xfrm>
              <a:custGeom>
                <a:avLst/>
                <a:gdLst>
                  <a:gd name="T0" fmla="*/ 4316413 w 2719"/>
                  <a:gd name="T1" fmla="*/ 0 h 454"/>
                  <a:gd name="T2" fmla="*/ 4316413 w 2719"/>
                  <a:gd name="T3" fmla="*/ 720725 h 454"/>
                  <a:gd name="T4" fmla="*/ 0 w 2719"/>
                  <a:gd name="T5" fmla="*/ 720725 h 454"/>
                  <a:gd name="T6" fmla="*/ 720725 w 2719"/>
                  <a:gd name="T7" fmla="*/ 0 h 454"/>
                  <a:gd name="T8" fmla="*/ 4316413 w 2719"/>
                  <a:gd name="T9" fmla="*/ 0 h 45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19" h="454">
                    <a:moveTo>
                      <a:pt x="2719" y="0"/>
                    </a:moveTo>
                    <a:lnTo>
                      <a:pt x="2719" y="454"/>
                    </a:lnTo>
                    <a:lnTo>
                      <a:pt x="0" y="454"/>
                    </a:lnTo>
                    <a:lnTo>
                      <a:pt x="454" y="0"/>
                    </a:lnTo>
                    <a:lnTo>
                      <a:pt x="2719" y="0"/>
                    </a:lnTo>
                    <a:close/>
                  </a:path>
                </a:pathLst>
              </a:custGeom>
              <a:gradFill rotWithShape="1">
                <a:gsLst>
                  <a:gs pos="0">
                    <a:srgbClr val="000C16">
                      <a:alpha val="34901"/>
                    </a:srgbClr>
                  </a:gs>
                  <a:gs pos="100000">
                    <a:schemeClr val="bg1">
                      <a:alpha val="0"/>
                    </a:schemeClr>
                  </a:gs>
                </a:gsLst>
                <a:lin ang="162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27" name="TextBox 26">
              <a:extLst>
                <a:ext uri="{FF2B5EF4-FFF2-40B4-BE49-F238E27FC236}">
                  <a16:creationId xmlns:a16="http://schemas.microsoft.com/office/drawing/2014/main" id="{DA72A185-1E47-FE4B-8EF1-C29272FB1BA1}"/>
                </a:ext>
              </a:extLst>
            </p:cNvPr>
            <p:cNvSpPr txBox="1"/>
            <p:nvPr/>
          </p:nvSpPr>
          <p:spPr>
            <a:xfrm>
              <a:off x="1663700" y="2294085"/>
              <a:ext cx="3757301" cy="609304"/>
            </a:xfrm>
            <a:prstGeom prst="rect">
              <a:avLst/>
            </a:prstGeom>
            <a:noFill/>
            <a:effectLst>
              <a:outerShdw blurRad="38100" dist="25400" dir="5400000" algn="tl" rotWithShape="0">
                <a:srgbClr val="000000">
                  <a:alpha val="27000"/>
                </a:srgbClr>
              </a:outerShdw>
            </a:effectLst>
          </p:spPr>
          <p:txBody>
            <a:bodyPr wrap="square" anchor="ctr">
              <a:spAutoFit/>
            </a:bodyPr>
            <a:lstStyle>
              <a:defPPr>
                <a:defRPr lang="en-US"/>
              </a:defPPr>
              <a:lvl1pPr algn="ctr" defTabSz="457200">
                <a:defRPr sz="2400">
                  <a:solidFill>
                    <a:srgbClr val="FFFFFF"/>
                  </a:solidFill>
                  <a:latin typeface="Arial"/>
                  <a:cs typeface="Arial"/>
                </a:defRPr>
              </a:lvl1pPr>
              <a:lvl2pPr defTabSz="457200"/>
              <a:lvl3pPr defTabSz="457200"/>
              <a:lvl4pPr defTabSz="457200"/>
              <a:lvl5pPr defTabSz="457200"/>
              <a:lvl6pPr defTabSz="457200"/>
              <a:lvl7pPr defTabSz="457200"/>
              <a:lvl8pPr defTabSz="457200"/>
              <a:lvl9pPr defTabSz="457200"/>
            </a:lstStyle>
            <a:p>
              <a:pPr marL="342900" indent="-342900" algn="l" eaLnBrk="1" fontAlgn="auto" hangingPunct="1">
                <a:spcBef>
                  <a:spcPts val="0"/>
                </a:spcBef>
                <a:spcAft>
                  <a:spcPts val="0"/>
                </a:spcAft>
                <a:buFont typeface="Arial" panose="020B0604020202020204" pitchFamily="34" charset="0"/>
                <a:buChar char="•"/>
                <a:defRPr/>
              </a:pPr>
              <a:r>
                <a:rPr lang="en-US" sz="2000" dirty="0">
                  <a:latin typeface="Calibri" panose="020F0502020204030204" pitchFamily="34" charset="0"/>
                  <a:cs typeface="Calibri" panose="020F0502020204030204" pitchFamily="34" charset="0"/>
                </a:rPr>
                <a:t>Optimize on available hours and facility utilization</a:t>
              </a:r>
            </a:p>
            <a:p>
              <a:pPr marL="342900" indent="-342900" algn="l" eaLnBrk="1" fontAlgn="auto" hangingPunct="1">
                <a:spcBef>
                  <a:spcPts val="0"/>
                </a:spcBef>
                <a:spcAft>
                  <a:spcPts val="0"/>
                </a:spcAft>
                <a:buFont typeface="Arial" panose="020B0604020202020204" pitchFamily="34" charset="0"/>
                <a:buChar char="•"/>
                <a:defRPr/>
              </a:pPr>
              <a:r>
                <a:rPr lang="en-US" sz="2000" dirty="0">
                  <a:latin typeface="Calibri" panose="020F0502020204030204" pitchFamily="34" charset="0"/>
                  <a:cs typeface="Calibri" panose="020F0502020204030204" pitchFamily="34" charset="0"/>
                </a:rPr>
                <a:t>Improve technician proficiency and workshop flow</a:t>
              </a:r>
            </a:p>
            <a:p>
              <a:pPr marL="342900" indent="-342900" algn="l" eaLnBrk="1" fontAlgn="auto" hangingPunct="1">
                <a:spcBef>
                  <a:spcPts val="0"/>
                </a:spcBef>
                <a:spcAft>
                  <a:spcPts val="0"/>
                </a:spcAft>
                <a:buFont typeface="Arial" panose="020B0604020202020204" pitchFamily="34" charset="0"/>
                <a:buChar char="•"/>
                <a:defRPr/>
              </a:pPr>
              <a:r>
                <a:rPr lang="en-US" sz="2000" dirty="0">
                  <a:latin typeface="Calibri" panose="020F0502020204030204" pitchFamily="34" charset="0"/>
                  <a:cs typeface="Calibri" panose="020F0502020204030204" pitchFamily="34" charset="0"/>
                </a:rPr>
                <a:t>Increase CPL sales while maintaining gross</a:t>
              </a:r>
            </a:p>
          </p:txBody>
        </p:sp>
        <p:sp>
          <p:nvSpPr>
            <p:cNvPr id="28" name="TextBox 27">
              <a:extLst>
                <a:ext uri="{FF2B5EF4-FFF2-40B4-BE49-F238E27FC236}">
                  <a16:creationId xmlns:a16="http://schemas.microsoft.com/office/drawing/2014/main" id="{A85DA739-79B7-C14B-A78F-CEB44FAFC3A4}"/>
                </a:ext>
              </a:extLst>
            </p:cNvPr>
            <p:cNvSpPr txBox="1"/>
            <p:nvPr/>
          </p:nvSpPr>
          <p:spPr>
            <a:xfrm>
              <a:off x="1657469" y="4216248"/>
              <a:ext cx="6266097" cy="941651"/>
            </a:xfrm>
            <a:prstGeom prst="rect">
              <a:avLst/>
            </a:prstGeom>
            <a:noFill/>
            <a:effectLst>
              <a:outerShdw blurRad="38100" dist="25400" dir="5400000" algn="tl" rotWithShape="0">
                <a:srgbClr val="000000">
                  <a:alpha val="27000"/>
                </a:srgbClr>
              </a:outerShdw>
            </a:effectLst>
          </p:spPr>
          <p:txBody>
            <a:bodyPr wrap="square" lIns="91440" tIns="45720" rIns="91440" bIns="45720" anchor="ctr">
              <a:spAutoFit/>
            </a:bodyPr>
            <a:lstStyle>
              <a:defPPr>
                <a:defRPr lang="en-US"/>
              </a:defPPr>
              <a:lvl1pPr algn="ctr" defTabSz="457200">
                <a:defRPr sz="2400">
                  <a:solidFill>
                    <a:srgbClr val="FFFFFF"/>
                  </a:solidFill>
                  <a:latin typeface="Arial"/>
                  <a:cs typeface="Arial"/>
                </a:defRPr>
              </a:lvl1pPr>
              <a:lvl2pPr defTabSz="457200"/>
              <a:lvl3pPr defTabSz="457200"/>
              <a:lvl4pPr defTabSz="457200"/>
              <a:lvl5pPr defTabSz="457200"/>
              <a:lvl6pPr defTabSz="457200"/>
              <a:lvl7pPr defTabSz="457200"/>
              <a:lvl8pPr defTabSz="457200"/>
              <a:lvl9pPr defTabSz="457200"/>
            </a:lstStyle>
            <a:p>
              <a:pPr algn="l" eaLnBrk="1" fontAlgn="auto" hangingPunct="1">
                <a:spcBef>
                  <a:spcPts val="0"/>
                </a:spcBef>
                <a:spcAft>
                  <a:spcPts val="0"/>
                </a:spcAft>
                <a:defRPr/>
              </a:pPr>
              <a:endParaRPr lang="en-US" sz="1600" dirty="0">
                <a:latin typeface="Calibri" panose="020F0502020204030204" pitchFamily="34" charset="0"/>
                <a:cs typeface="Calibri" panose="020F0502020204030204" pitchFamily="34" charset="0"/>
              </a:endParaRPr>
            </a:p>
            <a:p>
              <a:pPr marL="342900" indent="-342900" algn="l" eaLnBrk="1" fontAlgn="auto" hangingPunct="1">
                <a:spcBef>
                  <a:spcPts val="0"/>
                </a:spcBef>
                <a:spcAft>
                  <a:spcPts val="0"/>
                </a:spcAft>
                <a:buFont typeface="Arial" panose="020B0604020202020204" pitchFamily="34" charset="0"/>
                <a:buChar char="•"/>
                <a:defRPr/>
              </a:pPr>
              <a:r>
                <a:rPr lang="en-US" sz="1600" dirty="0">
                  <a:latin typeface="Calibri" panose="020F0502020204030204" pitchFamily="34" charset="0"/>
                  <a:cs typeface="Calibri" panose="020F0502020204030204" pitchFamily="34" charset="0"/>
                </a:rPr>
                <a:t>Service Manager and Assistant Manager must check in weekly with advisors and BDC with how to sell the value of specific services/repairs</a:t>
              </a:r>
            </a:p>
            <a:p>
              <a:pPr marL="342900" indent="-342900" algn="l" eaLnBrk="1" fontAlgn="auto" hangingPunct="1">
                <a:spcBef>
                  <a:spcPts val="0"/>
                </a:spcBef>
                <a:spcAft>
                  <a:spcPts val="0"/>
                </a:spcAft>
                <a:buFont typeface="Arial" panose="020B0604020202020204" pitchFamily="34" charset="0"/>
                <a:buChar char="•"/>
                <a:defRPr/>
              </a:pPr>
              <a:r>
                <a:rPr lang="en-US" sz="1600" dirty="0">
                  <a:latin typeface="Calibri" panose="020F0502020204030204" pitchFamily="34" charset="0"/>
                  <a:cs typeface="Calibri" panose="020F0502020204030204" pitchFamily="34" charset="0"/>
                </a:rPr>
                <a:t>Weekly DMS proficiency reports analyzed by dispatcher, foreman, and manager for techs’ growth; meet with </a:t>
              </a:r>
            </a:p>
            <a:p>
              <a:pPr algn="l" eaLnBrk="1" fontAlgn="auto" hangingPunct="1">
                <a:spcBef>
                  <a:spcPts val="0"/>
                </a:spcBef>
                <a:spcAft>
                  <a:spcPts val="0"/>
                </a:spcAft>
                <a:defRPr/>
              </a:pPr>
              <a:r>
                <a:rPr lang="en-US" sz="1600" dirty="0">
                  <a:latin typeface="Calibri" panose="020F0502020204030204" pitchFamily="34" charset="0"/>
                  <a:cs typeface="Calibri" panose="020F0502020204030204" pitchFamily="34" charset="0"/>
                </a:rPr>
                <a:t>	BDC manager on adjusting appointment schedules to fill shop with customers</a:t>
              </a:r>
            </a:p>
            <a:p>
              <a:pPr marL="342900" indent="-342900" algn="l" eaLnBrk="1" fontAlgn="auto" hangingPunct="1">
                <a:spcBef>
                  <a:spcPts val="0"/>
                </a:spcBef>
                <a:spcAft>
                  <a:spcPts val="0"/>
                </a:spcAft>
                <a:buFont typeface="Arial" panose="020B0604020202020204" pitchFamily="34" charset="0"/>
                <a:buChar char="•"/>
                <a:defRPr/>
              </a:pPr>
              <a:r>
                <a:rPr lang="en-US" sz="1600" dirty="0">
                  <a:latin typeface="Calibri" panose="020F0502020204030204" pitchFamily="34" charset="0"/>
                  <a:cs typeface="Calibri" panose="020F0502020204030204" pitchFamily="34" charset="0"/>
                </a:rPr>
                <a:t>Team bonuses for hitting proficiency goals (lunches, gift cards, monetary bonus)</a:t>
              </a:r>
              <a:endParaRPr lang="en-US" sz="1600" dirty="0">
                <a:solidFill>
                  <a:schemeClr val="bg1"/>
                </a:solidFill>
                <a:latin typeface="Calibri"/>
                <a:cs typeface="Calibri"/>
              </a:endParaRPr>
            </a:p>
          </p:txBody>
        </p:sp>
        <p:sp>
          <p:nvSpPr>
            <p:cNvPr id="29" name="TextBox 28">
              <a:extLst>
                <a:ext uri="{FF2B5EF4-FFF2-40B4-BE49-F238E27FC236}">
                  <a16:creationId xmlns:a16="http://schemas.microsoft.com/office/drawing/2014/main" id="{B6A4BAF0-C53E-F342-8EA4-C768D81D371C}"/>
                </a:ext>
              </a:extLst>
            </p:cNvPr>
            <p:cNvSpPr txBox="1"/>
            <p:nvPr/>
          </p:nvSpPr>
          <p:spPr>
            <a:xfrm>
              <a:off x="1677987" y="3263304"/>
              <a:ext cx="5876925" cy="646231"/>
            </a:xfrm>
            <a:prstGeom prst="rect">
              <a:avLst/>
            </a:prstGeom>
            <a:noFill/>
            <a:effectLst>
              <a:outerShdw blurRad="38100" dist="25400" dir="5400000" algn="tl" rotWithShape="0">
                <a:srgbClr val="000000">
                  <a:alpha val="27000"/>
                </a:srgbClr>
              </a:outerShdw>
            </a:effectLst>
          </p:spPr>
          <p:txBody>
            <a:bodyPr wrap="square" lIns="91440" tIns="45720" rIns="91440" bIns="45720" anchor="ctr">
              <a:spAutoFit/>
            </a:bodyPr>
            <a:lstStyle>
              <a:defPPr>
                <a:defRPr lang="en-US"/>
              </a:defPPr>
              <a:lvl1pPr algn="ctr" defTabSz="457200">
                <a:defRPr sz="2400">
                  <a:solidFill>
                    <a:srgbClr val="FFFFFF"/>
                  </a:solidFill>
                  <a:latin typeface="Arial"/>
                  <a:cs typeface="Arial"/>
                </a:defRPr>
              </a:lvl1pPr>
              <a:lvl2pPr defTabSz="457200"/>
              <a:lvl3pPr defTabSz="457200"/>
              <a:lvl4pPr defTabSz="457200"/>
              <a:lvl5pPr defTabSz="457200"/>
              <a:lvl6pPr defTabSz="457200"/>
              <a:lvl7pPr defTabSz="457200"/>
              <a:lvl8pPr defTabSz="457200"/>
              <a:lvl9pPr defTabSz="457200"/>
            </a:lstStyle>
            <a:p>
              <a:pPr marL="285750" indent="-285750" algn="l">
                <a:buFont typeface="Arial" panose="020B0604020202020204" pitchFamily="34" charset="0"/>
                <a:buChar char="•"/>
              </a:pPr>
              <a:r>
                <a:rPr lang="en-US" sz="1600" dirty="0">
                  <a:solidFill>
                    <a:schemeClr val="bg1"/>
                  </a:solidFill>
                  <a:latin typeface="Calibri" panose="020F0502020204030204" pitchFamily="34" charset="0"/>
                  <a:cs typeface="Calibri" panose="020F0502020204030204" pitchFamily="34" charset="0"/>
                </a:rPr>
                <a:t>Switch express techs to 4/10 tech schedule, which will mean hiring more technicians to fill the gaps</a:t>
              </a:r>
            </a:p>
            <a:p>
              <a:pPr marL="285750" indent="-285750" algn="l">
                <a:buFont typeface="Arial" panose="020B0604020202020204" pitchFamily="34" charset="0"/>
                <a:buChar char="•"/>
              </a:pPr>
              <a:r>
                <a:rPr lang="en-US" sz="1600" dirty="0">
                  <a:solidFill>
                    <a:schemeClr val="bg1"/>
                  </a:solidFill>
                  <a:latin typeface="Calibri"/>
                  <a:cs typeface="Calibri"/>
                </a:rPr>
                <a:t>Track proficiency across all technicians; adjust pay plans and performance goals around proficiency</a:t>
              </a:r>
            </a:p>
            <a:p>
              <a:pPr marL="285750" indent="-285750" algn="l">
                <a:buFont typeface="Arial" panose="020B0604020202020204" pitchFamily="34" charset="0"/>
                <a:buChar char="•"/>
              </a:pPr>
              <a:r>
                <a:rPr lang="en-US" sz="1600" dirty="0">
                  <a:solidFill>
                    <a:schemeClr val="bg1"/>
                  </a:solidFill>
                  <a:latin typeface="Calibri" panose="020F0502020204030204" pitchFamily="34" charset="0"/>
                  <a:cs typeface="Calibri" panose="020F0502020204030204" pitchFamily="34" charset="0"/>
                </a:rPr>
                <a:t>Implement technician videos process for customers </a:t>
              </a:r>
            </a:p>
            <a:p>
              <a:pPr marL="285750" indent="-285750" algn="l">
                <a:buFont typeface="Arial" panose="020B0604020202020204" pitchFamily="34" charset="0"/>
                <a:buChar char="•"/>
              </a:pPr>
              <a:r>
                <a:rPr lang="en-US" sz="1600" dirty="0">
                  <a:solidFill>
                    <a:schemeClr val="bg1"/>
                  </a:solidFill>
                  <a:latin typeface="Calibri" panose="020F0502020204030204" pitchFamily="34" charset="0"/>
                  <a:cs typeface="Calibri" panose="020F0502020204030204" pitchFamily="34" charset="0"/>
                </a:rPr>
                <a:t>Weekly/monthly trainings with advisors and BDC on how to convey value</a:t>
              </a:r>
            </a:p>
          </p:txBody>
        </p:sp>
        <p:sp>
          <p:nvSpPr>
            <p:cNvPr id="30" name="Freeform 11">
              <a:extLst>
                <a:ext uri="{FF2B5EF4-FFF2-40B4-BE49-F238E27FC236}">
                  <a16:creationId xmlns:a16="http://schemas.microsoft.com/office/drawing/2014/main" id="{AFC822A0-D68A-DB4A-91CE-29EC19968189}"/>
                </a:ext>
              </a:extLst>
            </p:cNvPr>
            <p:cNvSpPr>
              <a:spLocks/>
            </p:cNvSpPr>
            <p:nvPr/>
          </p:nvSpPr>
          <p:spPr bwMode="auto">
            <a:xfrm rot="10800000">
              <a:off x="7558087" y="3705225"/>
              <a:ext cx="365479" cy="1163638"/>
            </a:xfrm>
            <a:custGeom>
              <a:avLst/>
              <a:gdLst>
                <a:gd name="T0" fmla="*/ 0 w 427"/>
                <a:gd name="T1" fmla="*/ 733 h 733"/>
                <a:gd name="T2" fmla="*/ 427 w 427"/>
                <a:gd name="T3" fmla="*/ 733 h 733"/>
                <a:gd name="T4" fmla="*/ 427 w 427"/>
                <a:gd name="T5" fmla="*/ 714 h 733"/>
                <a:gd name="T6" fmla="*/ 19 w 427"/>
                <a:gd name="T7" fmla="*/ 714 h 733"/>
                <a:gd name="T8" fmla="*/ 19 w 427"/>
                <a:gd name="T9" fmla="*/ 19 h 733"/>
                <a:gd name="T10" fmla="*/ 427 w 427"/>
                <a:gd name="T11" fmla="*/ 19 h 733"/>
                <a:gd name="T12" fmla="*/ 427 w 427"/>
                <a:gd name="T13" fmla="*/ 0 h 733"/>
                <a:gd name="T14" fmla="*/ 0 w 427"/>
                <a:gd name="T15" fmla="*/ 0 h 733"/>
                <a:gd name="T16" fmla="*/ 0 w 427"/>
                <a:gd name="T17" fmla="*/ 733 h 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7" h="733">
                  <a:moveTo>
                    <a:pt x="0" y="733"/>
                  </a:moveTo>
                  <a:lnTo>
                    <a:pt x="427" y="733"/>
                  </a:lnTo>
                  <a:lnTo>
                    <a:pt x="427" y="714"/>
                  </a:lnTo>
                  <a:lnTo>
                    <a:pt x="19" y="714"/>
                  </a:lnTo>
                  <a:lnTo>
                    <a:pt x="19" y="19"/>
                  </a:lnTo>
                  <a:lnTo>
                    <a:pt x="427" y="19"/>
                  </a:lnTo>
                  <a:lnTo>
                    <a:pt x="427" y="0"/>
                  </a:lnTo>
                  <a:lnTo>
                    <a:pt x="0" y="0"/>
                  </a:lnTo>
                  <a:lnTo>
                    <a:pt x="0" y="733"/>
                  </a:lnTo>
                  <a:close/>
                </a:path>
              </a:pathLst>
            </a:custGeom>
            <a:solidFill>
              <a:srgbClr val="777777"/>
            </a:solidFill>
            <a:ln w="9525" cap="flat" cmpd="sng" algn="ctr">
              <a:solidFill>
                <a:srgbClr val="606060"/>
              </a:solidFill>
              <a:prstDash val="solid"/>
              <a:round/>
              <a:headEnd type="none" w="med" len="med"/>
              <a:tailEnd type="none" w="med" len="med"/>
            </a:ln>
            <a:effectLst>
              <a:outerShdw blurRad="50800" dist="25400" dir="5400000" algn="ctr" rotWithShape="0">
                <a:schemeClr val="tx2">
                  <a:alpha val="27000"/>
                </a:schemeClr>
              </a:outerShdw>
            </a:effectLst>
          </p:spPr>
          <p:txBody>
            <a:bodyPr lIns="82124" tIns="41061" rIns="82124" bIns="41061" anchor="ctr"/>
            <a:lstStyle/>
            <a:p>
              <a:pPr algn="ctr" defTabSz="814388">
                <a:lnSpc>
                  <a:spcPct val="90000"/>
                </a:lnSpc>
                <a:defRPr/>
              </a:pPr>
              <a:endParaRPr lang="en-US">
                <a:latin typeface="+mn-lt"/>
                <a:cs typeface="+mn-cs"/>
              </a:endParaRPr>
            </a:p>
          </p:txBody>
        </p:sp>
      </p:grpSp>
    </p:spTree>
    <p:extLst>
      <p:ext uri="{BB962C8B-B14F-4D97-AF65-F5344CB8AC3E}">
        <p14:creationId xmlns:p14="http://schemas.microsoft.com/office/powerpoint/2010/main" val="41431600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8AF31AD-D703-5748-B1AF-08E2C28141CF}"/>
              </a:ext>
            </a:extLst>
          </p:cNvPr>
          <p:cNvSpPr txBox="1"/>
          <p:nvPr/>
        </p:nvSpPr>
        <p:spPr>
          <a:xfrm>
            <a:off x="626390" y="-2584"/>
            <a:ext cx="9686441" cy="707886"/>
          </a:xfrm>
          <a:prstGeom prst="rect">
            <a:avLst/>
          </a:prstGeom>
          <a:noFill/>
        </p:spPr>
        <p:txBody>
          <a:bodyPr wrap="square" rtlCol="0">
            <a:spAutoFit/>
          </a:bodyPr>
          <a:lstStyle/>
          <a:p>
            <a:r>
              <a:rPr lang="en-US" sz="4000" dirty="0"/>
              <a:t>Action Plan</a:t>
            </a:r>
          </a:p>
        </p:txBody>
      </p:sp>
      <p:graphicFrame>
        <p:nvGraphicFramePr>
          <p:cNvPr id="18" name="Diagram 17">
            <a:extLst>
              <a:ext uri="{FF2B5EF4-FFF2-40B4-BE49-F238E27FC236}">
                <a16:creationId xmlns:a16="http://schemas.microsoft.com/office/drawing/2014/main" id="{22D88D05-6A11-E148-A067-E3B7E700A41C}"/>
              </a:ext>
            </a:extLst>
          </p:cNvPr>
          <p:cNvGraphicFramePr/>
          <p:nvPr>
            <p:extLst>
              <p:ext uri="{D42A27DB-BD31-4B8C-83A1-F6EECF244321}">
                <p14:modId xmlns:p14="http://schemas.microsoft.com/office/powerpoint/2010/main" val="518997799"/>
              </p:ext>
            </p:extLst>
          </p:nvPr>
        </p:nvGraphicFramePr>
        <p:xfrm>
          <a:off x="335023" y="1201164"/>
          <a:ext cx="11845542" cy="565166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ectangle 1">
            <a:extLst>
              <a:ext uri="{FF2B5EF4-FFF2-40B4-BE49-F238E27FC236}">
                <a16:creationId xmlns:a16="http://schemas.microsoft.com/office/drawing/2014/main" id="{41491788-784C-F545-BF08-1EB827891579}"/>
              </a:ext>
            </a:extLst>
          </p:cNvPr>
          <p:cNvSpPr/>
          <p:nvPr/>
        </p:nvSpPr>
        <p:spPr>
          <a:xfrm>
            <a:off x="626390" y="528484"/>
            <a:ext cx="10546435" cy="369332"/>
          </a:xfrm>
          <a:prstGeom prst="rect">
            <a:avLst/>
          </a:prstGeom>
        </p:spPr>
        <p:txBody>
          <a:bodyPr wrap="square" lIns="91440" tIns="45720" rIns="91440" bIns="45720" anchor="t">
            <a:spAutoFit/>
          </a:bodyPr>
          <a:lstStyle/>
          <a:p>
            <a:r>
              <a:rPr lang="en-US" dirty="0"/>
              <a:t>Goal: </a:t>
            </a:r>
            <a:r>
              <a:rPr lang="en-US" dirty="0">
                <a:ea typeface="+mn-lt"/>
                <a:cs typeface="+mn-lt"/>
              </a:rPr>
              <a:t>Reduce the one-line RO percentage from 66% to 50% within three month</a:t>
            </a:r>
            <a:endParaRPr lang="en-US" i="1" dirty="0"/>
          </a:p>
        </p:txBody>
      </p:sp>
    </p:spTree>
    <p:extLst>
      <p:ext uri="{BB962C8B-B14F-4D97-AF65-F5344CB8AC3E}">
        <p14:creationId xmlns:p14="http://schemas.microsoft.com/office/powerpoint/2010/main" val="4487551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05257D9-0D2D-0944-A16D-66B627B2245A}"/>
              </a:ext>
            </a:extLst>
          </p:cNvPr>
          <p:cNvSpPr>
            <a:spLocks noGrp="1"/>
          </p:cNvSpPr>
          <p:nvPr>
            <p:ph type="title"/>
          </p:nvPr>
        </p:nvSpPr>
        <p:spPr/>
        <p:txBody>
          <a:bodyPr/>
          <a:lstStyle/>
          <a:p>
            <a:r>
              <a:rPr lang="en-US" dirty="0"/>
              <a:t>Recap</a:t>
            </a:r>
          </a:p>
        </p:txBody>
      </p:sp>
      <p:sp>
        <p:nvSpPr>
          <p:cNvPr id="4" name="Content Placeholder 3">
            <a:extLst>
              <a:ext uri="{FF2B5EF4-FFF2-40B4-BE49-F238E27FC236}">
                <a16:creationId xmlns:a16="http://schemas.microsoft.com/office/drawing/2014/main" id="{2D0E0848-893B-544D-9A38-5C19EE1D9C57}"/>
              </a:ext>
            </a:extLst>
          </p:cNvPr>
          <p:cNvSpPr>
            <a:spLocks noGrp="1"/>
          </p:cNvSpPr>
          <p:nvPr>
            <p:ph idx="1"/>
          </p:nvPr>
        </p:nvSpPr>
        <p:spPr>
          <a:xfrm>
            <a:off x="2231136" y="2638044"/>
            <a:ext cx="7729728" cy="3866928"/>
          </a:xfrm>
        </p:spPr>
        <p:txBody>
          <a:bodyPr vert="horz" lIns="91440" tIns="45720" rIns="91440" bIns="45720" rtlCol="0" anchor="t">
            <a:normAutofit fontScale="92500" lnSpcReduction="20000"/>
          </a:bodyPr>
          <a:lstStyle/>
          <a:p>
            <a:pPr marL="0" indent="0">
              <a:buNone/>
            </a:pPr>
            <a:r>
              <a:rPr lang="en-US" sz="1800" dirty="0"/>
              <a:t>Our service center has a lot of potential: we have a great staff and the infrastructure to grow! By optimizing our bays, restructuring pay plans based on proficiency, using technology to make processes more efficient and transparent, and training our staff with current resources, we will see increases towards our bottom line.  </a:t>
            </a:r>
          </a:p>
          <a:p>
            <a:pPr marL="0" indent="0">
              <a:buNone/>
            </a:pPr>
            <a:endParaRPr lang="en-US" sz="1800" dirty="0"/>
          </a:p>
          <a:p>
            <a:pPr marL="0" indent="0">
              <a:buNone/>
            </a:pPr>
            <a:endParaRPr lang="en-US" sz="1800" dirty="0"/>
          </a:p>
          <a:p>
            <a:pPr marL="0" indent="0">
              <a:buNone/>
            </a:pPr>
            <a:r>
              <a:rPr lang="en-US" sz="1800" dirty="0"/>
              <a:t>Technology is a major resource we have in sales opportunities in order to increase CPL. The digital multi-point inspections and videos enable techs to show what they’re seeing, giving advisors an easier sell. The techs and advisors will see their hours per RO increase, contributing to their paychecks as well as the store.</a:t>
            </a:r>
          </a:p>
          <a:p>
            <a:pPr marL="0" indent="0">
              <a:buNone/>
            </a:pPr>
            <a:endParaRPr lang="en-US" sz="1800" dirty="0"/>
          </a:p>
          <a:p>
            <a:pPr marL="0" indent="0">
              <a:buNone/>
            </a:pPr>
            <a:r>
              <a:rPr lang="en-US" sz="1800" dirty="0"/>
              <a:t>Overall, we’ll have happier customers who understand the work we do and the value we bring, advisors who are empowered to communicate necessary services, and techs who will have career development and rewards on performance.</a:t>
            </a:r>
          </a:p>
        </p:txBody>
      </p:sp>
    </p:spTree>
    <p:extLst>
      <p:ext uri="{BB962C8B-B14F-4D97-AF65-F5344CB8AC3E}">
        <p14:creationId xmlns:p14="http://schemas.microsoft.com/office/powerpoint/2010/main" val="31803245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2E0DEF-679B-0946-9AA4-A4F6CDF8BBAE}"/>
              </a:ext>
            </a:extLst>
          </p:cNvPr>
          <p:cNvSpPr>
            <a:spLocks noGrp="1"/>
          </p:cNvSpPr>
          <p:nvPr>
            <p:ph type="title"/>
          </p:nvPr>
        </p:nvSpPr>
        <p:spPr/>
        <p:txBody>
          <a:bodyPr/>
          <a:lstStyle/>
          <a:p>
            <a:r>
              <a:rPr lang="en-US" dirty="0"/>
              <a:t>Contents</a:t>
            </a:r>
          </a:p>
        </p:txBody>
      </p:sp>
      <p:sp>
        <p:nvSpPr>
          <p:cNvPr id="3" name="Text Placeholder 2">
            <a:extLst>
              <a:ext uri="{FF2B5EF4-FFF2-40B4-BE49-F238E27FC236}">
                <a16:creationId xmlns:a16="http://schemas.microsoft.com/office/drawing/2014/main" id="{2CEC31A6-E6E0-5547-AD2F-F736654E117C}"/>
              </a:ext>
            </a:extLst>
          </p:cNvPr>
          <p:cNvSpPr>
            <a:spLocks noGrp="1"/>
          </p:cNvSpPr>
          <p:nvPr>
            <p:ph type="body" idx="1"/>
          </p:nvPr>
        </p:nvSpPr>
        <p:spPr/>
        <p:txBody>
          <a:bodyPr>
            <a:noAutofit/>
          </a:bodyPr>
          <a:lstStyle/>
          <a:p>
            <a:r>
              <a:rPr lang="en-US" sz="2400" dirty="0"/>
              <a:t>1. Advertising and Marketing</a:t>
            </a:r>
          </a:p>
          <a:p>
            <a:r>
              <a:rPr lang="en-US" sz="2400" dirty="0"/>
              <a:t>II. Analysis of Metrics</a:t>
            </a:r>
          </a:p>
          <a:p>
            <a:r>
              <a:rPr lang="en-US" sz="2400" dirty="0"/>
              <a:t>III. One Line RO’s</a:t>
            </a:r>
          </a:p>
          <a:p>
            <a:r>
              <a:rPr lang="en-US" sz="2400" dirty="0"/>
              <a:t>IV. Conclusions and Next Steps</a:t>
            </a:r>
          </a:p>
        </p:txBody>
      </p:sp>
    </p:spTree>
    <p:extLst>
      <p:ext uri="{BB962C8B-B14F-4D97-AF65-F5344CB8AC3E}">
        <p14:creationId xmlns:p14="http://schemas.microsoft.com/office/powerpoint/2010/main" val="4941166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D97A61-F37D-B749-BEF9-7A078E392A8C}"/>
              </a:ext>
            </a:extLst>
          </p:cNvPr>
          <p:cNvSpPr>
            <a:spLocks noGrp="1"/>
          </p:cNvSpPr>
          <p:nvPr>
            <p:ph type="ctrTitle"/>
          </p:nvPr>
        </p:nvSpPr>
        <p:spPr/>
        <p:txBody>
          <a:bodyPr/>
          <a:lstStyle/>
          <a:p>
            <a:r>
              <a:rPr lang="en-US" dirty="0"/>
              <a:t>Thank you!</a:t>
            </a:r>
          </a:p>
        </p:txBody>
      </p:sp>
    </p:spTree>
    <p:extLst>
      <p:ext uri="{BB962C8B-B14F-4D97-AF65-F5344CB8AC3E}">
        <p14:creationId xmlns:p14="http://schemas.microsoft.com/office/powerpoint/2010/main" val="37730611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C98AF8EE-B9EB-A84D-B788-57C34BCEFE12}"/>
              </a:ext>
            </a:extLst>
          </p:cNvPr>
          <p:cNvSpPr>
            <a:spLocks noGrp="1"/>
          </p:cNvSpPr>
          <p:nvPr>
            <p:ph type="title"/>
          </p:nvPr>
        </p:nvSpPr>
        <p:spPr/>
        <p:txBody>
          <a:bodyPr/>
          <a:lstStyle/>
          <a:p>
            <a:r>
              <a:rPr lang="en-US" dirty="0"/>
              <a:t>1. Advertising &amp; Marketing</a:t>
            </a:r>
          </a:p>
        </p:txBody>
      </p:sp>
      <p:sp>
        <p:nvSpPr>
          <p:cNvPr id="13" name="Content Placeholder 12">
            <a:extLst>
              <a:ext uri="{FF2B5EF4-FFF2-40B4-BE49-F238E27FC236}">
                <a16:creationId xmlns:a16="http://schemas.microsoft.com/office/drawing/2014/main" id="{389923BA-9CF2-6C4C-9FCC-9EDB908BC4B8}"/>
              </a:ext>
            </a:extLst>
          </p:cNvPr>
          <p:cNvSpPr>
            <a:spLocks noGrp="1"/>
          </p:cNvSpPr>
          <p:nvPr>
            <p:ph type="body" idx="1"/>
          </p:nvPr>
        </p:nvSpPr>
        <p:spPr>
          <a:xfrm>
            <a:off x="2438400" y="4603136"/>
            <a:ext cx="7315200" cy="1226164"/>
          </a:xfrm>
        </p:spPr>
        <p:txBody>
          <a:bodyPr>
            <a:normAutofit/>
          </a:bodyPr>
          <a:lstStyle/>
          <a:p>
            <a:pPr algn="ctr"/>
            <a:r>
              <a:rPr lang="en-US" sz="2600" dirty="0"/>
              <a:t>Social Media</a:t>
            </a:r>
          </a:p>
          <a:p>
            <a:pPr algn="ctr"/>
            <a:r>
              <a:rPr lang="en-US" sz="2600" dirty="0"/>
              <a:t>Email Marketing</a:t>
            </a:r>
          </a:p>
        </p:txBody>
      </p:sp>
    </p:spTree>
    <p:extLst>
      <p:ext uri="{BB962C8B-B14F-4D97-AF65-F5344CB8AC3E}">
        <p14:creationId xmlns:p14="http://schemas.microsoft.com/office/powerpoint/2010/main" val="31315958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8AF31AD-D703-5748-B1AF-08E2C28141CF}"/>
              </a:ext>
            </a:extLst>
          </p:cNvPr>
          <p:cNvSpPr txBox="1"/>
          <p:nvPr/>
        </p:nvSpPr>
        <p:spPr>
          <a:xfrm>
            <a:off x="626390" y="488019"/>
            <a:ext cx="9686441" cy="707886"/>
          </a:xfrm>
          <a:prstGeom prst="rect">
            <a:avLst/>
          </a:prstGeom>
          <a:noFill/>
        </p:spPr>
        <p:txBody>
          <a:bodyPr wrap="square" rtlCol="0">
            <a:spAutoFit/>
          </a:bodyPr>
          <a:lstStyle/>
          <a:p>
            <a:r>
              <a:rPr lang="en-US" sz="4000" dirty="0"/>
              <a:t>Social Media Platforms</a:t>
            </a:r>
          </a:p>
        </p:txBody>
      </p:sp>
      <p:grpSp>
        <p:nvGrpSpPr>
          <p:cNvPr id="16" name="Group 15">
            <a:extLst>
              <a:ext uri="{FF2B5EF4-FFF2-40B4-BE49-F238E27FC236}">
                <a16:creationId xmlns:a16="http://schemas.microsoft.com/office/drawing/2014/main" id="{C1E06248-AF5B-334E-8B54-73C1FAB91B2C}"/>
              </a:ext>
            </a:extLst>
          </p:cNvPr>
          <p:cNvGrpSpPr/>
          <p:nvPr/>
        </p:nvGrpSpPr>
        <p:grpSpPr>
          <a:xfrm>
            <a:off x="246071" y="1803343"/>
            <a:ext cx="2568223" cy="4566638"/>
            <a:chOff x="657551" y="1803530"/>
            <a:chExt cx="2568223" cy="4566638"/>
          </a:xfrm>
        </p:grpSpPr>
        <p:sp>
          <p:nvSpPr>
            <p:cNvPr id="10" name="Content Placeholder 4">
              <a:extLst>
                <a:ext uri="{FF2B5EF4-FFF2-40B4-BE49-F238E27FC236}">
                  <a16:creationId xmlns:a16="http://schemas.microsoft.com/office/drawing/2014/main" id="{A0059B76-6ED6-BE40-A645-5B666EFB0DCD}"/>
                </a:ext>
              </a:extLst>
            </p:cNvPr>
            <p:cNvSpPr txBox="1">
              <a:spLocks/>
            </p:cNvSpPr>
            <p:nvPr/>
          </p:nvSpPr>
          <p:spPr>
            <a:xfrm>
              <a:off x="938091" y="1803530"/>
              <a:ext cx="2007141" cy="422064"/>
            </a:xfrm>
            <a:prstGeom prst="rect">
              <a:avLst/>
            </a:prstGeom>
          </p:spPr>
          <p:txBody>
            <a:bodyPr>
              <a:normAutofit fontScale="92500"/>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gn="ctr">
                <a:buNone/>
              </a:pPr>
              <a:r>
                <a:rPr lang="en-US" dirty="0"/>
                <a:t>Seasonal Coupons</a:t>
              </a:r>
            </a:p>
          </p:txBody>
        </p:sp>
        <p:pic>
          <p:nvPicPr>
            <p:cNvPr id="7" name="Picture 6">
              <a:extLst>
                <a:ext uri="{FF2B5EF4-FFF2-40B4-BE49-F238E27FC236}">
                  <a16:creationId xmlns:a16="http://schemas.microsoft.com/office/drawing/2014/main" id="{4059B25A-F6D1-4C4C-8AB5-33801031FF77}"/>
                </a:ext>
              </a:extLst>
            </p:cNvPr>
            <p:cNvPicPr>
              <a:picLocks noChangeAspect="1"/>
            </p:cNvPicPr>
            <p:nvPr/>
          </p:nvPicPr>
          <p:blipFill>
            <a:blip r:embed="rId2"/>
            <a:stretch>
              <a:fillRect/>
            </a:stretch>
          </p:blipFill>
          <p:spPr>
            <a:xfrm>
              <a:off x="657551" y="2203939"/>
              <a:ext cx="2568223" cy="4166229"/>
            </a:xfrm>
            <a:prstGeom prst="rect">
              <a:avLst/>
            </a:prstGeom>
          </p:spPr>
        </p:pic>
      </p:grpSp>
      <p:sp>
        <p:nvSpPr>
          <p:cNvPr id="8" name="TextBox 7">
            <a:extLst>
              <a:ext uri="{FF2B5EF4-FFF2-40B4-BE49-F238E27FC236}">
                <a16:creationId xmlns:a16="http://schemas.microsoft.com/office/drawing/2014/main" id="{CF2AC0D6-1184-0B44-8763-9E8D17120F18}"/>
              </a:ext>
            </a:extLst>
          </p:cNvPr>
          <p:cNvSpPr txBox="1"/>
          <p:nvPr/>
        </p:nvSpPr>
        <p:spPr>
          <a:xfrm>
            <a:off x="626390" y="1163799"/>
            <a:ext cx="10728375" cy="369332"/>
          </a:xfrm>
          <a:prstGeom prst="rect">
            <a:avLst/>
          </a:prstGeom>
          <a:noFill/>
        </p:spPr>
        <p:txBody>
          <a:bodyPr wrap="square" rtlCol="0">
            <a:spAutoFit/>
          </a:bodyPr>
          <a:lstStyle/>
          <a:p>
            <a:r>
              <a:rPr lang="en-US" dirty="0"/>
              <a:t>Utilizing Instagram/Facebook to engage our customer base and drive appointments through a range of content.</a:t>
            </a:r>
          </a:p>
        </p:txBody>
      </p:sp>
      <p:grpSp>
        <p:nvGrpSpPr>
          <p:cNvPr id="15" name="Group 14">
            <a:extLst>
              <a:ext uri="{FF2B5EF4-FFF2-40B4-BE49-F238E27FC236}">
                <a16:creationId xmlns:a16="http://schemas.microsoft.com/office/drawing/2014/main" id="{D21141E7-CF70-AD41-8301-9280E3BB2100}"/>
              </a:ext>
            </a:extLst>
          </p:cNvPr>
          <p:cNvGrpSpPr/>
          <p:nvPr/>
        </p:nvGrpSpPr>
        <p:grpSpPr>
          <a:xfrm>
            <a:off x="3452895" y="1803530"/>
            <a:ext cx="2480441" cy="4566451"/>
            <a:chOff x="5254779" y="1803530"/>
            <a:chExt cx="2480441" cy="4566451"/>
          </a:xfrm>
        </p:grpSpPr>
        <p:pic>
          <p:nvPicPr>
            <p:cNvPr id="13" name="Picture 12">
              <a:extLst>
                <a:ext uri="{FF2B5EF4-FFF2-40B4-BE49-F238E27FC236}">
                  <a16:creationId xmlns:a16="http://schemas.microsoft.com/office/drawing/2014/main" id="{7DF05169-E286-A448-B193-E0F81F828FAF}"/>
                </a:ext>
              </a:extLst>
            </p:cNvPr>
            <p:cNvPicPr>
              <a:picLocks noChangeAspect="1"/>
            </p:cNvPicPr>
            <p:nvPr/>
          </p:nvPicPr>
          <p:blipFill>
            <a:blip r:embed="rId3"/>
            <a:stretch>
              <a:fillRect/>
            </a:stretch>
          </p:blipFill>
          <p:spPr>
            <a:xfrm>
              <a:off x="5254779" y="2205045"/>
              <a:ext cx="2480441" cy="4164936"/>
            </a:xfrm>
            <a:prstGeom prst="rect">
              <a:avLst/>
            </a:prstGeom>
          </p:spPr>
        </p:pic>
        <p:sp>
          <p:nvSpPr>
            <p:cNvPr id="14" name="Content Placeholder 4">
              <a:extLst>
                <a:ext uri="{FF2B5EF4-FFF2-40B4-BE49-F238E27FC236}">
                  <a16:creationId xmlns:a16="http://schemas.microsoft.com/office/drawing/2014/main" id="{EBD484D1-E97E-A74C-9EF3-A00795E6FBDB}"/>
                </a:ext>
              </a:extLst>
            </p:cNvPr>
            <p:cNvSpPr txBox="1">
              <a:spLocks/>
            </p:cNvSpPr>
            <p:nvPr/>
          </p:nvSpPr>
          <p:spPr>
            <a:xfrm>
              <a:off x="5491428" y="1803530"/>
              <a:ext cx="2007141" cy="422064"/>
            </a:xfrm>
            <a:prstGeom prst="rect">
              <a:avLst/>
            </a:prstGeom>
          </p:spPr>
          <p:txBody>
            <a:bodyPr>
              <a:norm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gn="ctr">
                <a:buNone/>
              </a:pPr>
              <a:r>
                <a:rPr lang="en-US" dirty="0"/>
                <a:t>Helpful Tips</a:t>
              </a:r>
            </a:p>
          </p:txBody>
        </p:sp>
      </p:grpSp>
      <p:grpSp>
        <p:nvGrpSpPr>
          <p:cNvPr id="23" name="Group 22">
            <a:extLst>
              <a:ext uri="{FF2B5EF4-FFF2-40B4-BE49-F238E27FC236}">
                <a16:creationId xmlns:a16="http://schemas.microsoft.com/office/drawing/2014/main" id="{F7791C66-347E-324A-8CF6-F4D53FA103BA}"/>
              </a:ext>
            </a:extLst>
          </p:cNvPr>
          <p:cNvGrpSpPr/>
          <p:nvPr/>
        </p:nvGrpSpPr>
        <p:grpSpPr>
          <a:xfrm>
            <a:off x="6571937" y="1803343"/>
            <a:ext cx="2387634" cy="4566636"/>
            <a:chOff x="6713704" y="1803343"/>
            <a:chExt cx="2387634" cy="4566636"/>
          </a:xfrm>
        </p:grpSpPr>
        <p:pic>
          <p:nvPicPr>
            <p:cNvPr id="18" name="Picture 17">
              <a:extLst>
                <a:ext uri="{FF2B5EF4-FFF2-40B4-BE49-F238E27FC236}">
                  <a16:creationId xmlns:a16="http://schemas.microsoft.com/office/drawing/2014/main" id="{B458180C-4C01-DD4A-93D4-52528B2E2A22}"/>
                </a:ext>
              </a:extLst>
            </p:cNvPr>
            <p:cNvPicPr>
              <a:picLocks noChangeAspect="1"/>
            </p:cNvPicPr>
            <p:nvPr/>
          </p:nvPicPr>
          <p:blipFill>
            <a:blip r:embed="rId4"/>
            <a:stretch>
              <a:fillRect/>
            </a:stretch>
          </p:blipFill>
          <p:spPr>
            <a:xfrm>
              <a:off x="6713704" y="2225407"/>
              <a:ext cx="2387634" cy="4144572"/>
            </a:xfrm>
            <a:prstGeom prst="rect">
              <a:avLst/>
            </a:prstGeom>
          </p:spPr>
        </p:pic>
        <p:sp>
          <p:nvSpPr>
            <p:cNvPr id="21" name="Content Placeholder 4">
              <a:extLst>
                <a:ext uri="{FF2B5EF4-FFF2-40B4-BE49-F238E27FC236}">
                  <a16:creationId xmlns:a16="http://schemas.microsoft.com/office/drawing/2014/main" id="{DB189CF8-8B44-764C-88A1-110AADEA894D}"/>
                </a:ext>
              </a:extLst>
            </p:cNvPr>
            <p:cNvSpPr txBox="1">
              <a:spLocks/>
            </p:cNvSpPr>
            <p:nvPr/>
          </p:nvSpPr>
          <p:spPr>
            <a:xfrm>
              <a:off x="6810344" y="1803343"/>
              <a:ext cx="2007141" cy="422064"/>
            </a:xfrm>
            <a:prstGeom prst="rect">
              <a:avLst/>
            </a:prstGeom>
          </p:spPr>
          <p:txBody>
            <a:bodyPr>
              <a:norm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gn="ctr">
                <a:buNone/>
              </a:pPr>
              <a:r>
                <a:rPr lang="en-US" dirty="0"/>
                <a:t>Cust. Spotlight</a:t>
              </a:r>
            </a:p>
          </p:txBody>
        </p:sp>
      </p:grpSp>
      <p:grpSp>
        <p:nvGrpSpPr>
          <p:cNvPr id="24" name="Group 23">
            <a:extLst>
              <a:ext uri="{FF2B5EF4-FFF2-40B4-BE49-F238E27FC236}">
                <a16:creationId xmlns:a16="http://schemas.microsoft.com/office/drawing/2014/main" id="{1F3EE4B3-BB88-DF4F-B414-00678E01682B}"/>
              </a:ext>
            </a:extLst>
          </p:cNvPr>
          <p:cNvGrpSpPr/>
          <p:nvPr/>
        </p:nvGrpSpPr>
        <p:grpSpPr>
          <a:xfrm>
            <a:off x="9598173" y="1803343"/>
            <a:ext cx="2347756" cy="4566637"/>
            <a:chOff x="9598173" y="1803343"/>
            <a:chExt cx="2347756" cy="4566637"/>
          </a:xfrm>
        </p:grpSpPr>
        <p:pic>
          <p:nvPicPr>
            <p:cNvPr id="20" name="Picture 19">
              <a:extLst>
                <a:ext uri="{FF2B5EF4-FFF2-40B4-BE49-F238E27FC236}">
                  <a16:creationId xmlns:a16="http://schemas.microsoft.com/office/drawing/2014/main" id="{7C2D281E-B082-344D-B274-8E6A0CED96A6}"/>
                </a:ext>
              </a:extLst>
            </p:cNvPr>
            <p:cNvPicPr>
              <a:picLocks noChangeAspect="1"/>
            </p:cNvPicPr>
            <p:nvPr/>
          </p:nvPicPr>
          <p:blipFill>
            <a:blip r:embed="rId5"/>
            <a:stretch>
              <a:fillRect/>
            </a:stretch>
          </p:blipFill>
          <p:spPr>
            <a:xfrm>
              <a:off x="9598173" y="2225408"/>
              <a:ext cx="2347756" cy="4144572"/>
            </a:xfrm>
            <a:prstGeom prst="rect">
              <a:avLst/>
            </a:prstGeom>
          </p:spPr>
        </p:pic>
        <p:sp>
          <p:nvSpPr>
            <p:cNvPr id="22" name="Content Placeholder 4">
              <a:extLst>
                <a:ext uri="{FF2B5EF4-FFF2-40B4-BE49-F238E27FC236}">
                  <a16:creationId xmlns:a16="http://schemas.microsoft.com/office/drawing/2014/main" id="{39E8F9E9-6055-D443-836A-BF6DF5551A82}"/>
                </a:ext>
              </a:extLst>
            </p:cNvPr>
            <p:cNvSpPr txBox="1">
              <a:spLocks/>
            </p:cNvSpPr>
            <p:nvPr/>
          </p:nvSpPr>
          <p:spPr>
            <a:xfrm>
              <a:off x="9768480" y="1803343"/>
              <a:ext cx="2007141" cy="422064"/>
            </a:xfrm>
            <a:prstGeom prst="rect">
              <a:avLst/>
            </a:prstGeom>
          </p:spPr>
          <p:txBody>
            <a:bodyPr>
              <a:norm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gn="ctr">
                <a:buNone/>
              </a:pPr>
              <a:r>
                <a:rPr lang="en-US" dirty="0"/>
                <a:t>Tech Spotlight</a:t>
              </a:r>
            </a:p>
          </p:txBody>
        </p:sp>
      </p:grpSp>
    </p:spTree>
    <p:extLst>
      <p:ext uri="{BB962C8B-B14F-4D97-AF65-F5344CB8AC3E}">
        <p14:creationId xmlns:p14="http://schemas.microsoft.com/office/powerpoint/2010/main" val="38931860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8AF31AD-D703-5748-B1AF-08E2C28141CF}"/>
              </a:ext>
            </a:extLst>
          </p:cNvPr>
          <p:cNvSpPr txBox="1"/>
          <p:nvPr/>
        </p:nvSpPr>
        <p:spPr>
          <a:xfrm>
            <a:off x="626390" y="488019"/>
            <a:ext cx="9686441" cy="707886"/>
          </a:xfrm>
          <a:prstGeom prst="rect">
            <a:avLst/>
          </a:prstGeom>
          <a:noFill/>
        </p:spPr>
        <p:txBody>
          <a:bodyPr wrap="square" rtlCol="0">
            <a:spAutoFit/>
          </a:bodyPr>
          <a:lstStyle/>
          <a:p>
            <a:r>
              <a:rPr lang="en-US" sz="4000" dirty="0"/>
              <a:t>Email Marketing - Coupons</a:t>
            </a:r>
          </a:p>
        </p:txBody>
      </p:sp>
      <p:sp>
        <p:nvSpPr>
          <p:cNvPr id="8" name="TextBox 7">
            <a:extLst>
              <a:ext uri="{FF2B5EF4-FFF2-40B4-BE49-F238E27FC236}">
                <a16:creationId xmlns:a16="http://schemas.microsoft.com/office/drawing/2014/main" id="{CF2AC0D6-1184-0B44-8763-9E8D17120F18}"/>
              </a:ext>
            </a:extLst>
          </p:cNvPr>
          <p:cNvSpPr txBox="1"/>
          <p:nvPr/>
        </p:nvSpPr>
        <p:spPr>
          <a:xfrm>
            <a:off x="626390" y="1163799"/>
            <a:ext cx="10728375" cy="369332"/>
          </a:xfrm>
          <a:prstGeom prst="rect">
            <a:avLst/>
          </a:prstGeom>
          <a:noFill/>
        </p:spPr>
        <p:txBody>
          <a:bodyPr wrap="square" rtlCol="0">
            <a:spAutoFit/>
          </a:bodyPr>
          <a:lstStyle/>
          <a:p>
            <a:r>
              <a:rPr lang="en-US" dirty="0"/>
              <a:t>Engage customers through seasonal coupons and promotions to stay top-of-mind.</a:t>
            </a:r>
          </a:p>
        </p:txBody>
      </p:sp>
      <p:pic>
        <p:nvPicPr>
          <p:cNvPr id="3" name="Picture 2">
            <a:extLst>
              <a:ext uri="{FF2B5EF4-FFF2-40B4-BE49-F238E27FC236}">
                <a16:creationId xmlns:a16="http://schemas.microsoft.com/office/drawing/2014/main" id="{F41643C6-3956-6741-A0BA-824137BAE348}"/>
              </a:ext>
            </a:extLst>
          </p:cNvPr>
          <p:cNvPicPr>
            <a:picLocks noChangeAspect="1"/>
          </p:cNvPicPr>
          <p:nvPr/>
        </p:nvPicPr>
        <p:blipFill rotWithShape="1">
          <a:blip r:embed="rId3"/>
          <a:srcRect t="11834" b="19000"/>
          <a:stretch/>
        </p:blipFill>
        <p:spPr>
          <a:xfrm>
            <a:off x="8666878" y="1533131"/>
            <a:ext cx="3229543" cy="4836850"/>
          </a:xfrm>
          <a:prstGeom prst="rect">
            <a:avLst/>
          </a:prstGeom>
        </p:spPr>
      </p:pic>
      <p:pic>
        <p:nvPicPr>
          <p:cNvPr id="4" name="Picture 3">
            <a:extLst>
              <a:ext uri="{FF2B5EF4-FFF2-40B4-BE49-F238E27FC236}">
                <a16:creationId xmlns:a16="http://schemas.microsoft.com/office/drawing/2014/main" id="{A5E8B1CF-81E3-3844-8FAF-91A04FBCED7E}"/>
              </a:ext>
            </a:extLst>
          </p:cNvPr>
          <p:cNvPicPr>
            <a:picLocks noChangeAspect="1"/>
          </p:cNvPicPr>
          <p:nvPr/>
        </p:nvPicPr>
        <p:blipFill rotWithShape="1">
          <a:blip r:embed="rId4"/>
          <a:srcRect l="9046" r="9690"/>
          <a:stretch/>
        </p:blipFill>
        <p:spPr>
          <a:xfrm>
            <a:off x="626390" y="2478368"/>
            <a:ext cx="7532370" cy="3039776"/>
          </a:xfrm>
          <a:prstGeom prst="rect">
            <a:avLst/>
          </a:prstGeom>
        </p:spPr>
      </p:pic>
      <p:sp>
        <p:nvSpPr>
          <p:cNvPr id="5" name="TextBox 4">
            <a:extLst>
              <a:ext uri="{FF2B5EF4-FFF2-40B4-BE49-F238E27FC236}">
                <a16:creationId xmlns:a16="http://schemas.microsoft.com/office/drawing/2014/main" id="{C920326B-ABD6-AB48-A6AD-CC75B78AB814}"/>
              </a:ext>
            </a:extLst>
          </p:cNvPr>
          <p:cNvSpPr txBox="1"/>
          <p:nvPr/>
        </p:nvSpPr>
        <p:spPr>
          <a:xfrm>
            <a:off x="1978267" y="2078850"/>
            <a:ext cx="4828616" cy="369332"/>
          </a:xfrm>
          <a:prstGeom prst="rect">
            <a:avLst/>
          </a:prstGeom>
          <a:noFill/>
        </p:spPr>
        <p:txBody>
          <a:bodyPr wrap="square" rtlCol="0">
            <a:spAutoFit/>
          </a:bodyPr>
          <a:lstStyle/>
          <a:p>
            <a:pPr algn="ctr"/>
            <a:r>
              <a:rPr lang="en-US" dirty="0">
                <a:solidFill>
                  <a:schemeClr val="tx1">
                    <a:lumMod val="65000"/>
                    <a:lumOff val="35000"/>
                  </a:schemeClr>
                </a:solidFill>
              </a:rPr>
              <a:t>Fall Coupon Performance Metrics &amp; Copy </a:t>
            </a:r>
          </a:p>
        </p:txBody>
      </p:sp>
    </p:spTree>
    <p:extLst>
      <p:ext uri="{BB962C8B-B14F-4D97-AF65-F5344CB8AC3E}">
        <p14:creationId xmlns:p14="http://schemas.microsoft.com/office/powerpoint/2010/main" val="2941875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8AF31AD-D703-5748-B1AF-08E2C28141CF}"/>
              </a:ext>
            </a:extLst>
          </p:cNvPr>
          <p:cNvSpPr txBox="1"/>
          <p:nvPr/>
        </p:nvSpPr>
        <p:spPr>
          <a:xfrm>
            <a:off x="626390" y="488019"/>
            <a:ext cx="9686441" cy="707886"/>
          </a:xfrm>
          <a:prstGeom prst="rect">
            <a:avLst/>
          </a:prstGeom>
          <a:noFill/>
        </p:spPr>
        <p:txBody>
          <a:bodyPr wrap="square" rtlCol="0">
            <a:spAutoFit/>
          </a:bodyPr>
          <a:lstStyle/>
          <a:p>
            <a:r>
              <a:rPr lang="en-US" sz="4000" dirty="0"/>
              <a:t>Email Marketing - Reminders</a:t>
            </a:r>
          </a:p>
        </p:txBody>
      </p:sp>
      <p:cxnSp>
        <p:nvCxnSpPr>
          <p:cNvPr id="9" name="Straight Connector 8">
            <a:extLst>
              <a:ext uri="{FF2B5EF4-FFF2-40B4-BE49-F238E27FC236}">
                <a16:creationId xmlns:a16="http://schemas.microsoft.com/office/drawing/2014/main" id="{D5986C21-2397-0D4D-9F75-57F1A3C0D236}"/>
              </a:ext>
            </a:extLst>
          </p:cNvPr>
          <p:cNvCxnSpPr>
            <a:cxnSpLocks/>
          </p:cNvCxnSpPr>
          <p:nvPr/>
        </p:nvCxnSpPr>
        <p:spPr>
          <a:xfrm>
            <a:off x="2934848" y="5418664"/>
            <a:ext cx="4672305" cy="43247"/>
          </a:xfrm>
          <a:prstGeom prst="line">
            <a:avLst/>
          </a:prstGeom>
        </p:spPr>
        <p:style>
          <a:lnRef idx="3">
            <a:schemeClr val="dk1"/>
          </a:lnRef>
          <a:fillRef idx="0">
            <a:schemeClr val="dk1"/>
          </a:fillRef>
          <a:effectRef idx="2">
            <a:schemeClr val="dk1"/>
          </a:effectRef>
          <a:fontRef idx="minor">
            <a:schemeClr val="tx1"/>
          </a:fontRef>
        </p:style>
      </p:cxnSp>
      <p:grpSp>
        <p:nvGrpSpPr>
          <p:cNvPr id="13" name="Group 12">
            <a:extLst>
              <a:ext uri="{FF2B5EF4-FFF2-40B4-BE49-F238E27FC236}">
                <a16:creationId xmlns:a16="http://schemas.microsoft.com/office/drawing/2014/main" id="{A9B36686-8054-1F45-A5AC-EBA66BEEE8A7}"/>
              </a:ext>
            </a:extLst>
          </p:cNvPr>
          <p:cNvGrpSpPr/>
          <p:nvPr/>
        </p:nvGrpSpPr>
        <p:grpSpPr>
          <a:xfrm>
            <a:off x="2934849" y="1965441"/>
            <a:ext cx="6458403" cy="1158816"/>
            <a:chOff x="2490706" y="1354351"/>
            <a:chExt cx="7919816" cy="1230803"/>
          </a:xfrm>
        </p:grpSpPr>
        <p:cxnSp>
          <p:nvCxnSpPr>
            <p:cNvPr id="56" name="Straight Connector 55">
              <a:extLst>
                <a:ext uri="{FF2B5EF4-FFF2-40B4-BE49-F238E27FC236}">
                  <a16:creationId xmlns:a16="http://schemas.microsoft.com/office/drawing/2014/main" id="{E5C68CA0-68C0-B943-A498-77056737489F}"/>
                </a:ext>
              </a:extLst>
            </p:cNvPr>
            <p:cNvCxnSpPr>
              <a:stCxn id="75" idx="2"/>
              <a:endCxn id="63" idx="6"/>
            </p:cNvCxnSpPr>
            <p:nvPr/>
          </p:nvCxnSpPr>
          <p:spPr>
            <a:xfrm>
              <a:off x="2490706" y="1962512"/>
              <a:ext cx="7916865" cy="11270"/>
            </a:xfrm>
            <a:prstGeom prst="line">
              <a:avLst/>
            </a:prstGeom>
          </p:spPr>
          <p:style>
            <a:lnRef idx="3">
              <a:schemeClr val="dk1"/>
            </a:lnRef>
            <a:fillRef idx="0">
              <a:schemeClr val="dk1"/>
            </a:fillRef>
            <a:effectRef idx="2">
              <a:schemeClr val="dk1"/>
            </a:effectRef>
            <a:fontRef idx="minor">
              <a:schemeClr val="tx1"/>
            </a:fontRef>
          </p:style>
        </p:cxnSp>
        <p:grpSp>
          <p:nvGrpSpPr>
            <p:cNvPr id="57" name="Group 56">
              <a:extLst>
                <a:ext uri="{FF2B5EF4-FFF2-40B4-BE49-F238E27FC236}">
                  <a16:creationId xmlns:a16="http://schemas.microsoft.com/office/drawing/2014/main" id="{2B2B902E-8C7E-0F40-84B0-66824B196849}"/>
                </a:ext>
              </a:extLst>
            </p:cNvPr>
            <p:cNvGrpSpPr/>
            <p:nvPr/>
          </p:nvGrpSpPr>
          <p:grpSpPr>
            <a:xfrm>
              <a:off x="2490706" y="1354351"/>
              <a:ext cx="1416706" cy="1222745"/>
              <a:chOff x="2454069" y="1354352"/>
              <a:chExt cx="1416706" cy="1222745"/>
            </a:xfrm>
          </p:grpSpPr>
          <p:grpSp>
            <p:nvGrpSpPr>
              <p:cNvPr id="73" name="Group 19">
                <a:extLst>
                  <a:ext uri="{FF2B5EF4-FFF2-40B4-BE49-F238E27FC236}">
                    <a16:creationId xmlns:a16="http://schemas.microsoft.com/office/drawing/2014/main" id="{41AAA226-8E40-0B4D-A982-B02512883DD3}"/>
                  </a:ext>
                </a:extLst>
              </p:cNvPr>
              <p:cNvGrpSpPr>
                <a:grpSpLocks/>
              </p:cNvGrpSpPr>
              <p:nvPr/>
            </p:nvGrpSpPr>
            <p:grpSpPr bwMode="auto">
              <a:xfrm>
                <a:off x="2454069" y="1354352"/>
                <a:ext cx="1416706" cy="1222745"/>
                <a:chOff x="908050" y="2976563"/>
                <a:chExt cx="1515269" cy="1510506"/>
              </a:xfrm>
            </p:grpSpPr>
            <p:sp>
              <p:nvSpPr>
                <p:cNvPr id="75" name="Oval 12">
                  <a:extLst>
                    <a:ext uri="{FF2B5EF4-FFF2-40B4-BE49-F238E27FC236}">
                      <a16:creationId xmlns:a16="http://schemas.microsoft.com/office/drawing/2014/main" id="{6D647F8C-AB72-5B44-A95B-29BBAA66B995}"/>
                    </a:ext>
                  </a:extLst>
                </p:cNvPr>
                <p:cNvSpPr>
                  <a:spLocks noChangeArrowheads="1"/>
                </p:cNvSpPr>
                <p:nvPr/>
              </p:nvSpPr>
              <p:spPr bwMode="auto">
                <a:xfrm>
                  <a:off x="908050" y="2976563"/>
                  <a:ext cx="1507335" cy="1502572"/>
                </a:xfrm>
                <a:prstGeom prst="ellipse">
                  <a:avLst/>
                </a:prstGeom>
                <a:solidFill>
                  <a:srgbClr val="08A7EE"/>
                </a:solidFill>
                <a:ln w="9525" cap="flat" cmpd="sng" algn="ctr">
                  <a:solidFill>
                    <a:srgbClr val="0195F9"/>
                  </a:solidFill>
                  <a:prstDash val="solid"/>
                  <a:round/>
                  <a:headEnd type="none" w="med" len="med"/>
                  <a:tailEnd type="none" w="med" len="med"/>
                </a:ln>
                <a:effectLst>
                  <a:outerShdw blurRad="38100" dist="25400" dir="5400000" algn="t" rotWithShape="0">
                    <a:srgbClr val="000000">
                      <a:alpha val="26667"/>
                    </a:srgbClr>
                  </a:outerShdw>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76" name="Freeform 13">
                  <a:extLst>
                    <a:ext uri="{FF2B5EF4-FFF2-40B4-BE49-F238E27FC236}">
                      <a16:creationId xmlns:a16="http://schemas.microsoft.com/office/drawing/2014/main" id="{7A4FEE0A-7ECC-BE40-8046-189786E4F9CB}"/>
                    </a:ext>
                  </a:extLst>
                </p:cNvPr>
                <p:cNvSpPr>
                  <a:spLocks/>
                </p:cNvSpPr>
                <p:nvPr/>
              </p:nvSpPr>
              <p:spPr bwMode="auto">
                <a:xfrm>
                  <a:off x="1137444" y="3204369"/>
                  <a:ext cx="1285875" cy="1282700"/>
                </a:xfrm>
                <a:custGeom>
                  <a:avLst/>
                  <a:gdLst>
                    <a:gd name="T0" fmla="*/ 1064690 w 343"/>
                    <a:gd name="T1" fmla="*/ 0 h 342"/>
                    <a:gd name="T2" fmla="*/ 0 w 343"/>
                    <a:gd name="T3" fmla="*/ 1065166 h 342"/>
                    <a:gd name="T4" fmla="*/ 532345 w 343"/>
                    <a:gd name="T5" fmla="*/ 1282700 h 342"/>
                    <a:gd name="T6" fmla="*/ 1285875 w 343"/>
                    <a:gd name="T7" fmla="*/ 532583 h 342"/>
                    <a:gd name="T8" fmla="*/ 1064690 w 343"/>
                    <a:gd name="T9" fmla="*/ 0 h 3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3" h="342">
                      <a:moveTo>
                        <a:pt x="284" y="0"/>
                      </a:moveTo>
                      <a:cubicBezTo>
                        <a:pt x="0" y="284"/>
                        <a:pt x="0" y="284"/>
                        <a:pt x="0" y="284"/>
                      </a:cubicBezTo>
                      <a:cubicBezTo>
                        <a:pt x="36" y="320"/>
                        <a:pt x="87" y="342"/>
                        <a:pt x="142" y="342"/>
                      </a:cubicBezTo>
                      <a:cubicBezTo>
                        <a:pt x="253" y="342"/>
                        <a:pt x="343" y="253"/>
                        <a:pt x="343" y="142"/>
                      </a:cubicBezTo>
                      <a:cubicBezTo>
                        <a:pt x="343" y="86"/>
                        <a:pt x="320" y="36"/>
                        <a:pt x="284" y="0"/>
                      </a:cubicBezTo>
                      <a:close/>
                    </a:path>
                  </a:pathLst>
                </a:custGeom>
                <a:gradFill rotWithShape="1">
                  <a:gsLst>
                    <a:gs pos="0">
                      <a:srgbClr val="01315D">
                        <a:alpha val="28000"/>
                      </a:srgbClr>
                    </a:gs>
                    <a:gs pos="100000">
                      <a:srgbClr val="FFFFFF">
                        <a:alpha val="0"/>
                      </a:srgbClr>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74" name="Oval 12">
                <a:extLst>
                  <a:ext uri="{FF2B5EF4-FFF2-40B4-BE49-F238E27FC236}">
                    <a16:creationId xmlns:a16="http://schemas.microsoft.com/office/drawing/2014/main" id="{B23B2A8C-77BC-384E-9685-842ADDC2E0B1}"/>
                  </a:ext>
                </a:extLst>
              </p:cNvPr>
              <p:cNvSpPr>
                <a:spLocks noChangeArrowheads="1"/>
              </p:cNvSpPr>
              <p:nvPr/>
            </p:nvSpPr>
            <p:spPr bwMode="auto">
              <a:xfrm>
                <a:off x="2483897" y="1549142"/>
                <a:ext cx="1345793" cy="784551"/>
              </a:xfrm>
              <a:prstGeom prst="rect">
                <a:avLst/>
              </a:prstGeom>
              <a:noFill/>
              <a:ln w="9525" cap="flat" cmpd="sng" algn="ctr">
                <a:noFill/>
                <a:prstDash val="solid"/>
                <a:round/>
                <a:headEnd type="none" w="med" len="med"/>
                <a:tailEnd type="none" w="med" len="med"/>
              </a:ln>
              <a:effectLst>
                <a:outerShdw blurRad="38100" dist="25400" dir="5400000" algn="t" rotWithShape="0">
                  <a:srgbClr val="000000">
                    <a:alpha val="26667"/>
                  </a:srgbClr>
                </a:outerShdw>
              </a:effectLst>
            </p:spPr>
            <p:txBody>
              <a:bodyPr wrap="square" lIns="0" tIns="0" rIns="0" bIns="0" anchor="ctr">
                <a:spAutoFit/>
              </a:bodyPr>
              <a:lstStyle/>
              <a:p>
                <a:pPr algn="ctr" defTabSz="814388">
                  <a:defRPr/>
                </a:pPr>
                <a:r>
                  <a:rPr lang="en-US" sz="1600" u="sng" dirty="0">
                    <a:solidFill>
                      <a:srgbClr val="FFFFFF"/>
                    </a:solidFill>
                    <a:latin typeface="Arial"/>
                  </a:rPr>
                  <a:t>Day 2</a:t>
                </a:r>
              </a:p>
              <a:p>
                <a:pPr algn="ctr" defTabSz="814388">
                  <a:defRPr/>
                </a:pPr>
                <a:r>
                  <a:rPr lang="en-US" sz="1600" dirty="0">
                    <a:solidFill>
                      <a:srgbClr val="FFFFFF"/>
                    </a:solidFill>
                    <a:latin typeface="Arial"/>
                  </a:rPr>
                  <a:t>Welcome to Service</a:t>
                </a:r>
                <a:endParaRPr lang="en-US" sz="1600" dirty="0">
                  <a:latin typeface="Arial" charset="0"/>
                </a:endParaRPr>
              </a:p>
            </p:txBody>
          </p:sp>
        </p:grpSp>
        <p:grpSp>
          <p:nvGrpSpPr>
            <p:cNvPr id="58" name="Group 57">
              <a:extLst>
                <a:ext uri="{FF2B5EF4-FFF2-40B4-BE49-F238E27FC236}">
                  <a16:creationId xmlns:a16="http://schemas.microsoft.com/office/drawing/2014/main" id="{40B708BE-C1A8-974A-8181-E80B86E15F3B}"/>
                </a:ext>
              </a:extLst>
            </p:cNvPr>
            <p:cNvGrpSpPr/>
            <p:nvPr/>
          </p:nvGrpSpPr>
          <p:grpSpPr>
            <a:xfrm>
              <a:off x="4664344" y="1360775"/>
              <a:ext cx="1412255" cy="1216322"/>
              <a:chOff x="4333677" y="1349898"/>
              <a:chExt cx="1412255" cy="1216322"/>
            </a:xfrm>
          </p:grpSpPr>
          <p:grpSp>
            <p:nvGrpSpPr>
              <p:cNvPr id="69" name="Group 20">
                <a:extLst>
                  <a:ext uri="{FF2B5EF4-FFF2-40B4-BE49-F238E27FC236}">
                    <a16:creationId xmlns:a16="http://schemas.microsoft.com/office/drawing/2014/main" id="{6BA5AE7A-AC23-A943-B2EB-FCD43968DCA0}"/>
                  </a:ext>
                </a:extLst>
              </p:cNvPr>
              <p:cNvGrpSpPr>
                <a:grpSpLocks/>
              </p:cNvGrpSpPr>
              <p:nvPr/>
            </p:nvGrpSpPr>
            <p:grpSpPr bwMode="auto">
              <a:xfrm>
                <a:off x="4333677" y="1349898"/>
                <a:ext cx="1412255" cy="1216322"/>
                <a:chOff x="2554288" y="2976563"/>
                <a:chExt cx="1510507" cy="1503363"/>
              </a:xfrm>
            </p:grpSpPr>
            <p:sp>
              <p:nvSpPr>
                <p:cNvPr id="71" name="Oval 10">
                  <a:extLst>
                    <a:ext uri="{FF2B5EF4-FFF2-40B4-BE49-F238E27FC236}">
                      <a16:creationId xmlns:a16="http://schemas.microsoft.com/office/drawing/2014/main" id="{B0D1A5F2-D289-EA48-8552-1C61376A6BA9}"/>
                    </a:ext>
                  </a:extLst>
                </p:cNvPr>
                <p:cNvSpPr>
                  <a:spLocks noChangeArrowheads="1"/>
                </p:cNvSpPr>
                <p:nvPr/>
              </p:nvSpPr>
              <p:spPr bwMode="auto">
                <a:xfrm>
                  <a:off x="2554288" y="2976563"/>
                  <a:ext cx="1502573" cy="1503363"/>
                </a:xfrm>
                <a:prstGeom prst="ellipse">
                  <a:avLst/>
                </a:prstGeom>
                <a:solidFill>
                  <a:srgbClr val="0560B3"/>
                </a:solidFill>
                <a:ln w="9525" cap="flat" cmpd="sng" algn="ctr">
                  <a:solidFill>
                    <a:srgbClr val="01568F"/>
                  </a:solidFill>
                  <a:prstDash val="solid"/>
                  <a:round/>
                  <a:headEnd type="none" w="med" len="med"/>
                  <a:tailEnd type="none" w="med" len="med"/>
                </a:ln>
                <a:effectLst>
                  <a:outerShdw blurRad="38100" dist="25400" dir="5400000" algn="t" rotWithShape="0">
                    <a:prstClr val="black">
                      <a:alpha val="27000"/>
                    </a:prstClr>
                  </a:outerShdw>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72" name="Freeform 11">
                  <a:extLst>
                    <a:ext uri="{FF2B5EF4-FFF2-40B4-BE49-F238E27FC236}">
                      <a16:creationId xmlns:a16="http://schemas.microsoft.com/office/drawing/2014/main" id="{6458B3AB-B993-D144-9E4E-63B28AF723B3}"/>
                    </a:ext>
                  </a:extLst>
                </p:cNvPr>
                <p:cNvSpPr>
                  <a:spLocks/>
                </p:cNvSpPr>
                <p:nvPr/>
              </p:nvSpPr>
              <p:spPr bwMode="auto">
                <a:xfrm>
                  <a:off x="2783682" y="3197225"/>
                  <a:ext cx="1281113" cy="1282700"/>
                </a:xfrm>
                <a:custGeom>
                  <a:avLst/>
                  <a:gdLst>
                    <a:gd name="T0" fmla="*/ 1060102 w 342"/>
                    <a:gd name="T1" fmla="*/ 0 h 342"/>
                    <a:gd name="T2" fmla="*/ 0 w 342"/>
                    <a:gd name="T3" fmla="*/ 1065166 h 342"/>
                    <a:gd name="T4" fmla="*/ 531924 w 342"/>
                    <a:gd name="T5" fmla="*/ 1282700 h 342"/>
                    <a:gd name="T6" fmla="*/ 1281113 w 342"/>
                    <a:gd name="T7" fmla="*/ 532583 h 342"/>
                    <a:gd name="T8" fmla="*/ 1060102 w 342"/>
                    <a:gd name="T9" fmla="*/ 0 h 3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2" h="342">
                      <a:moveTo>
                        <a:pt x="283" y="0"/>
                      </a:moveTo>
                      <a:cubicBezTo>
                        <a:pt x="0" y="284"/>
                        <a:pt x="0" y="284"/>
                        <a:pt x="0" y="284"/>
                      </a:cubicBezTo>
                      <a:cubicBezTo>
                        <a:pt x="36" y="320"/>
                        <a:pt x="86" y="342"/>
                        <a:pt x="142" y="342"/>
                      </a:cubicBezTo>
                      <a:cubicBezTo>
                        <a:pt x="252" y="342"/>
                        <a:pt x="342" y="253"/>
                        <a:pt x="342" y="142"/>
                      </a:cubicBezTo>
                      <a:cubicBezTo>
                        <a:pt x="342" y="86"/>
                        <a:pt x="320" y="36"/>
                        <a:pt x="283" y="0"/>
                      </a:cubicBezTo>
                      <a:close/>
                    </a:path>
                  </a:pathLst>
                </a:custGeom>
                <a:gradFill rotWithShape="1">
                  <a:gsLst>
                    <a:gs pos="0">
                      <a:srgbClr val="01315D">
                        <a:alpha val="28000"/>
                      </a:srgbClr>
                    </a:gs>
                    <a:gs pos="100000">
                      <a:srgbClr val="FFFFFF">
                        <a:alpha val="0"/>
                      </a:srgbClr>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70" name="Oval 12">
                <a:extLst>
                  <a:ext uri="{FF2B5EF4-FFF2-40B4-BE49-F238E27FC236}">
                    <a16:creationId xmlns:a16="http://schemas.microsoft.com/office/drawing/2014/main" id="{B6ABF6B8-D5B1-B146-9797-B954A12474DA}"/>
                  </a:ext>
                </a:extLst>
              </p:cNvPr>
              <p:cNvSpPr>
                <a:spLocks noChangeArrowheads="1"/>
              </p:cNvSpPr>
              <p:nvPr/>
            </p:nvSpPr>
            <p:spPr bwMode="auto">
              <a:xfrm>
                <a:off x="4429350" y="1565784"/>
                <a:ext cx="1202235" cy="784551"/>
              </a:xfrm>
              <a:prstGeom prst="rect">
                <a:avLst/>
              </a:prstGeom>
              <a:noFill/>
              <a:ln w="9525" cap="flat" cmpd="sng" algn="ctr">
                <a:noFill/>
                <a:prstDash val="solid"/>
                <a:round/>
                <a:headEnd type="none" w="med" len="med"/>
                <a:tailEnd type="none" w="med" len="med"/>
              </a:ln>
              <a:effectLst>
                <a:outerShdw blurRad="38100" dist="25400" dir="5400000" algn="t" rotWithShape="0">
                  <a:srgbClr val="000000">
                    <a:alpha val="26667"/>
                  </a:srgbClr>
                </a:outerShdw>
              </a:effectLst>
            </p:spPr>
            <p:txBody>
              <a:bodyPr wrap="square" lIns="0" tIns="0" rIns="0" bIns="0" anchor="ctr">
                <a:spAutoFit/>
              </a:bodyPr>
              <a:lstStyle/>
              <a:p>
                <a:pPr algn="ctr" defTabSz="814388">
                  <a:defRPr/>
                </a:pPr>
                <a:r>
                  <a:rPr lang="en-US" sz="1600" u="sng" dirty="0">
                    <a:solidFill>
                      <a:srgbClr val="FFFFFF"/>
                    </a:solidFill>
                    <a:latin typeface="Arial"/>
                  </a:rPr>
                  <a:t>Month 4</a:t>
                </a:r>
              </a:p>
              <a:p>
                <a:pPr algn="ctr" defTabSz="814388">
                  <a:defRPr/>
                </a:pPr>
                <a:r>
                  <a:rPr lang="en-US" sz="1600" dirty="0">
                    <a:solidFill>
                      <a:srgbClr val="FFFFFF"/>
                    </a:solidFill>
                    <a:latin typeface="Arial"/>
                  </a:rPr>
                  <a:t>Service Reminder</a:t>
                </a:r>
                <a:endParaRPr lang="en-US" sz="1600" dirty="0">
                  <a:latin typeface="Arial" charset="0"/>
                </a:endParaRPr>
              </a:p>
            </p:txBody>
          </p:sp>
        </p:grpSp>
        <p:grpSp>
          <p:nvGrpSpPr>
            <p:cNvPr id="59" name="Group 58">
              <a:extLst>
                <a:ext uri="{FF2B5EF4-FFF2-40B4-BE49-F238E27FC236}">
                  <a16:creationId xmlns:a16="http://schemas.microsoft.com/office/drawing/2014/main" id="{53B5E9FA-3E1E-0648-B22E-F51E24EE7BF6}"/>
                </a:ext>
              </a:extLst>
            </p:cNvPr>
            <p:cNvGrpSpPr/>
            <p:nvPr/>
          </p:nvGrpSpPr>
          <p:grpSpPr>
            <a:xfrm>
              <a:off x="6833531" y="1365620"/>
              <a:ext cx="1415222" cy="1216322"/>
              <a:chOff x="6208835" y="1376105"/>
              <a:chExt cx="1415222" cy="1216322"/>
            </a:xfrm>
          </p:grpSpPr>
          <p:grpSp>
            <p:nvGrpSpPr>
              <p:cNvPr id="65" name="Group 33">
                <a:extLst>
                  <a:ext uri="{FF2B5EF4-FFF2-40B4-BE49-F238E27FC236}">
                    <a16:creationId xmlns:a16="http://schemas.microsoft.com/office/drawing/2014/main" id="{E2BEA37D-628B-F843-9C64-8E36B68710B3}"/>
                  </a:ext>
                </a:extLst>
              </p:cNvPr>
              <p:cNvGrpSpPr>
                <a:grpSpLocks/>
              </p:cNvGrpSpPr>
              <p:nvPr/>
            </p:nvGrpSpPr>
            <p:grpSpPr bwMode="auto">
              <a:xfrm>
                <a:off x="6208835" y="1376105"/>
                <a:ext cx="1415222" cy="1216322"/>
                <a:chOff x="4197350" y="2976563"/>
                <a:chExt cx="1513682" cy="1503363"/>
              </a:xfrm>
            </p:grpSpPr>
            <p:sp>
              <p:nvSpPr>
                <p:cNvPr id="67" name="Oval 14">
                  <a:extLst>
                    <a:ext uri="{FF2B5EF4-FFF2-40B4-BE49-F238E27FC236}">
                      <a16:creationId xmlns:a16="http://schemas.microsoft.com/office/drawing/2014/main" id="{0F0097EC-AF7C-9347-AAAE-C789E23504AC}"/>
                    </a:ext>
                  </a:extLst>
                </p:cNvPr>
                <p:cNvSpPr>
                  <a:spLocks noChangeArrowheads="1"/>
                </p:cNvSpPr>
                <p:nvPr/>
              </p:nvSpPr>
              <p:spPr bwMode="auto">
                <a:xfrm>
                  <a:off x="4197350" y="2976563"/>
                  <a:ext cx="1505749" cy="1503363"/>
                </a:xfrm>
                <a:prstGeom prst="ellipse">
                  <a:avLst/>
                </a:prstGeom>
                <a:solidFill>
                  <a:srgbClr val="093667"/>
                </a:solidFill>
                <a:ln w="9525" cap="flat" cmpd="sng" algn="ctr">
                  <a:solidFill>
                    <a:srgbClr val="013253"/>
                  </a:solidFill>
                  <a:prstDash val="solid"/>
                  <a:round/>
                  <a:headEnd type="none" w="med" len="med"/>
                  <a:tailEnd type="none" w="med" len="med"/>
                </a:ln>
                <a:effectLst>
                  <a:outerShdw blurRad="38100" dist="25400" dir="5400000" algn="t" rotWithShape="0">
                    <a:prstClr val="black">
                      <a:alpha val="27000"/>
                    </a:prstClr>
                  </a:outerShdw>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68" name="Freeform 15">
                  <a:extLst>
                    <a:ext uri="{FF2B5EF4-FFF2-40B4-BE49-F238E27FC236}">
                      <a16:creationId xmlns:a16="http://schemas.microsoft.com/office/drawing/2014/main" id="{F265E275-708A-044C-B007-3EF0D710EDF9}"/>
                    </a:ext>
                  </a:extLst>
                </p:cNvPr>
                <p:cNvSpPr>
                  <a:spLocks/>
                </p:cNvSpPr>
                <p:nvPr/>
              </p:nvSpPr>
              <p:spPr bwMode="auto">
                <a:xfrm>
                  <a:off x="4425157" y="3197225"/>
                  <a:ext cx="1285875" cy="1282700"/>
                </a:xfrm>
                <a:custGeom>
                  <a:avLst/>
                  <a:gdLst>
                    <a:gd name="T0" fmla="*/ 1064690 w 343"/>
                    <a:gd name="T1" fmla="*/ 0 h 342"/>
                    <a:gd name="T2" fmla="*/ 0 w 343"/>
                    <a:gd name="T3" fmla="*/ 1065166 h 342"/>
                    <a:gd name="T4" fmla="*/ 532345 w 343"/>
                    <a:gd name="T5" fmla="*/ 1282700 h 342"/>
                    <a:gd name="T6" fmla="*/ 1285875 w 343"/>
                    <a:gd name="T7" fmla="*/ 532583 h 342"/>
                    <a:gd name="T8" fmla="*/ 1064690 w 343"/>
                    <a:gd name="T9" fmla="*/ 0 h 3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3" h="342">
                      <a:moveTo>
                        <a:pt x="284" y="0"/>
                      </a:moveTo>
                      <a:cubicBezTo>
                        <a:pt x="0" y="284"/>
                        <a:pt x="0" y="284"/>
                        <a:pt x="0" y="284"/>
                      </a:cubicBezTo>
                      <a:cubicBezTo>
                        <a:pt x="36" y="320"/>
                        <a:pt x="87" y="342"/>
                        <a:pt x="142" y="342"/>
                      </a:cubicBezTo>
                      <a:cubicBezTo>
                        <a:pt x="253" y="342"/>
                        <a:pt x="343" y="253"/>
                        <a:pt x="343" y="142"/>
                      </a:cubicBezTo>
                      <a:cubicBezTo>
                        <a:pt x="343" y="86"/>
                        <a:pt x="320" y="36"/>
                        <a:pt x="284" y="0"/>
                      </a:cubicBezTo>
                      <a:close/>
                    </a:path>
                  </a:pathLst>
                </a:custGeom>
                <a:gradFill rotWithShape="1">
                  <a:gsLst>
                    <a:gs pos="0">
                      <a:srgbClr val="000C16">
                        <a:alpha val="34901"/>
                      </a:srgbClr>
                    </a:gs>
                    <a:gs pos="100000">
                      <a:schemeClr val="bg1">
                        <a:alpha val="0"/>
                      </a:schemeClr>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66" name="Oval 12">
                <a:extLst>
                  <a:ext uri="{FF2B5EF4-FFF2-40B4-BE49-F238E27FC236}">
                    <a16:creationId xmlns:a16="http://schemas.microsoft.com/office/drawing/2014/main" id="{CE476DC9-13CE-5643-8600-675303E8F1BF}"/>
                  </a:ext>
                </a:extLst>
              </p:cNvPr>
              <p:cNvSpPr>
                <a:spLocks noChangeArrowheads="1"/>
              </p:cNvSpPr>
              <p:nvPr/>
            </p:nvSpPr>
            <p:spPr bwMode="auto">
              <a:xfrm>
                <a:off x="6218550" y="1565784"/>
                <a:ext cx="1377687" cy="784551"/>
              </a:xfrm>
              <a:prstGeom prst="rect">
                <a:avLst/>
              </a:prstGeom>
              <a:noFill/>
              <a:ln w="9525" cap="flat" cmpd="sng" algn="ctr">
                <a:noFill/>
                <a:prstDash val="solid"/>
                <a:round/>
                <a:headEnd type="none" w="med" len="med"/>
                <a:tailEnd type="none" w="med" len="med"/>
              </a:ln>
              <a:effectLst>
                <a:outerShdw blurRad="38100" dist="25400" dir="5400000" algn="t" rotWithShape="0">
                  <a:srgbClr val="000000">
                    <a:alpha val="26667"/>
                  </a:srgbClr>
                </a:outerShdw>
              </a:effectLst>
            </p:spPr>
            <p:txBody>
              <a:bodyPr wrap="square" lIns="0" tIns="0" rIns="0" bIns="0" anchor="ctr">
                <a:spAutoFit/>
              </a:bodyPr>
              <a:lstStyle/>
              <a:p>
                <a:pPr algn="ctr" defTabSz="814388">
                  <a:defRPr/>
                </a:pPr>
                <a:r>
                  <a:rPr lang="en-US" sz="1600" u="sng" dirty="0">
                    <a:solidFill>
                      <a:srgbClr val="FFFFFF"/>
                    </a:solidFill>
                    <a:latin typeface="Arial"/>
                  </a:rPr>
                  <a:t>Month 6</a:t>
                </a:r>
              </a:p>
              <a:p>
                <a:pPr algn="ctr" defTabSz="814388">
                  <a:defRPr/>
                </a:pPr>
                <a:r>
                  <a:rPr lang="en-US" sz="1600" dirty="0">
                    <a:solidFill>
                      <a:srgbClr val="FFFFFF"/>
                    </a:solidFill>
                    <a:latin typeface="Arial"/>
                  </a:rPr>
                  <a:t>Service Reminder</a:t>
                </a:r>
                <a:endParaRPr lang="en-US" sz="1600" dirty="0">
                  <a:latin typeface="Arial" charset="0"/>
                </a:endParaRPr>
              </a:p>
            </p:txBody>
          </p:sp>
        </p:grpSp>
        <p:grpSp>
          <p:nvGrpSpPr>
            <p:cNvPr id="60" name="Group 59">
              <a:extLst>
                <a:ext uri="{FF2B5EF4-FFF2-40B4-BE49-F238E27FC236}">
                  <a16:creationId xmlns:a16="http://schemas.microsoft.com/office/drawing/2014/main" id="{F5D8DA34-555A-0941-A4B1-5C361297A670}"/>
                </a:ext>
              </a:extLst>
            </p:cNvPr>
            <p:cNvGrpSpPr/>
            <p:nvPr/>
          </p:nvGrpSpPr>
          <p:grpSpPr>
            <a:xfrm>
              <a:off x="9005684" y="1362409"/>
              <a:ext cx="1404838" cy="1222745"/>
              <a:chOff x="8086960" y="1365228"/>
              <a:chExt cx="1404838" cy="1222745"/>
            </a:xfrm>
          </p:grpSpPr>
          <p:grpSp>
            <p:nvGrpSpPr>
              <p:cNvPr id="61" name="Group 34">
                <a:extLst>
                  <a:ext uri="{FF2B5EF4-FFF2-40B4-BE49-F238E27FC236}">
                    <a16:creationId xmlns:a16="http://schemas.microsoft.com/office/drawing/2014/main" id="{D19D5173-33E3-1B41-AA68-8C658745F402}"/>
                  </a:ext>
                </a:extLst>
              </p:cNvPr>
              <p:cNvGrpSpPr>
                <a:grpSpLocks/>
              </p:cNvGrpSpPr>
              <p:nvPr/>
            </p:nvGrpSpPr>
            <p:grpSpPr bwMode="auto">
              <a:xfrm>
                <a:off x="8086960" y="1365228"/>
                <a:ext cx="1404838" cy="1222745"/>
                <a:chOff x="5838825" y="2976563"/>
                <a:chExt cx="1511300" cy="1503363"/>
              </a:xfrm>
            </p:grpSpPr>
            <p:sp>
              <p:nvSpPr>
                <p:cNvPr id="63" name="Oval 16">
                  <a:extLst>
                    <a:ext uri="{FF2B5EF4-FFF2-40B4-BE49-F238E27FC236}">
                      <a16:creationId xmlns:a16="http://schemas.microsoft.com/office/drawing/2014/main" id="{CFB792D9-542C-BF40-880A-8661B0F85298}"/>
                    </a:ext>
                  </a:extLst>
                </p:cNvPr>
                <p:cNvSpPr>
                  <a:spLocks noChangeArrowheads="1"/>
                </p:cNvSpPr>
                <p:nvPr/>
              </p:nvSpPr>
              <p:spPr bwMode="auto">
                <a:xfrm>
                  <a:off x="5838825" y="2976563"/>
                  <a:ext cx="1508125" cy="1503363"/>
                </a:xfrm>
                <a:prstGeom prst="ellipse">
                  <a:avLst/>
                </a:prstGeom>
                <a:solidFill>
                  <a:srgbClr val="0199A1"/>
                </a:solidFill>
                <a:ln w="9525" cap="flat" cmpd="sng" algn="ctr">
                  <a:solidFill>
                    <a:srgbClr val="048C89"/>
                  </a:solidFill>
                  <a:prstDash val="solid"/>
                  <a:round/>
                  <a:headEnd type="none" w="med" len="med"/>
                  <a:tailEnd type="none" w="med" len="med"/>
                </a:ln>
                <a:effectLst>
                  <a:outerShdw blurRad="38100" dist="25400" dir="5400000" algn="t" rotWithShape="0">
                    <a:prstClr val="black">
                      <a:alpha val="27000"/>
                    </a:prstClr>
                  </a:outerShdw>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64" name="Freeform 17">
                  <a:extLst>
                    <a:ext uri="{FF2B5EF4-FFF2-40B4-BE49-F238E27FC236}">
                      <a16:creationId xmlns:a16="http://schemas.microsoft.com/office/drawing/2014/main" id="{D16128CE-BF0F-AF4C-A77B-99935B22FCDA}"/>
                    </a:ext>
                  </a:extLst>
                </p:cNvPr>
                <p:cNvSpPr>
                  <a:spLocks/>
                </p:cNvSpPr>
                <p:nvPr/>
              </p:nvSpPr>
              <p:spPr bwMode="auto">
                <a:xfrm>
                  <a:off x="6064250" y="3197225"/>
                  <a:ext cx="1285875" cy="1282700"/>
                </a:xfrm>
                <a:custGeom>
                  <a:avLst/>
                  <a:gdLst>
                    <a:gd name="T0" fmla="*/ 1064690 w 343"/>
                    <a:gd name="T1" fmla="*/ 0 h 342"/>
                    <a:gd name="T2" fmla="*/ 0 w 343"/>
                    <a:gd name="T3" fmla="*/ 1065166 h 342"/>
                    <a:gd name="T4" fmla="*/ 532345 w 343"/>
                    <a:gd name="T5" fmla="*/ 1282700 h 342"/>
                    <a:gd name="T6" fmla="*/ 1285875 w 343"/>
                    <a:gd name="T7" fmla="*/ 532583 h 342"/>
                    <a:gd name="T8" fmla="*/ 1064690 w 343"/>
                    <a:gd name="T9" fmla="*/ 0 h 3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3" h="342">
                      <a:moveTo>
                        <a:pt x="284" y="0"/>
                      </a:moveTo>
                      <a:cubicBezTo>
                        <a:pt x="0" y="284"/>
                        <a:pt x="0" y="284"/>
                        <a:pt x="0" y="284"/>
                      </a:cubicBezTo>
                      <a:cubicBezTo>
                        <a:pt x="36" y="320"/>
                        <a:pt x="87" y="342"/>
                        <a:pt x="142" y="342"/>
                      </a:cubicBezTo>
                      <a:cubicBezTo>
                        <a:pt x="253" y="342"/>
                        <a:pt x="343" y="253"/>
                        <a:pt x="343" y="142"/>
                      </a:cubicBezTo>
                      <a:cubicBezTo>
                        <a:pt x="343" y="86"/>
                        <a:pt x="320" y="36"/>
                        <a:pt x="284" y="0"/>
                      </a:cubicBezTo>
                      <a:close/>
                    </a:path>
                  </a:pathLst>
                </a:custGeom>
                <a:gradFill rotWithShape="1">
                  <a:gsLst>
                    <a:gs pos="0">
                      <a:srgbClr val="01315D">
                        <a:alpha val="28000"/>
                      </a:srgbClr>
                    </a:gs>
                    <a:gs pos="100000">
                      <a:srgbClr val="FFFFFF">
                        <a:alpha val="0"/>
                      </a:srgbClr>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62" name="Oval 12">
                <a:extLst>
                  <a:ext uri="{FF2B5EF4-FFF2-40B4-BE49-F238E27FC236}">
                    <a16:creationId xmlns:a16="http://schemas.microsoft.com/office/drawing/2014/main" id="{C3EDB3FC-D8A6-B846-B483-7CB15195E3C4}"/>
                  </a:ext>
                </a:extLst>
              </p:cNvPr>
              <p:cNvSpPr>
                <a:spLocks noChangeArrowheads="1"/>
              </p:cNvSpPr>
              <p:nvPr/>
            </p:nvSpPr>
            <p:spPr bwMode="auto">
              <a:xfrm>
                <a:off x="8186787" y="1553940"/>
                <a:ext cx="1202234" cy="784551"/>
              </a:xfrm>
              <a:prstGeom prst="rect">
                <a:avLst/>
              </a:prstGeom>
              <a:noFill/>
              <a:ln w="9525" cap="flat" cmpd="sng" algn="ctr">
                <a:noFill/>
                <a:prstDash val="solid"/>
                <a:round/>
                <a:headEnd type="none" w="med" len="med"/>
                <a:tailEnd type="none" w="med" len="med"/>
              </a:ln>
              <a:effectLst>
                <a:outerShdw blurRad="38100" dist="25400" dir="5400000" algn="t" rotWithShape="0">
                  <a:srgbClr val="000000">
                    <a:alpha val="26667"/>
                  </a:srgbClr>
                </a:outerShdw>
              </a:effectLst>
            </p:spPr>
            <p:txBody>
              <a:bodyPr wrap="square" lIns="0" tIns="0" rIns="0" bIns="0" anchor="ctr">
                <a:spAutoFit/>
              </a:bodyPr>
              <a:lstStyle/>
              <a:p>
                <a:pPr algn="ctr" defTabSz="814388">
                  <a:defRPr/>
                </a:pPr>
                <a:r>
                  <a:rPr lang="en-US" sz="1600" u="sng" dirty="0">
                    <a:solidFill>
                      <a:srgbClr val="FFFFFF"/>
                    </a:solidFill>
                    <a:latin typeface="Arial"/>
                  </a:rPr>
                  <a:t>Month 8</a:t>
                </a:r>
              </a:p>
              <a:p>
                <a:pPr algn="ctr" defTabSz="814388">
                  <a:defRPr/>
                </a:pPr>
                <a:r>
                  <a:rPr lang="en-US" sz="1600" dirty="0">
                    <a:solidFill>
                      <a:srgbClr val="FFFFFF"/>
                    </a:solidFill>
                    <a:latin typeface="Arial"/>
                  </a:rPr>
                  <a:t>Service Reminder</a:t>
                </a:r>
                <a:endParaRPr lang="en-US" sz="1600" dirty="0">
                  <a:latin typeface="Arial" charset="0"/>
                </a:endParaRPr>
              </a:p>
            </p:txBody>
          </p:sp>
        </p:grpSp>
      </p:grpSp>
      <p:grpSp>
        <p:nvGrpSpPr>
          <p:cNvPr id="14" name="Group 13">
            <a:extLst>
              <a:ext uri="{FF2B5EF4-FFF2-40B4-BE49-F238E27FC236}">
                <a16:creationId xmlns:a16="http://schemas.microsoft.com/office/drawing/2014/main" id="{D366D3B1-2F58-D048-A8BF-9324F5377D3E}"/>
              </a:ext>
            </a:extLst>
          </p:cNvPr>
          <p:cNvGrpSpPr/>
          <p:nvPr/>
        </p:nvGrpSpPr>
        <p:grpSpPr>
          <a:xfrm>
            <a:off x="2934849" y="3462985"/>
            <a:ext cx="6455996" cy="1130901"/>
            <a:chOff x="2490706" y="1354352"/>
            <a:chExt cx="7919816" cy="1230802"/>
          </a:xfrm>
        </p:grpSpPr>
        <p:cxnSp>
          <p:nvCxnSpPr>
            <p:cNvPr id="35" name="Straight Connector 34">
              <a:extLst>
                <a:ext uri="{FF2B5EF4-FFF2-40B4-BE49-F238E27FC236}">
                  <a16:creationId xmlns:a16="http://schemas.microsoft.com/office/drawing/2014/main" id="{A258F30B-2C82-7845-BB0E-0288C9942216}"/>
                </a:ext>
              </a:extLst>
            </p:cNvPr>
            <p:cNvCxnSpPr>
              <a:cxnSpLocks/>
              <a:stCxn id="54" idx="2"/>
              <a:endCxn id="42" idx="6"/>
            </p:cNvCxnSpPr>
            <p:nvPr/>
          </p:nvCxnSpPr>
          <p:spPr>
            <a:xfrm>
              <a:off x="2490706" y="1962512"/>
              <a:ext cx="7916865" cy="11270"/>
            </a:xfrm>
            <a:prstGeom prst="line">
              <a:avLst/>
            </a:prstGeom>
          </p:spPr>
          <p:style>
            <a:lnRef idx="3">
              <a:schemeClr val="dk1"/>
            </a:lnRef>
            <a:fillRef idx="0">
              <a:schemeClr val="dk1"/>
            </a:fillRef>
            <a:effectRef idx="2">
              <a:schemeClr val="dk1"/>
            </a:effectRef>
            <a:fontRef idx="minor">
              <a:schemeClr val="tx1"/>
            </a:fontRef>
          </p:style>
        </p:cxnSp>
        <p:grpSp>
          <p:nvGrpSpPr>
            <p:cNvPr id="36" name="Group 35">
              <a:extLst>
                <a:ext uri="{FF2B5EF4-FFF2-40B4-BE49-F238E27FC236}">
                  <a16:creationId xmlns:a16="http://schemas.microsoft.com/office/drawing/2014/main" id="{5164AB10-9B1E-F342-8108-350205390ED5}"/>
                </a:ext>
              </a:extLst>
            </p:cNvPr>
            <p:cNvGrpSpPr/>
            <p:nvPr/>
          </p:nvGrpSpPr>
          <p:grpSpPr>
            <a:xfrm>
              <a:off x="2490706" y="1354352"/>
              <a:ext cx="1416706" cy="1222743"/>
              <a:chOff x="2454069" y="1354353"/>
              <a:chExt cx="1416706" cy="1222743"/>
            </a:xfrm>
          </p:grpSpPr>
          <p:grpSp>
            <p:nvGrpSpPr>
              <p:cNvPr id="52" name="Group 19">
                <a:extLst>
                  <a:ext uri="{FF2B5EF4-FFF2-40B4-BE49-F238E27FC236}">
                    <a16:creationId xmlns:a16="http://schemas.microsoft.com/office/drawing/2014/main" id="{5C3234C9-0265-6F4B-A0DF-EE942927917D}"/>
                  </a:ext>
                </a:extLst>
              </p:cNvPr>
              <p:cNvGrpSpPr>
                <a:grpSpLocks/>
              </p:cNvGrpSpPr>
              <p:nvPr/>
            </p:nvGrpSpPr>
            <p:grpSpPr bwMode="auto">
              <a:xfrm>
                <a:off x="2454069" y="1354353"/>
                <a:ext cx="1416706" cy="1222743"/>
                <a:chOff x="908050" y="2976565"/>
                <a:chExt cx="1515269" cy="1510504"/>
              </a:xfrm>
            </p:grpSpPr>
            <p:sp>
              <p:nvSpPr>
                <p:cNvPr id="54" name="Oval 12">
                  <a:extLst>
                    <a:ext uri="{FF2B5EF4-FFF2-40B4-BE49-F238E27FC236}">
                      <a16:creationId xmlns:a16="http://schemas.microsoft.com/office/drawing/2014/main" id="{9F9C089A-CF58-D441-B41E-856E5D920108}"/>
                    </a:ext>
                  </a:extLst>
                </p:cNvPr>
                <p:cNvSpPr>
                  <a:spLocks noChangeArrowheads="1"/>
                </p:cNvSpPr>
                <p:nvPr/>
              </p:nvSpPr>
              <p:spPr bwMode="auto">
                <a:xfrm>
                  <a:off x="908050" y="2976565"/>
                  <a:ext cx="1507335" cy="1502572"/>
                </a:xfrm>
                <a:prstGeom prst="ellipse">
                  <a:avLst/>
                </a:prstGeom>
                <a:solidFill>
                  <a:srgbClr val="08A7EE"/>
                </a:solidFill>
                <a:ln w="9525" cap="flat" cmpd="sng" algn="ctr">
                  <a:solidFill>
                    <a:srgbClr val="0195F9"/>
                  </a:solidFill>
                  <a:prstDash val="solid"/>
                  <a:round/>
                  <a:headEnd type="none" w="med" len="med"/>
                  <a:tailEnd type="none" w="med" len="med"/>
                </a:ln>
                <a:effectLst>
                  <a:outerShdw blurRad="38100" dist="25400" dir="5400000" algn="t" rotWithShape="0">
                    <a:srgbClr val="000000">
                      <a:alpha val="26667"/>
                    </a:srgbClr>
                  </a:outerShdw>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55" name="Freeform 13">
                  <a:extLst>
                    <a:ext uri="{FF2B5EF4-FFF2-40B4-BE49-F238E27FC236}">
                      <a16:creationId xmlns:a16="http://schemas.microsoft.com/office/drawing/2014/main" id="{123F8B4C-072B-7941-A84B-318B0C19062E}"/>
                    </a:ext>
                  </a:extLst>
                </p:cNvPr>
                <p:cNvSpPr>
                  <a:spLocks/>
                </p:cNvSpPr>
                <p:nvPr/>
              </p:nvSpPr>
              <p:spPr bwMode="auto">
                <a:xfrm>
                  <a:off x="1137444" y="3204369"/>
                  <a:ext cx="1285875" cy="1282700"/>
                </a:xfrm>
                <a:custGeom>
                  <a:avLst/>
                  <a:gdLst>
                    <a:gd name="T0" fmla="*/ 1064690 w 343"/>
                    <a:gd name="T1" fmla="*/ 0 h 342"/>
                    <a:gd name="T2" fmla="*/ 0 w 343"/>
                    <a:gd name="T3" fmla="*/ 1065166 h 342"/>
                    <a:gd name="T4" fmla="*/ 532345 w 343"/>
                    <a:gd name="T5" fmla="*/ 1282700 h 342"/>
                    <a:gd name="T6" fmla="*/ 1285875 w 343"/>
                    <a:gd name="T7" fmla="*/ 532583 h 342"/>
                    <a:gd name="T8" fmla="*/ 1064690 w 343"/>
                    <a:gd name="T9" fmla="*/ 0 h 3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3" h="342">
                      <a:moveTo>
                        <a:pt x="284" y="0"/>
                      </a:moveTo>
                      <a:cubicBezTo>
                        <a:pt x="0" y="284"/>
                        <a:pt x="0" y="284"/>
                        <a:pt x="0" y="284"/>
                      </a:cubicBezTo>
                      <a:cubicBezTo>
                        <a:pt x="36" y="320"/>
                        <a:pt x="87" y="342"/>
                        <a:pt x="142" y="342"/>
                      </a:cubicBezTo>
                      <a:cubicBezTo>
                        <a:pt x="253" y="342"/>
                        <a:pt x="343" y="253"/>
                        <a:pt x="343" y="142"/>
                      </a:cubicBezTo>
                      <a:cubicBezTo>
                        <a:pt x="343" y="86"/>
                        <a:pt x="320" y="36"/>
                        <a:pt x="284" y="0"/>
                      </a:cubicBezTo>
                      <a:close/>
                    </a:path>
                  </a:pathLst>
                </a:custGeom>
                <a:gradFill rotWithShape="1">
                  <a:gsLst>
                    <a:gs pos="0">
                      <a:srgbClr val="01315D">
                        <a:alpha val="28000"/>
                      </a:srgbClr>
                    </a:gs>
                    <a:gs pos="100000">
                      <a:srgbClr val="FFFFFF">
                        <a:alpha val="0"/>
                      </a:srgbClr>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53" name="Oval 12">
                <a:extLst>
                  <a:ext uri="{FF2B5EF4-FFF2-40B4-BE49-F238E27FC236}">
                    <a16:creationId xmlns:a16="http://schemas.microsoft.com/office/drawing/2014/main" id="{3BA1D980-5332-E14C-B61F-2D4CB431BAAA}"/>
                  </a:ext>
                </a:extLst>
              </p:cNvPr>
              <p:cNvSpPr>
                <a:spLocks noChangeArrowheads="1"/>
              </p:cNvSpPr>
              <p:nvPr/>
            </p:nvSpPr>
            <p:spPr bwMode="auto">
              <a:xfrm>
                <a:off x="2483897" y="1539462"/>
                <a:ext cx="1345793" cy="803916"/>
              </a:xfrm>
              <a:prstGeom prst="rect">
                <a:avLst/>
              </a:prstGeom>
              <a:noFill/>
              <a:ln w="9525" cap="flat" cmpd="sng" algn="ctr">
                <a:noFill/>
                <a:prstDash val="solid"/>
                <a:round/>
                <a:headEnd type="none" w="med" len="med"/>
                <a:tailEnd type="none" w="med" len="med"/>
              </a:ln>
              <a:effectLst>
                <a:outerShdw blurRad="38100" dist="25400" dir="5400000" algn="t" rotWithShape="0">
                  <a:srgbClr val="000000">
                    <a:alpha val="26667"/>
                  </a:srgbClr>
                </a:outerShdw>
              </a:effectLst>
            </p:spPr>
            <p:txBody>
              <a:bodyPr wrap="square" lIns="0" tIns="0" rIns="0" bIns="0" anchor="ctr">
                <a:spAutoFit/>
              </a:bodyPr>
              <a:lstStyle/>
              <a:p>
                <a:pPr algn="ctr" defTabSz="814388">
                  <a:defRPr/>
                </a:pPr>
                <a:r>
                  <a:rPr lang="en-US" sz="1600" u="sng" dirty="0">
                    <a:solidFill>
                      <a:srgbClr val="FFFFFF"/>
                    </a:solidFill>
                    <a:latin typeface="Arial"/>
                  </a:rPr>
                  <a:t>Next Day</a:t>
                </a:r>
              </a:p>
              <a:p>
                <a:pPr algn="ctr" defTabSz="814388">
                  <a:defRPr/>
                </a:pPr>
                <a:r>
                  <a:rPr lang="en-US" sz="1600" dirty="0">
                    <a:solidFill>
                      <a:srgbClr val="FFFFFF"/>
                    </a:solidFill>
                    <a:latin typeface="Arial"/>
                  </a:rPr>
                  <a:t>Post-Appt Thank you!</a:t>
                </a:r>
                <a:endParaRPr lang="en-US" sz="1600" dirty="0">
                  <a:latin typeface="Arial" charset="0"/>
                </a:endParaRPr>
              </a:p>
            </p:txBody>
          </p:sp>
        </p:grpSp>
        <p:grpSp>
          <p:nvGrpSpPr>
            <p:cNvPr id="37" name="Group 36">
              <a:extLst>
                <a:ext uri="{FF2B5EF4-FFF2-40B4-BE49-F238E27FC236}">
                  <a16:creationId xmlns:a16="http://schemas.microsoft.com/office/drawing/2014/main" id="{9D2C3A1B-135F-4047-951D-CFA3F324A3C9}"/>
                </a:ext>
              </a:extLst>
            </p:cNvPr>
            <p:cNvGrpSpPr/>
            <p:nvPr/>
          </p:nvGrpSpPr>
          <p:grpSpPr>
            <a:xfrm>
              <a:off x="4664344" y="1360776"/>
              <a:ext cx="1412255" cy="1216322"/>
              <a:chOff x="4333677" y="1349899"/>
              <a:chExt cx="1412255" cy="1216322"/>
            </a:xfrm>
          </p:grpSpPr>
          <p:grpSp>
            <p:nvGrpSpPr>
              <p:cNvPr id="48" name="Group 20">
                <a:extLst>
                  <a:ext uri="{FF2B5EF4-FFF2-40B4-BE49-F238E27FC236}">
                    <a16:creationId xmlns:a16="http://schemas.microsoft.com/office/drawing/2014/main" id="{3ACE7628-59A8-D64C-A8B7-AF35C9283007}"/>
                  </a:ext>
                </a:extLst>
              </p:cNvPr>
              <p:cNvGrpSpPr>
                <a:grpSpLocks/>
              </p:cNvGrpSpPr>
              <p:nvPr/>
            </p:nvGrpSpPr>
            <p:grpSpPr bwMode="auto">
              <a:xfrm>
                <a:off x="4333677" y="1349899"/>
                <a:ext cx="1412255" cy="1216322"/>
                <a:chOff x="2554288" y="2976565"/>
                <a:chExt cx="1510507" cy="1503363"/>
              </a:xfrm>
            </p:grpSpPr>
            <p:sp>
              <p:nvSpPr>
                <p:cNvPr id="50" name="Oval 10">
                  <a:extLst>
                    <a:ext uri="{FF2B5EF4-FFF2-40B4-BE49-F238E27FC236}">
                      <a16:creationId xmlns:a16="http://schemas.microsoft.com/office/drawing/2014/main" id="{5846458B-92AD-F140-BBED-4E2F201A97A5}"/>
                    </a:ext>
                  </a:extLst>
                </p:cNvPr>
                <p:cNvSpPr>
                  <a:spLocks noChangeArrowheads="1"/>
                </p:cNvSpPr>
                <p:nvPr/>
              </p:nvSpPr>
              <p:spPr bwMode="auto">
                <a:xfrm>
                  <a:off x="2554288" y="2976565"/>
                  <a:ext cx="1502573" cy="1503363"/>
                </a:xfrm>
                <a:prstGeom prst="ellipse">
                  <a:avLst/>
                </a:prstGeom>
                <a:solidFill>
                  <a:srgbClr val="0560B3"/>
                </a:solidFill>
                <a:ln w="9525" cap="flat" cmpd="sng" algn="ctr">
                  <a:solidFill>
                    <a:srgbClr val="01568F"/>
                  </a:solidFill>
                  <a:prstDash val="solid"/>
                  <a:round/>
                  <a:headEnd type="none" w="med" len="med"/>
                  <a:tailEnd type="none" w="med" len="med"/>
                </a:ln>
                <a:effectLst>
                  <a:outerShdw blurRad="38100" dist="25400" dir="5400000" algn="t" rotWithShape="0">
                    <a:prstClr val="black">
                      <a:alpha val="27000"/>
                    </a:prstClr>
                  </a:outerShdw>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51" name="Freeform 11">
                  <a:extLst>
                    <a:ext uri="{FF2B5EF4-FFF2-40B4-BE49-F238E27FC236}">
                      <a16:creationId xmlns:a16="http://schemas.microsoft.com/office/drawing/2014/main" id="{B1A6E70F-80F6-1041-95C1-3323A9DBB7A8}"/>
                    </a:ext>
                  </a:extLst>
                </p:cNvPr>
                <p:cNvSpPr>
                  <a:spLocks/>
                </p:cNvSpPr>
                <p:nvPr/>
              </p:nvSpPr>
              <p:spPr bwMode="auto">
                <a:xfrm>
                  <a:off x="2783682" y="3197225"/>
                  <a:ext cx="1281113" cy="1282700"/>
                </a:xfrm>
                <a:custGeom>
                  <a:avLst/>
                  <a:gdLst>
                    <a:gd name="T0" fmla="*/ 1060102 w 342"/>
                    <a:gd name="T1" fmla="*/ 0 h 342"/>
                    <a:gd name="T2" fmla="*/ 0 w 342"/>
                    <a:gd name="T3" fmla="*/ 1065166 h 342"/>
                    <a:gd name="T4" fmla="*/ 531924 w 342"/>
                    <a:gd name="T5" fmla="*/ 1282700 h 342"/>
                    <a:gd name="T6" fmla="*/ 1281113 w 342"/>
                    <a:gd name="T7" fmla="*/ 532583 h 342"/>
                    <a:gd name="T8" fmla="*/ 1060102 w 342"/>
                    <a:gd name="T9" fmla="*/ 0 h 3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2" h="342">
                      <a:moveTo>
                        <a:pt x="283" y="0"/>
                      </a:moveTo>
                      <a:cubicBezTo>
                        <a:pt x="0" y="284"/>
                        <a:pt x="0" y="284"/>
                        <a:pt x="0" y="284"/>
                      </a:cubicBezTo>
                      <a:cubicBezTo>
                        <a:pt x="36" y="320"/>
                        <a:pt x="86" y="342"/>
                        <a:pt x="142" y="342"/>
                      </a:cubicBezTo>
                      <a:cubicBezTo>
                        <a:pt x="252" y="342"/>
                        <a:pt x="342" y="253"/>
                        <a:pt x="342" y="142"/>
                      </a:cubicBezTo>
                      <a:cubicBezTo>
                        <a:pt x="342" y="86"/>
                        <a:pt x="320" y="36"/>
                        <a:pt x="283" y="0"/>
                      </a:cubicBezTo>
                      <a:close/>
                    </a:path>
                  </a:pathLst>
                </a:custGeom>
                <a:gradFill rotWithShape="1">
                  <a:gsLst>
                    <a:gs pos="0">
                      <a:srgbClr val="01315D">
                        <a:alpha val="28000"/>
                      </a:srgbClr>
                    </a:gs>
                    <a:gs pos="100000">
                      <a:srgbClr val="FFFFFF">
                        <a:alpha val="0"/>
                      </a:srgbClr>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49" name="Oval 12">
                <a:extLst>
                  <a:ext uri="{FF2B5EF4-FFF2-40B4-BE49-F238E27FC236}">
                    <a16:creationId xmlns:a16="http://schemas.microsoft.com/office/drawing/2014/main" id="{3D764611-A3F7-E74D-B2C3-461378B81162}"/>
                  </a:ext>
                </a:extLst>
              </p:cNvPr>
              <p:cNvSpPr>
                <a:spLocks noChangeArrowheads="1"/>
              </p:cNvSpPr>
              <p:nvPr/>
            </p:nvSpPr>
            <p:spPr bwMode="auto">
              <a:xfrm>
                <a:off x="4429350" y="1556102"/>
                <a:ext cx="1202235" cy="803916"/>
              </a:xfrm>
              <a:prstGeom prst="rect">
                <a:avLst/>
              </a:prstGeom>
              <a:noFill/>
              <a:ln w="9525" cap="flat" cmpd="sng" algn="ctr">
                <a:noFill/>
                <a:prstDash val="solid"/>
                <a:round/>
                <a:headEnd type="none" w="med" len="med"/>
                <a:tailEnd type="none" w="med" len="med"/>
              </a:ln>
              <a:effectLst>
                <a:outerShdw blurRad="38100" dist="25400" dir="5400000" algn="t" rotWithShape="0">
                  <a:srgbClr val="000000">
                    <a:alpha val="26667"/>
                  </a:srgbClr>
                </a:outerShdw>
              </a:effectLst>
            </p:spPr>
            <p:txBody>
              <a:bodyPr wrap="square" lIns="0" tIns="0" rIns="0" bIns="0" anchor="ctr">
                <a:spAutoFit/>
              </a:bodyPr>
              <a:lstStyle/>
              <a:p>
                <a:pPr algn="ctr" defTabSz="814388">
                  <a:defRPr/>
                </a:pPr>
                <a:r>
                  <a:rPr lang="en-US" sz="1600" u="sng" dirty="0">
                    <a:solidFill>
                      <a:srgbClr val="FFFFFF"/>
                    </a:solidFill>
                    <a:latin typeface="Arial"/>
                  </a:rPr>
                  <a:t>Month 3</a:t>
                </a:r>
              </a:p>
              <a:p>
                <a:pPr algn="ctr" defTabSz="814388">
                  <a:defRPr/>
                </a:pPr>
                <a:r>
                  <a:rPr lang="en-US" sz="1600" dirty="0">
                    <a:solidFill>
                      <a:srgbClr val="FFFFFF"/>
                    </a:solidFill>
                    <a:latin typeface="Arial"/>
                  </a:rPr>
                  <a:t>Current Coupons</a:t>
                </a:r>
                <a:endParaRPr lang="en-US" sz="1600" dirty="0">
                  <a:latin typeface="Arial" charset="0"/>
                </a:endParaRPr>
              </a:p>
            </p:txBody>
          </p:sp>
        </p:grpSp>
        <p:grpSp>
          <p:nvGrpSpPr>
            <p:cNvPr id="38" name="Group 37">
              <a:extLst>
                <a:ext uri="{FF2B5EF4-FFF2-40B4-BE49-F238E27FC236}">
                  <a16:creationId xmlns:a16="http://schemas.microsoft.com/office/drawing/2014/main" id="{6E2C5E79-35F8-A743-8579-4A94DA11AA58}"/>
                </a:ext>
              </a:extLst>
            </p:cNvPr>
            <p:cNvGrpSpPr/>
            <p:nvPr/>
          </p:nvGrpSpPr>
          <p:grpSpPr>
            <a:xfrm>
              <a:off x="6833531" y="1365620"/>
              <a:ext cx="1415222" cy="1216322"/>
              <a:chOff x="6208835" y="1376105"/>
              <a:chExt cx="1415222" cy="1216322"/>
            </a:xfrm>
          </p:grpSpPr>
          <p:grpSp>
            <p:nvGrpSpPr>
              <p:cNvPr id="44" name="Group 33">
                <a:extLst>
                  <a:ext uri="{FF2B5EF4-FFF2-40B4-BE49-F238E27FC236}">
                    <a16:creationId xmlns:a16="http://schemas.microsoft.com/office/drawing/2014/main" id="{74E3ED40-D450-C843-945C-E71BCF3BF31B}"/>
                  </a:ext>
                </a:extLst>
              </p:cNvPr>
              <p:cNvGrpSpPr>
                <a:grpSpLocks/>
              </p:cNvGrpSpPr>
              <p:nvPr/>
            </p:nvGrpSpPr>
            <p:grpSpPr bwMode="auto">
              <a:xfrm>
                <a:off x="6208835" y="1376105"/>
                <a:ext cx="1415222" cy="1216322"/>
                <a:chOff x="4197350" y="2976563"/>
                <a:chExt cx="1513682" cy="1503363"/>
              </a:xfrm>
            </p:grpSpPr>
            <p:sp>
              <p:nvSpPr>
                <p:cNvPr id="46" name="Oval 14">
                  <a:extLst>
                    <a:ext uri="{FF2B5EF4-FFF2-40B4-BE49-F238E27FC236}">
                      <a16:creationId xmlns:a16="http://schemas.microsoft.com/office/drawing/2014/main" id="{8194A3DA-277C-2947-8A52-EFB0325BD1A0}"/>
                    </a:ext>
                  </a:extLst>
                </p:cNvPr>
                <p:cNvSpPr>
                  <a:spLocks noChangeArrowheads="1"/>
                </p:cNvSpPr>
                <p:nvPr/>
              </p:nvSpPr>
              <p:spPr bwMode="auto">
                <a:xfrm>
                  <a:off x="4197350" y="2976563"/>
                  <a:ext cx="1505749" cy="1503363"/>
                </a:xfrm>
                <a:prstGeom prst="ellipse">
                  <a:avLst/>
                </a:prstGeom>
                <a:solidFill>
                  <a:srgbClr val="093667"/>
                </a:solidFill>
                <a:ln w="9525" cap="flat" cmpd="sng" algn="ctr">
                  <a:solidFill>
                    <a:srgbClr val="013253"/>
                  </a:solidFill>
                  <a:prstDash val="solid"/>
                  <a:round/>
                  <a:headEnd type="none" w="med" len="med"/>
                  <a:tailEnd type="none" w="med" len="med"/>
                </a:ln>
                <a:effectLst>
                  <a:outerShdw blurRad="38100" dist="25400" dir="5400000" algn="t" rotWithShape="0">
                    <a:prstClr val="black">
                      <a:alpha val="27000"/>
                    </a:prstClr>
                  </a:outerShdw>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47" name="Freeform 15">
                  <a:extLst>
                    <a:ext uri="{FF2B5EF4-FFF2-40B4-BE49-F238E27FC236}">
                      <a16:creationId xmlns:a16="http://schemas.microsoft.com/office/drawing/2014/main" id="{352421C1-BBE3-9C47-9CDA-A956AC4C1A23}"/>
                    </a:ext>
                  </a:extLst>
                </p:cNvPr>
                <p:cNvSpPr>
                  <a:spLocks/>
                </p:cNvSpPr>
                <p:nvPr/>
              </p:nvSpPr>
              <p:spPr bwMode="auto">
                <a:xfrm>
                  <a:off x="4425157" y="3197225"/>
                  <a:ext cx="1285875" cy="1282700"/>
                </a:xfrm>
                <a:custGeom>
                  <a:avLst/>
                  <a:gdLst>
                    <a:gd name="T0" fmla="*/ 1064690 w 343"/>
                    <a:gd name="T1" fmla="*/ 0 h 342"/>
                    <a:gd name="T2" fmla="*/ 0 w 343"/>
                    <a:gd name="T3" fmla="*/ 1065166 h 342"/>
                    <a:gd name="T4" fmla="*/ 532345 w 343"/>
                    <a:gd name="T5" fmla="*/ 1282700 h 342"/>
                    <a:gd name="T6" fmla="*/ 1285875 w 343"/>
                    <a:gd name="T7" fmla="*/ 532583 h 342"/>
                    <a:gd name="T8" fmla="*/ 1064690 w 343"/>
                    <a:gd name="T9" fmla="*/ 0 h 3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3" h="342">
                      <a:moveTo>
                        <a:pt x="284" y="0"/>
                      </a:moveTo>
                      <a:cubicBezTo>
                        <a:pt x="0" y="284"/>
                        <a:pt x="0" y="284"/>
                        <a:pt x="0" y="284"/>
                      </a:cubicBezTo>
                      <a:cubicBezTo>
                        <a:pt x="36" y="320"/>
                        <a:pt x="87" y="342"/>
                        <a:pt x="142" y="342"/>
                      </a:cubicBezTo>
                      <a:cubicBezTo>
                        <a:pt x="253" y="342"/>
                        <a:pt x="343" y="253"/>
                        <a:pt x="343" y="142"/>
                      </a:cubicBezTo>
                      <a:cubicBezTo>
                        <a:pt x="343" y="86"/>
                        <a:pt x="320" y="36"/>
                        <a:pt x="284" y="0"/>
                      </a:cubicBezTo>
                      <a:close/>
                    </a:path>
                  </a:pathLst>
                </a:custGeom>
                <a:gradFill rotWithShape="1">
                  <a:gsLst>
                    <a:gs pos="0">
                      <a:srgbClr val="000C16">
                        <a:alpha val="34901"/>
                      </a:srgbClr>
                    </a:gs>
                    <a:gs pos="100000">
                      <a:schemeClr val="bg1">
                        <a:alpha val="0"/>
                      </a:schemeClr>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45" name="Oval 12">
                <a:extLst>
                  <a:ext uri="{FF2B5EF4-FFF2-40B4-BE49-F238E27FC236}">
                    <a16:creationId xmlns:a16="http://schemas.microsoft.com/office/drawing/2014/main" id="{B30D1702-D47A-1645-859C-131C1FB53ADA}"/>
                  </a:ext>
                </a:extLst>
              </p:cNvPr>
              <p:cNvSpPr>
                <a:spLocks noChangeArrowheads="1"/>
              </p:cNvSpPr>
              <p:nvPr/>
            </p:nvSpPr>
            <p:spPr bwMode="auto">
              <a:xfrm>
                <a:off x="6220017" y="1618107"/>
                <a:ext cx="1377687" cy="803916"/>
              </a:xfrm>
              <a:prstGeom prst="rect">
                <a:avLst/>
              </a:prstGeom>
              <a:noFill/>
              <a:ln w="9525" cap="flat" cmpd="sng" algn="ctr">
                <a:noFill/>
                <a:prstDash val="solid"/>
                <a:round/>
                <a:headEnd type="none" w="med" len="med"/>
                <a:tailEnd type="none" w="med" len="med"/>
              </a:ln>
              <a:effectLst>
                <a:outerShdw blurRad="38100" dist="25400" dir="5400000" algn="t" rotWithShape="0">
                  <a:srgbClr val="000000">
                    <a:alpha val="26667"/>
                  </a:srgbClr>
                </a:outerShdw>
              </a:effectLst>
            </p:spPr>
            <p:txBody>
              <a:bodyPr wrap="square" lIns="0" tIns="0" rIns="0" bIns="0" anchor="ctr">
                <a:spAutoFit/>
              </a:bodyPr>
              <a:lstStyle/>
              <a:p>
                <a:pPr algn="ctr" defTabSz="814388">
                  <a:defRPr/>
                </a:pPr>
                <a:r>
                  <a:rPr lang="en-US" sz="1600" u="sng" dirty="0">
                    <a:solidFill>
                      <a:srgbClr val="FFFFFF"/>
                    </a:solidFill>
                    <a:latin typeface="Arial"/>
                  </a:rPr>
                  <a:t>Month 6</a:t>
                </a:r>
              </a:p>
              <a:p>
                <a:pPr algn="ctr" defTabSz="814388">
                  <a:defRPr/>
                </a:pPr>
                <a:r>
                  <a:rPr lang="en-US" sz="1600" dirty="0">
                    <a:solidFill>
                      <a:srgbClr val="FFFFFF"/>
                    </a:solidFill>
                    <a:latin typeface="Arial"/>
                  </a:rPr>
                  <a:t>Service Reminder </a:t>
                </a:r>
                <a:endParaRPr lang="en-US" sz="1600" dirty="0">
                  <a:latin typeface="Arial" charset="0"/>
                </a:endParaRPr>
              </a:p>
            </p:txBody>
          </p:sp>
        </p:grpSp>
        <p:grpSp>
          <p:nvGrpSpPr>
            <p:cNvPr id="39" name="Group 38">
              <a:extLst>
                <a:ext uri="{FF2B5EF4-FFF2-40B4-BE49-F238E27FC236}">
                  <a16:creationId xmlns:a16="http://schemas.microsoft.com/office/drawing/2014/main" id="{951E9D04-C8C8-7B45-9CEA-70C3D99F2AD7}"/>
                </a:ext>
              </a:extLst>
            </p:cNvPr>
            <p:cNvGrpSpPr/>
            <p:nvPr/>
          </p:nvGrpSpPr>
          <p:grpSpPr>
            <a:xfrm>
              <a:off x="9005684" y="1362409"/>
              <a:ext cx="1404838" cy="1222745"/>
              <a:chOff x="8086960" y="1365228"/>
              <a:chExt cx="1404838" cy="1222745"/>
            </a:xfrm>
          </p:grpSpPr>
          <p:grpSp>
            <p:nvGrpSpPr>
              <p:cNvPr id="40" name="Group 34">
                <a:extLst>
                  <a:ext uri="{FF2B5EF4-FFF2-40B4-BE49-F238E27FC236}">
                    <a16:creationId xmlns:a16="http://schemas.microsoft.com/office/drawing/2014/main" id="{AD75771B-E4A6-3242-9767-C9BB2D9A8CFB}"/>
                  </a:ext>
                </a:extLst>
              </p:cNvPr>
              <p:cNvGrpSpPr>
                <a:grpSpLocks/>
              </p:cNvGrpSpPr>
              <p:nvPr/>
            </p:nvGrpSpPr>
            <p:grpSpPr bwMode="auto">
              <a:xfrm>
                <a:off x="8086960" y="1365228"/>
                <a:ext cx="1404838" cy="1222745"/>
                <a:chOff x="5838825" y="2976563"/>
                <a:chExt cx="1511300" cy="1503363"/>
              </a:xfrm>
            </p:grpSpPr>
            <p:sp>
              <p:nvSpPr>
                <p:cNvPr id="42" name="Oval 16">
                  <a:extLst>
                    <a:ext uri="{FF2B5EF4-FFF2-40B4-BE49-F238E27FC236}">
                      <a16:creationId xmlns:a16="http://schemas.microsoft.com/office/drawing/2014/main" id="{51B56CBB-F848-2C41-997E-9E5C6C29DB6E}"/>
                    </a:ext>
                  </a:extLst>
                </p:cNvPr>
                <p:cNvSpPr>
                  <a:spLocks noChangeArrowheads="1"/>
                </p:cNvSpPr>
                <p:nvPr/>
              </p:nvSpPr>
              <p:spPr bwMode="auto">
                <a:xfrm>
                  <a:off x="5838825" y="2976563"/>
                  <a:ext cx="1508125" cy="1503363"/>
                </a:xfrm>
                <a:prstGeom prst="ellipse">
                  <a:avLst/>
                </a:prstGeom>
                <a:solidFill>
                  <a:srgbClr val="0199A1"/>
                </a:solidFill>
                <a:ln w="9525" cap="flat" cmpd="sng" algn="ctr">
                  <a:solidFill>
                    <a:srgbClr val="048C89"/>
                  </a:solidFill>
                  <a:prstDash val="solid"/>
                  <a:round/>
                  <a:headEnd type="none" w="med" len="med"/>
                  <a:tailEnd type="none" w="med" len="med"/>
                </a:ln>
                <a:effectLst>
                  <a:outerShdw blurRad="38100" dist="25400" dir="5400000" algn="t" rotWithShape="0">
                    <a:prstClr val="black">
                      <a:alpha val="27000"/>
                    </a:prstClr>
                  </a:outerShdw>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43" name="Freeform 17">
                  <a:extLst>
                    <a:ext uri="{FF2B5EF4-FFF2-40B4-BE49-F238E27FC236}">
                      <a16:creationId xmlns:a16="http://schemas.microsoft.com/office/drawing/2014/main" id="{F9D12F35-48FA-BF4C-BCAD-BBDA33F2C922}"/>
                    </a:ext>
                  </a:extLst>
                </p:cNvPr>
                <p:cNvSpPr>
                  <a:spLocks/>
                </p:cNvSpPr>
                <p:nvPr/>
              </p:nvSpPr>
              <p:spPr bwMode="auto">
                <a:xfrm>
                  <a:off x="6064250" y="3197225"/>
                  <a:ext cx="1285875" cy="1282700"/>
                </a:xfrm>
                <a:custGeom>
                  <a:avLst/>
                  <a:gdLst>
                    <a:gd name="T0" fmla="*/ 1064690 w 343"/>
                    <a:gd name="T1" fmla="*/ 0 h 342"/>
                    <a:gd name="T2" fmla="*/ 0 w 343"/>
                    <a:gd name="T3" fmla="*/ 1065166 h 342"/>
                    <a:gd name="T4" fmla="*/ 532345 w 343"/>
                    <a:gd name="T5" fmla="*/ 1282700 h 342"/>
                    <a:gd name="T6" fmla="*/ 1285875 w 343"/>
                    <a:gd name="T7" fmla="*/ 532583 h 342"/>
                    <a:gd name="T8" fmla="*/ 1064690 w 343"/>
                    <a:gd name="T9" fmla="*/ 0 h 3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3" h="342">
                      <a:moveTo>
                        <a:pt x="284" y="0"/>
                      </a:moveTo>
                      <a:cubicBezTo>
                        <a:pt x="0" y="284"/>
                        <a:pt x="0" y="284"/>
                        <a:pt x="0" y="284"/>
                      </a:cubicBezTo>
                      <a:cubicBezTo>
                        <a:pt x="36" y="320"/>
                        <a:pt x="87" y="342"/>
                        <a:pt x="142" y="342"/>
                      </a:cubicBezTo>
                      <a:cubicBezTo>
                        <a:pt x="253" y="342"/>
                        <a:pt x="343" y="253"/>
                        <a:pt x="343" y="142"/>
                      </a:cubicBezTo>
                      <a:cubicBezTo>
                        <a:pt x="343" y="86"/>
                        <a:pt x="320" y="36"/>
                        <a:pt x="284" y="0"/>
                      </a:cubicBezTo>
                      <a:close/>
                    </a:path>
                  </a:pathLst>
                </a:custGeom>
                <a:gradFill rotWithShape="1">
                  <a:gsLst>
                    <a:gs pos="0">
                      <a:srgbClr val="01315D">
                        <a:alpha val="28000"/>
                      </a:srgbClr>
                    </a:gs>
                    <a:gs pos="100000">
                      <a:srgbClr val="FFFFFF">
                        <a:alpha val="0"/>
                      </a:srgbClr>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41" name="Oval 12">
                <a:extLst>
                  <a:ext uri="{FF2B5EF4-FFF2-40B4-BE49-F238E27FC236}">
                    <a16:creationId xmlns:a16="http://schemas.microsoft.com/office/drawing/2014/main" id="{81AFD704-FFF0-994A-BAEC-30BEA6974776}"/>
                  </a:ext>
                </a:extLst>
              </p:cNvPr>
              <p:cNvSpPr>
                <a:spLocks noChangeArrowheads="1"/>
              </p:cNvSpPr>
              <p:nvPr/>
            </p:nvSpPr>
            <p:spPr bwMode="auto">
              <a:xfrm>
                <a:off x="8186786" y="1544258"/>
                <a:ext cx="1202234" cy="803916"/>
              </a:xfrm>
              <a:prstGeom prst="rect">
                <a:avLst/>
              </a:prstGeom>
              <a:noFill/>
              <a:ln w="9525" cap="flat" cmpd="sng" algn="ctr">
                <a:noFill/>
                <a:prstDash val="solid"/>
                <a:round/>
                <a:headEnd type="none" w="med" len="med"/>
                <a:tailEnd type="none" w="med" len="med"/>
              </a:ln>
              <a:effectLst>
                <a:outerShdw blurRad="38100" dist="25400" dir="5400000" algn="t" rotWithShape="0">
                  <a:srgbClr val="000000">
                    <a:alpha val="26667"/>
                  </a:srgbClr>
                </a:outerShdw>
              </a:effectLst>
            </p:spPr>
            <p:txBody>
              <a:bodyPr wrap="square" lIns="0" tIns="0" rIns="0" bIns="0" anchor="ctr">
                <a:spAutoFit/>
              </a:bodyPr>
              <a:lstStyle/>
              <a:p>
                <a:pPr algn="ctr" defTabSz="814388">
                  <a:defRPr/>
                </a:pPr>
                <a:r>
                  <a:rPr lang="en-US" sz="1600" u="sng" dirty="0">
                    <a:solidFill>
                      <a:srgbClr val="FFFFFF"/>
                    </a:solidFill>
                    <a:latin typeface="Arial"/>
                  </a:rPr>
                  <a:t>Month 8</a:t>
                </a:r>
              </a:p>
              <a:p>
                <a:pPr algn="ctr" defTabSz="814388">
                  <a:defRPr/>
                </a:pPr>
                <a:r>
                  <a:rPr lang="en-US" sz="1600" dirty="0">
                    <a:solidFill>
                      <a:srgbClr val="FFFFFF"/>
                    </a:solidFill>
                    <a:latin typeface="Arial"/>
                  </a:rPr>
                  <a:t>Service Reminder</a:t>
                </a:r>
                <a:endParaRPr lang="en-US" sz="1600" dirty="0">
                  <a:latin typeface="Arial" charset="0"/>
                </a:endParaRPr>
              </a:p>
            </p:txBody>
          </p:sp>
        </p:grpSp>
      </p:grpSp>
      <p:sp>
        <p:nvSpPr>
          <p:cNvPr id="16" name="TextBox 15">
            <a:extLst>
              <a:ext uri="{FF2B5EF4-FFF2-40B4-BE49-F238E27FC236}">
                <a16:creationId xmlns:a16="http://schemas.microsoft.com/office/drawing/2014/main" id="{78BF1AE4-95F7-C343-92F3-BB065E7B471F}"/>
              </a:ext>
            </a:extLst>
          </p:cNvPr>
          <p:cNvSpPr txBox="1"/>
          <p:nvPr/>
        </p:nvSpPr>
        <p:spPr>
          <a:xfrm>
            <a:off x="1449467" y="3706543"/>
            <a:ext cx="1198159" cy="591715"/>
          </a:xfrm>
          <a:prstGeom prst="rect">
            <a:avLst/>
          </a:prstGeom>
          <a:noFill/>
        </p:spPr>
        <p:txBody>
          <a:bodyPr wrap="square" rtlCol="0">
            <a:spAutoFit/>
          </a:bodyPr>
          <a:lstStyle/>
          <a:p>
            <a:pPr algn="ctr"/>
            <a:r>
              <a:rPr lang="en-US" sz="1600" i="1" dirty="0"/>
              <a:t>Active</a:t>
            </a:r>
          </a:p>
          <a:p>
            <a:pPr algn="ctr"/>
            <a:r>
              <a:rPr lang="en-US" sz="1600" i="1" dirty="0"/>
              <a:t>Customers</a:t>
            </a:r>
          </a:p>
        </p:txBody>
      </p:sp>
      <p:grpSp>
        <p:nvGrpSpPr>
          <p:cNvPr id="18" name="Group 17">
            <a:extLst>
              <a:ext uri="{FF2B5EF4-FFF2-40B4-BE49-F238E27FC236}">
                <a16:creationId xmlns:a16="http://schemas.microsoft.com/office/drawing/2014/main" id="{84BAC6B8-6362-9346-BAB6-A777A4B0110E}"/>
              </a:ext>
            </a:extLst>
          </p:cNvPr>
          <p:cNvGrpSpPr/>
          <p:nvPr/>
        </p:nvGrpSpPr>
        <p:grpSpPr>
          <a:xfrm>
            <a:off x="2936599" y="4887878"/>
            <a:ext cx="4693787" cy="1127950"/>
            <a:chOff x="2490706" y="1354351"/>
            <a:chExt cx="5758048" cy="1227591"/>
          </a:xfrm>
        </p:grpSpPr>
        <p:grpSp>
          <p:nvGrpSpPr>
            <p:cNvPr id="20" name="Group 19">
              <a:extLst>
                <a:ext uri="{FF2B5EF4-FFF2-40B4-BE49-F238E27FC236}">
                  <a16:creationId xmlns:a16="http://schemas.microsoft.com/office/drawing/2014/main" id="{472234FE-268F-E543-BC0B-8F12A484CED9}"/>
                </a:ext>
              </a:extLst>
            </p:cNvPr>
            <p:cNvGrpSpPr/>
            <p:nvPr/>
          </p:nvGrpSpPr>
          <p:grpSpPr>
            <a:xfrm>
              <a:off x="2490706" y="1354351"/>
              <a:ext cx="1416706" cy="1222745"/>
              <a:chOff x="2454069" y="1354352"/>
              <a:chExt cx="1416706" cy="1222745"/>
            </a:xfrm>
          </p:grpSpPr>
          <p:grpSp>
            <p:nvGrpSpPr>
              <p:cNvPr id="31" name="Group 19">
                <a:extLst>
                  <a:ext uri="{FF2B5EF4-FFF2-40B4-BE49-F238E27FC236}">
                    <a16:creationId xmlns:a16="http://schemas.microsoft.com/office/drawing/2014/main" id="{B4200620-F554-1A41-BACC-8DCA82F50D0D}"/>
                  </a:ext>
                </a:extLst>
              </p:cNvPr>
              <p:cNvGrpSpPr>
                <a:grpSpLocks/>
              </p:cNvGrpSpPr>
              <p:nvPr/>
            </p:nvGrpSpPr>
            <p:grpSpPr bwMode="auto">
              <a:xfrm>
                <a:off x="2454069" y="1354352"/>
                <a:ext cx="1416706" cy="1222745"/>
                <a:chOff x="908050" y="2976563"/>
                <a:chExt cx="1515269" cy="1510506"/>
              </a:xfrm>
            </p:grpSpPr>
            <p:sp>
              <p:nvSpPr>
                <p:cNvPr id="33" name="Oval 12">
                  <a:extLst>
                    <a:ext uri="{FF2B5EF4-FFF2-40B4-BE49-F238E27FC236}">
                      <a16:creationId xmlns:a16="http://schemas.microsoft.com/office/drawing/2014/main" id="{D5AD6740-3B9D-354E-A474-DD862DB21A63}"/>
                    </a:ext>
                  </a:extLst>
                </p:cNvPr>
                <p:cNvSpPr>
                  <a:spLocks noChangeArrowheads="1"/>
                </p:cNvSpPr>
                <p:nvPr/>
              </p:nvSpPr>
              <p:spPr bwMode="auto">
                <a:xfrm>
                  <a:off x="908050" y="2976563"/>
                  <a:ext cx="1507335" cy="1502572"/>
                </a:xfrm>
                <a:prstGeom prst="ellipse">
                  <a:avLst/>
                </a:prstGeom>
                <a:solidFill>
                  <a:srgbClr val="08A7EE"/>
                </a:solidFill>
                <a:ln w="9525" cap="flat" cmpd="sng" algn="ctr">
                  <a:solidFill>
                    <a:srgbClr val="0195F9"/>
                  </a:solidFill>
                  <a:prstDash val="solid"/>
                  <a:round/>
                  <a:headEnd type="none" w="med" len="med"/>
                  <a:tailEnd type="none" w="med" len="med"/>
                </a:ln>
                <a:effectLst>
                  <a:outerShdw blurRad="38100" dist="25400" dir="5400000" algn="t" rotWithShape="0">
                    <a:srgbClr val="000000">
                      <a:alpha val="26667"/>
                    </a:srgbClr>
                  </a:outerShdw>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34" name="Freeform 13">
                  <a:extLst>
                    <a:ext uri="{FF2B5EF4-FFF2-40B4-BE49-F238E27FC236}">
                      <a16:creationId xmlns:a16="http://schemas.microsoft.com/office/drawing/2014/main" id="{6698F343-B80D-5B4F-AA0F-DE32EB8DDD94}"/>
                    </a:ext>
                  </a:extLst>
                </p:cNvPr>
                <p:cNvSpPr>
                  <a:spLocks/>
                </p:cNvSpPr>
                <p:nvPr/>
              </p:nvSpPr>
              <p:spPr bwMode="auto">
                <a:xfrm>
                  <a:off x="1137444" y="3204369"/>
                  <a:ext cx="1285875" cy="1282700"/>
                </a:xfrm>
                <a:custGeom>
                  <a:avLst/>
                  <a:gdLst>
                    <a:gd name="T0" fmla="*/ 1064690 w 343"/>
                    <a:gd name="T1" fmla="*/ 0 h 342"/>
                    <a:gd name="T2" fmla="*/ 0 w 343"/>
                    <a:gd name="T3" fmla="*/ 1065166 h 342"/>
                    <a:gd name="T4" fmla="*/ 532345 w 343"/>
                    <a:gd name="T5" fmla="*/ 1282700 h 342"/>
                    <a:gd name="T6" fmla="*/ 1285875 w 343"/>
                    <a:gd name="T7" fmla="*/ 532583 h 342"/>
                    <a:gd name="T8" fmla="*/ 1064690 w 343"/>
                    <a:gd name="T9" fmla="*/ 0 h 3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3" h="342">
                      <a:moveTo>
                        <a:pt x="284" y="0"/>
                      </a:moveTo>
                      <a:cubicBezTo>
                        <a:pt x="0" y="284"/>
                        <a:pt x="0" y="284"/>
                        <a:pt x="0" y="284"/>
                      </a:cubicBezTo>
                      <a:cubicBezTo>
                        <a:pt x="36" y="320"/>
                        <a:pt x="87" y="342"/>
                        <a:pt x="142" y="342"/>
                      </a:cubicBezTo>
                      <a:cubicBezTo>
                        <a:pt x="253" y="342"/>
                        <a:pt x="343" y="253"/>
                        <a:pt x="343" y="142"/>
                      </a:cubicBezTo>
                      <a:cubicBezTo>
                        <a:pt x="343" y="86"/>
                        <a:pt x="320" y="36"/>
                        <a:pt x="284" y="0"/>
                      </a:cubicBezTo>
                      <a:close/>
                    </a:path>
                  </a:pathLst>
                </a:custGeom>
                <a:gradFill rotWithShape="1">
                  <a:gsLst>
                    <a:gs pos="0">
                      <a:srgbClr val="01315D">
                        <a:alpha val="28000"/>
                      </a:srgbClr>
                    </a:gs>
                    <a:gs pos="100000">
                      <a:srgbClr val="FFFFFF">
                        <a:alpha val="0"/>
                      </a:srgbClr>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32" name="Oval 12">
                <a:extLst>
                  <a:ext uri="{FF2B5EF4-FFF2-40B4-BE49-F238E27FC236}">
                    <a16:creationId xmlns:a16="http://schemas.microsoft.com/office/drawing/2014/main" id="{AAF2EF1B-BCA8-0841-B6EB-E2D8826098C8}"/>
                  </a:ext>
                </a:extLst>
              </p:cNvPr>
              <p:cNvSpPr>
                <a:spLocks noChangeArrowheads="1"/>
              </p:cNvSpPr>
              <p:nvPr/>
            </p:nvSpPr>
            <p:spPr bwMode="auto">
              <a:xfrm>
                <a:off x="2483897" y="1539462"/>
                <a:ext cx="1345793" cy="803916"/>
              </a:xfrm>
              <a:prstGeom prst="rect">
                <a:avLst/>
              </a:prstGeom>
              <a:noFill/>
              <a:ln w="9525" cap="flat" cmpd="sng" algn="ctr">
                <a:noFill/>
                <a:prstDash val="solid"/>
                <a:round/>
                <a:headEnd type="none" w="med" len="med"/>
                <a:tailEnd type="none" w="med" len="med"/>
              </a:ln>
              <a:effectLst>
                <a:outerShdw blurRad="38100" dist="25400" dir="5400000" algn="t" rotWithShape="0">
                  <a:srgbClr val="000000">
                    <a:alpha val="26667"/>
                  </a:srgbClr>
                </a:outerShdw>
              </a:effectLst>
            </p:spPr>
            <p:txBody>
              <a:bodyPr wrap="square" lIns="0" tIns="0" rIns="0" bIns="0" anchor="ctr">
                <a:spAutoFit/>
              </a:bodyPr>
              <a:lstStyle/>
              <a:p>
                <a:pPr algn="ctr" defTabSz="814388">
                  <a:defRPr/>
                </a:pPr>
                <a:r>
                  <a:rPr lang="en-US" sz="1600" u="sng" dirty="0">
                    <a:solidFill>
                      <a:srgbClr val="FFFFFF"/>
                    </a:solidFill>
                    <a:latin typeface="Arial"/>
                  </a:rPr>
                  <a:t>12 Months</a:t>
                </a:r>
              </a:p>
              <a:p>
                <a:pPr algn="ctr" defTabSz="814388">
                  <a:defRPr/>
                </a:pPr>
                <a:r>
                  <a:rPr lang="en-US" sz="1600" dirty="0">
                    <a:solidFill>
                      <a:srgbClr val="FFFFFF"/>
                    </a:solidFill>
                    <a:latin typeface="Arial"/>
                  </a:rPr>
                  <a:t>Lost Souls Coupon</a:t>
                </a:r>
                <a:endParaRPr lang="en-US" sz="1600" dirty="0">
                  <a:latin typeface="Arial" charset="0"/>
                </a:endParaRPr>
              </a:p>
            </p:txBody>
          </p:sp>
        </p:grpSp>
        <p:grpSp>
          <p:nvGrpSpPr>
            <p:cNvPr id="21" name="Group 20">
              <a:extLst>
                <a:ext uri="{FF2B5EF4-FFF2-40B4-BE49-F238E27FC236}">
                  <a16:creationId xmlns:a16="http://schemas.microsoft.com/office/drawing/2014/main" id="{6704A834-96D5-6E47-BBD2-09EAA524FFBF}"/>
                </a:ext>
              </a:extLst>
            </p:cNvPr>
            <p:cNvGrpSpPr/>
            <p:nvPr/>
          </p:nvGrpSpPr>
          <p:grpSpPr>
            <a:xfrm>
              <a:off x="4664344" y="1360776"/>
              <a:ext cx="1412255" cy="1216323"/>
              <a:chOff x="4333677" y="1349899"/>
              <a:chExt cx="1412255" cy="1216323"/>
            </a:xfrm>
          </p:grpSpPr>
          <p:grpSp>
            <p:nvGrpSpPr>
              <p:cNvPr id="27" name="Group 20">
                <a:extLst>
                  <a:ext uri="{FF2B5EF4-FFF2-40B4-BE49-F238E27FC236}">
                    <a16:creationId xmlns:a16="http://schemas.microsoft.com/office/drawing/2014/main" id="{B9E67C9C-1E26-534E-946E-1B3FFD39055C}"/>
                  </a:ext>
                </a:extLst>
              </p:cNvPr>
              <p:cNvGrpSpPr>
                <a:grpSpLocks/>
              </p:cNvGrpSpPr>
              <p:nvPr/>
            </p:nvGrpSpPr>
            <p:grpSpPr bwMode="auto">
              <a:xfrm>
                <a:off x="4333677" y="1349899"/>
                <a:ext cx="1412255" cy="1216323"/>
                <a:chOff x="2554288" y="2976563"/>
                <a:chExt cx="1510507" cy="1503364"/>
              </a:xfrm>
            </p:grpSpPr>
            <p:sp>
              <p:nvSpPr>
                <p:cNvPr id="29" name="Oval 10">
                  <a:extLst>
                    <a:ext uri="{FF2B5EF4-FFF2-40B4-BE49-F238E27FC236}">
                      <a16:creationId xmlns:a16="http://schemas.microsoft.com/office/drawing/2014/main" id="{4FCD7AEB-AE1A-9949-B631-36926E392765}"/>
                    </a:ext>
                  </a:extLst>
                </p:cNvPr>
                <p:cNvSpPr>
                  <a:spLocks noChangeArrowheads="1"/>
                </p:cNvSpPr>
                <p:nvPr/>
              </p:nvSpPr>
              <p:spPr bwMode="auto">
                <a:xfrm>
                  <a:off x="2554288" y="2976563"/>
                  <a:ext cx="1502574" cy="1503364"/>
                </a:xfrm>
                <a:prstGeom prst="ellipse">
                  <a:avLst/>
                </a:prstGeom>
                <a:solidFill>
                  <a:srgbClr val="0560B3"/>
                </a:solidFill>
                <a:ln w="9525" cap="flat" cmpd="sng" algn="ctr">
                  <a:solidFill>
                    <a:srgbClr val="01568F"/>
                  </a:solidFill>
                  <a:prstDash val="solid"/>
                  <a:round/>
                  <a:headEnd type="none" w="med" len="med"/>
                  <a:tailEnd type="none" w="med" len="med"/>
                </a:ln>
                <a:effectLst>
                  <a:outerShdw blurRad="38100" dist="25400" dir="5400000" algn="t" rotWithShape="0">
                    <a:prstClr val="black">
                      <a:alpha val="27000"/>
                    </a:prstClr>
                  </a:outerShdw>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30" name="Freeform 11">
                  <a:extLst>
                    <a:ext uri="{FF2B5EF4-FFF2-40B4-BE49-F238E27FC236}">
                      <a16:creationId xmlns:a16="http://schemas.microsoft.com/office/drawing/2014/main" id="{0A902CB1-9D98-0447-85AB-B5BBBE83CEA6}"/>
                    </a:ext>
                  </a:extLst>
                </p:cNvPr>
                <p:cNvSpPr>
                  <a:spLocks/>
                </p:cNvSpPr>
                <p:nvPr/>
              </p:nvSpPr>
              <p:spPr bwMode="auto">
                <a:xfrm>
                  <a:off x="2783682" y="3197224"/>
                  <a:ext cx="1281113" cy="1282700"/>
                </a:xfrm>
                <a:custGeom>
                  <a:avLst/>
                  <a:gdLst>
                    <a:gd name="T0" fmla="*/ 1060102 w 342"/>
                    <a:gd name="T1" fmla="*/ 0 h 342"/>
                    <a:gd name="T2" fmla="*/ 0 w 342"/>
                    <a:gd name="T3" fmla="*/ 1065166 h 342"/>
                    <a:gd name="T4" fmla="*/ 531924 w 342"/>
                    <a:gd name="T5" fmla="*/ 1282700 h 342"/>
                    <a:gd name="T6" fmla="*/ 1281113 w 342"/>
                    <a:gd name="T7" fmla="*/ 532583 h 342"/>
                    <a:gd name="T8" fmla="*/ 1060102 w 342"/>
                    <a:gd name="T9" fmla="*/ 0 h 3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2" h="342">
                      <a:moveTo>
                        <a:pt x="283" y="0"/>
                      </a:moveTo>
                      <a:cubicBezTo>
                        <a:pt x="0" y="284"/>
                        <a:pt x="0" y="284"/>
                        <a:pt x="0" y="284"/>
                      </a:cubicBezTo>
                      <a:cubicBezTo>
                        <a:pt x="36" y="320"/>
                        <a:pt x="86" y="342"/>
                        <a:pt x="142" y="342"/>
                      </a:cubicBezTo>
                      <a:cubicBezTo>
                        <a:pt x="252" y="342"/>
                        <a:pt x="342" y="253"/>
                        <a:pt x="342" y="142"/>
                      </a:cubicBezTo>
                      <a:cubicBezTo>
                        <a:pt x="342" y="86"/>
                        <a:pt x="320" y="36"/>
                        <a:pt x="283" y="0"/>
                      </a:cubicBezTo>
                      <a:close/>
                    </a:path>
                  </a:pathLst>
                </a:custGeom>
                <a:gradFill rotWithShape="1">
                  <a:gsLst>
                    <a:gs pos="0">
                      <a:srgbClr val="01315D">
                        <a:alpha val="28000"/>
                      </a:srgbClr>
                    </a:gs>
                    <a:gs pos="100000">
                      <a:srgbClr val="FFFFFF">
                        <a:alpha val="0"/>
                      </a:srgbClr>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28" name="Oval 12">
                <a:extLst>
                  <a:ext uri="{FF2B5EF4-FFF2-40B4-BE49-F238E27FC236}">
                    <a16:creationId xmlns:a16="http://schemas.microsoft.com/office/drawing/2014/main" id="{E80DA77E-7CEC-BE4E-9FDD-AB0EFE0075FC}"/>
                  </a:ext>
                </a:extLst>
              </p:cNvPr>
              <p:cNvSpPr>
                <a:spLocks noChangeArrowheads="1"/>
              </p:cNvSpPr>
              <p:nvPr/>
            </p:nvSpPr>
            <p:spPr bwMode="auto">
              <a:xfrm>
                <a:off x="4429349" y="1422116"/>
                <a:ext cx="1202235" cy="1071887"/>
              </a:xfrm>
              <a:prstGeom prst="rect">
                <a:avLst/>
              </a:prstGeom>
              <a:noFill/>
              <a:ln w="9525" cap="flat" cmpd="sng" algn="ctr">
                <a:noFill/>
                <a:prstDash val="solid"/>
                <a:round/>
                <a:headEnd type="none" w="med" len="med"/>
                <a:tailEnd type="none" w="med" len="med"/>
              </a:ln>
              <a:effectLst>
                <a:outerShdw blurRad="38100" dist="25400" dir="5400000" algn="t" rotWithShape="0">
                  <a:srgbClr val="000000">
                    <a:alpha val="26667"/>
                  </a:srgbClr>
                </a:outerShdw>
              </a:effectLst>
            </p:spPr>
            <p:txBody>
              <a:bodyPr wrap="square" lIns="0" tIns="0" rIns="0" bIns="0" anchor="ctr">
                <a:spAutoFit/>
              </a:bodyPr>
              <a:lstStyle/>
              <a:p>
                <a:pPr algn="ctr" defTabSz="814388">
                  <a:defRPr/>
                </a:pPr>
                <a:r>
                  <a:rPr lang="en-US" sz="1600" u="sng" dirty="0">
                    <a:solidFill>
                      <a:srgbClr val="FFFFFF"/>
                    </a:solidFill>
                    <a:latin typeface="Arial"/>
                  </a:rPr>
                  <a:t>16  Months</a:t>
                </a:r>
              </a:p>
              <a:p>
                <a:pPr algn="ctr" defTabSz="814388">
                  <a:defRPr/>
                </a:pPr>
                <a:r>
                  <a:rPr lang="en-US" sz="1600" dirty="0">
                    <a:solidFill>
                      <a:srgbClr val="FFFFFF"/>
                    </a:solidFill>
                    <a:latin typeface="Arial"/>
                  </a:rPr>
                  <a:t>Lost Souls Coupon</a:t>
                </a:r>
                <a:endParaRPr lang="en-US" sz="1600" dirty="0">
                  <a:latin typeface="Arial" charset="0"/>
                </a:endParaRPr>
              </a:p>
            </p:txBody>
          </p:sp>
        </p:grpSp>
        <p:grpSp>
          <p:nvGrpSpPr>
            <p:cNvPr id="22" name="Group 21">
              <a:extLst>
                <a:ext uri="{FF2B5EF4-FFF2-40B4-BE49-F238E27FC236}">
                  <a16:creationId xmlns:a16="http://schemas.microsoft.com/office/drawing/2014/main" id="{99A75366-B03E-D340-A66E-9A1367EC7C29}"/>
                </a:ext>
              </a:extLst>
            </p:cNvPr>
            <p:cNvGrpSpPr/>
            <p:nvPr/>
          </p:nvGrpSpPr>
          <p:grpSpPr>
            <a:xfrm>
              <a:off x="6833530" y="1365620"/>
              <a:ext cx="1415224" cy="1216322"/>
              <a:chOff x="6208834" y="1376105"/>
              <a:chExt cx="1415224" cy="1216322"/>
            </a:xfrm>
          </p:grpSpPr>
          <p:grpSp>
            <p:nvGrpSpPr>
              <p:cNvPr id="23" name="Group 33">
                <a:extLst>
                  <a:ext uri="{FF2B5EF4-FFF2-40B4-BE49-F238E27FC236}">
                    <a16:creationId xmlns:a16="http://schemas.microsoft.com/office/drawing/2014/main" id="{B1DEB283-EF4E-A64C-BC6A-FC2881505B99}"/>
                  </a:ext>
                </a:extLst>
              </p:cNvPr>
              <p:cNvGrpSpPr>
                <a:grpSpLocks/>
              </p:cNvGrpSpPr>
              <p:nvPr/>
            </p:nvGrpSpPr>
            <p:grpSpPr bwMode="auto">
              <a:xfrm>
                <a:off x="6208834" y="1376105"/>
                <a:ext cx="1415224" cy="1216322"/>
                <a:chOff x="4197348" y="2976563"/>
                <a:chExt cx="1513684" cy="1503363"/>
              </a:xfrm>
            </p:grpSpPr>
            <p:sp>
              <p:nvSpPr>
                <p:cNvPr id="25" name="Oval 14">
                  <a:extLst>
                    <a:ext uri="{FF2B5EF4-FFF2-40B4-BE49-F238E27FC236}">
                      <a16:creationId xmlns:a16="http://schemas.microsoft.com/office/drawing/2014/main" id="{A7E688E3-E609-9E48-9C6A-D8C171DB0B2E}"/>
                    </a:ext>
                  </a:extLst>
                </p:cNvPr>
                <p:cNvSpPr>
                  <a:spLocks noChangeArrowheads="1"/>
                </p:cNvSpPr>
                <p:nvPr/>
              </p:nvSpPr>
              <p:spPr bwMode="auto">
                <a:xfrm>
                  <a:off x="4197348" y="2976563"/>
                  <a:ext cx="1505749" cy="1503363"/>
                </a:xfrm>
                <a:prstGeom prst="ellipse">
                  <a:avLst/>
                </a:prstGeom>
                <a:solidFill>
                  <a:srgbClr val="093667"/>
                </a:solidFill>
                <a:ln w="9525" cap="flat" cmpd="sng" algn="ctr">
                  <a:solidFill>
                    <a:srgbClr val="013253"/>
                  </a:solidFill>
                  <a:prstDash val="solid"/>
                  <a:round/>
                  <a:headEnd type="none" w="med" len="med"/>
                  <a:tailEnd type="none" w="med" len="med"/>
                </a:ln>
                <a:effectLst>
                  <a:outerShdw blurRad="38100" dist="25400" dir="5400000" algn="t" rotWithShape="0">
                    <a:prstClr val="black">
                      <a:alpha val="27000"/>
                    </a:prstClr>
                  </a:outerShdw>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26" name="Freeform 15">
                  <a:extLst>
                    <a:ext uri="{FF2B5EF4-FFF2-40B4-BE49-F238E27FC236}">
                      <a16:creationId xmlns:a16="http://schemas.microsoft.com/office/drawing/2014/main" id="{D315BA98-C2E9-9449-B345-D2C7267CCF5D}"/>
                    </a:ext>
                  </a:extLst>
                </p:cNvPr>
                <p:cNvSpPr>
                  <a:spLocks/>
                </p:cNvSpPr>
                <p:nvPr/>
              </p:nvSpPr>
              <p:spPr bwMode="auto">
                <a:xfrm>
                  <a:off x="4425157" y="3197225"/>
                  <a:ext cx="1285875" cy="1282700"/>
                </a:xfrm>
                <a:custGeom>
                  <a:avLst/>
                  <a:gdLst>
                    <a:gd name="T0" fmla="*/ 1064690 w 343"/>
                    <a:gd name="T1" fmla="*/ 0 h 342"/>
                    <a:gd name="T2" fmla="*/ 0 w 343"/>
                    <a:gd name="T3" fmla="*/ 1065166 h 342"/>
                    <a:gd name="T4" fmla="*/ 532345 w 343"/>
                    <a:gd name="T5" fmla="*/ 1282700 h 342"/>
                    <a:gd name="T6" fmla="*/ 1285875 w 343"/>
                    <a:gd name="T7" fmla="*/ 532583 h 342"/>
                    <a:gd name="T8" fmla="*/ 1064690 w 343"/>
                    <a:gd name="T9" fmla="*/ 0 h 3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3" h="342">
                      <a:moveTo>
                        <a:pt x="284" y="0"/>
                      </a:moveTo>
                      <a:cubicBezTo>
                        <a:pt x="0" y="284"/>
                        <a:pt x="0" y="284"/>
                        <a:pt x="0" y="284"/>
                      </a:cubicBezTo>
                      <a:cubicBezTo>
                        <a:pt x="36" y="320"/>
                        <a:pt x="87" y="342"/>
                        <a:pt x="142" y="342"/>
                      </a:cubicBezTo>
                      <a:cubicBezTo>
                        <a:pt x="253" y="342"/>
                        <a:pt x="343" y="253"/>
                        <a:pt x="343" y="142"/>
                      </a:cubicBezTo>
                      <a:cubicBezTo>
                        <a:pt x="343" y="86"/>
                        <a:pt x="320" y="36"/>
                        <a:pt x="284" y="0"/>
                      </a:cubicBezTo>
                      <a:close/>
                    </a:path>
                  </a:pathLst>
                </a:custGeom>
                <a:gradFill rotWithShape="1">
                  <a:gsLst>
                    <a:gs pos="0">
                      <a:srgbClr val="000C16">
                        <a:alpha val="34901"/>
                      </a:srgbClr>
                    </a:gs>
                    <a:gs pos="100000">
                      <a:schemeClr val="bg1">
                        <a:alpha val="0"/>
                      </a:schemeClr>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24" name="Oval 12">
                <a:extLst>
                  <a:ext uri="{FF2B5EF4-FFF2-40B4-BE49-F238E27FC236}">
                    <a16:creationId xmlns:a16="http://schemas.microsoft.com/office/drawing/2014/main" id="{91525C48-D540-4443-807C-62189B5EAEB1}"/>
                  </a:ext>
                </a:extLst>
              </p:cNvPr>
              <p:cNvSpPr>
                <a:spLocks noChangeArrowheads="1"/>
              </p:cNvSpPr>
              <p:nvPr/>
            </p:nvSpPr>
            <p:spPr bwMode="auto">
              <a:xfrm>
                <a:off x="6220017" y="1618108"/>
                <a:ext cx="1377687" cy="803916"/>
              </a:xfrm>
              <a:prstGeom prst="rect">
                <a:avLst/>
              </a:prstGeom>
              <a:noFill/>
              <a:ln w="9525" cap="flat" cmpd="sng" algn="ctr">
                <a:noFill/>
                <a:prstDash val="solid"/>
                <a:round/>
                <a:headEnd type="none" w="med" len="med"/>
                <a:tailEnd type="none" w="med" len="med"/>
              </a:ln>
              <a:effectLst>
                <a:outerShdw blurRad="38100" dist="25400" dir="5400000" algn="t" rotWithShape="0">
                  <a:srgbClr val="000000">
                    <a:alpha val="26667"/>
                  </a:srgbClr>
                </a:outerShdw>
              </a:effectLst>
            </p:spPr>
            <p:txBody>
              <a:bodyPr wrap="square" lIns="0" tIns="0" rIns="0" bIns="0" anchor="ctr">
                <a:spAutoFit/>
              </a:bodyPr>
              <a:lstStyle/>
              <a:p>
                <a:pPr algn="ctr" defTabSz="814388">
                  <a:defRPr/>
                </a:pPr>
                <a:r>
                  <a:rPr lang="en-US" sz="1600" u="sng" dirty="0">
                    <a:solidFill>
                      <a:srgbClr val="FFFFFF"/>
                    </a:solidFill>
                    <a:latin typeface="Arial"/>
                  </a:rPr>
                  <a:t>18 Months</a:t>
                </a:r>
              </a:p>
              <a:p>
                <a:pPr algn="ctr" defTabSz="814388">
                  <a:defRPr/>
                </a:pPr>
                <a:r>
                  <a:rPr lang="en-US" sz="1600" dirty="0">
                    <a:solidFill>
                      <a:srgbClr val="FFFFFF"/>
                    </a:solidFill>
                    <a:latin typeface="Arial"/>
                  </a:rPr>
                  <a:t>Lost Souls Coupon</a:t>
                </a:r>
                <a:endParaRPr lang="en-US" sz="1600" dirty="0">
                  <a:latin typeface="Arial" charset="0"/>
                </a:endParaRPr>
              </a:p>
            </p:txBody>
          </p:sp>
        </p:grpSp>
      </p:grpSp>
      <p:sp>
        <p:nvSpPr>
          <p:cNvPr id="19" name="TextBox 18">
            <a:extLst>
              <a:ext uri="{FF2B5EF4-FFF2-40B4-BE49-F238E27FC236}">
                <a16:creationId xmlns:a16="http://schemas.microsoft.com/office/drawing/2014/main" id="{7A1B9BE5-646C-4340-9965-ED6CF186CBAA}"/>
              </a:ext>
            </a:extLst>
          </p:cNvPr>
          <p:cNvSpPr txBox="1"/>
          <p:nvPr/>
        </p:nvSpPr>
        <p:spPr>
          <a:xfrm>
            <a:off x="1325029" y="4986353"/>
            <a:ext cx="1421068" cy="830997"/>
          </a:xfrm>
          <a:prstGeom prst="rect">
            <a:avLst/>
          </a:prstGeom>
          <a:noFill/>
        </p:spPr>
        <p:txBody>
          <a:bodyPr wrap="square" rtlCol="0">
            <a:spAutoFit/>
          </a:bodyPr>
          <a:lstStyle/>
          <a:p>
            <a:pPr algn="ctr"/>
            <a:r>
              <a:rPr lang="en-US" sz="1600" i="1" dirty="0"/>
              <a:t>Lapsed/</a:t>
            </a:r>
          </a:p>
          <a:p>
            <a:pPr algn="ctr"/>
            <a:r>
              <a:rPr lang="en-US" sz="1600" i="1" dirty="0"/>
              <a:t>Inactive Customers</a:t>
            </a:r>
          </a:p>
        </p:txBody>
      </p:sp>
      <p:sp>
        <p:nvSpPr>
          <p:cNvPr id="77" name="TextBox 76">
            <a:extLst>
              <a:ext uri="{FF2B5EF4-FFF2-40B4-BE49-F238E27FC236}">
                <a16:creationId xmlns:a16="http://schemas.microsoft.com/office/drawing/2014/main" id="{1CEFE773-76B4-F049-92CC-68BC3D363E7D}"/>
              </a:ext>
            </a:extLst>
          </p:cNvPr>
          <p:cNvSpPr txBox="1"/>
          <p:nvPr/>
        </p:nvSpPr>
        <p:spPr>
          <a:xfrm>
            <a:off x="715105" y="2271881"/>
            <a:ext cx="2569433" cy="584775"/>
          </a:xfrm>
          <a:prstGeom prst="rect">
            <a:avLst/>
          </a:prstGeom>
          <a:noFill/>
        </p:spPr>
        <p:txBody>
          <a:bodyPr wrap="square" rtlCol="0">
            <a:spAutoFit/>
          </a:bodyPr>
          <a:lstStyle/>
          <a:p>
            <a:pPr algn="ctr"/>
            <a:r>
              <a:rPr lang="en-US" sz="1600" i="1" dirty="0"/>
              <a:t>Newly Purchased</a:t>
            </a:r>
          </a:p>
          <a:p>
            <a:pPr algn="ctr"/>
            <a:r>
              <a:rPr lang="en-US" sz="1600" i="1" dirty="0"/>
              <a:t> Customers</a:t>
            </a:r>
          </a:p>
        </p:txBody>
      </p:sp>
      <p:sp>
        <p:nvSpPr>
          <p:cNvPr id="79" name="TextBox 78">
            <a:extLst>
              <a:ext uri="{FF2B5EF4-FFF2-40B4-BE49-F238E27FC236}">
                <a16:creationId xmlns:a16="http://schemas.microsoft.com/office/drawing/2014/main" id="{6F0E35C6-1643-2946-BC89-6D73B8473EB4}"/>
              </a:ext>
            </a:extLst>
          </p:cNvPr>
          <p:cNvSpPr txBox="1"/>
          <p:nvPr/>
        </p:nvSpPr>
        <p:spPr>
          <a:xfrm>
            <a:off x="626390" y="1163799"/>
            <a:ext cx="10728375" cy="646331"/>
          </a:xfrm>
          <a:prstGeom prst="rect">
            <a:avLst/>
          </a:prstGeom>
          <a:noFill/>
        </p:spPr>
        <p:txBody>
          <a:bodyPr wrap="square" rtlCol="0">
            <a:spAutoFit/>
          </a:bodyPr>
          <a:lstStyle/>
          <a:p>
            <a:r>
              <a:rPr lang="en-US" dirty="0"/>
              <a:t>Utilize </a:t>
            </a:r>
            <a:r>
              <a:rPr lang="en-US" dirty="0" err="1"/>
              <a:t>Xtime</a:t>
            </a:r>
            <a:r>
              <a:rPr lang="en-US" dirty="0"/>
              <a:t> Marketing to reach our customer base in various segments, timelines, and offers: newly sold, active customers, and lapsed/inactive.</a:t>
            </a:r>
          </a:p>
        </p:txBody>
      </p:sp>
    </p:spTree>
    <p:extLst>
      <p:ext uri="{BB962C8B-B14F-4D97-AF65-F5344CB8AC3E}">
        <p14:creationId xmlns:p14="http://schemas.microsoft.com/office/powerpoint/2010/main" val="21449973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8AF31AD-D703-5748-B1AF-08E2C28141CF}"/>
              </a:ext>
            </a:extLst>
          </p:cNvPr>
          <p:cNvSpPr txBox="1"/>
          <p:nvPr/>
        </p:nvSpPr>
        <p:spPr>
          <a:xfrm>
            <a:off x="626390" y="488019"/>
            <a:ext cx="9686441" cy="707886"/>
          </a:xfrm>
          <a:prstGeom prst="rect">
            <a:avLst/>
          </a:prstGeom>
          <a:noFill/>
        </p:spPr>
        <p:txBody>
          <a:bodyPr wrap="square" rtlCol="0">
            <a:spAutoFit/>
          </a:bodyPr>
          <a:lstStyle/>
          <a:p>
            <a:r>
              <a:rPr lang="en-US" sz="4000" dirty="0"/>
              <a:t>Recap</a:t>
            </a:r>
          </a:p>
        </p:txBody>
      </p:sp>
      <p:sp>
        <p:nvSpPr>
          <p:cNvPr id="2" name="TextBox 1">
            <a:extLst>
              <a:ext uri="{FF2B5EF4-FFF2-40B4-BE49-F238E27FC236}">
                <a16:creationId xmlns:a16="http://schemas.microsoft.com/office/drawing/2014/main" id="{98B6C19E-4894-204B-B771-C15074E8B746}"/>
              </a:ext>
            </a:extLst>
          </p:cNvPr>
          <p:cNvSpPr txBox="1"/>
          <p:nvPr/>
        </p:nvSpPr>
        <p:spPr>
          <a:xfrm>
            <a:off x="1094031" y="2339438"/>
            <a:ext cx="10003938" cy="2677656"/>
          </a:xfrm>
          <a:prstGeom prst="rect">
            <a:avLst/>
          </a:prstGeom>
          <a:noFill/>
        </p:spPr>
        <p:txBody>
          <a:bodyPr wrap="square" rtlCol="0">
            <a:spAutoFit/>
          </a:bodyPr>
          <a:lstStyle/>
          <a:p>
            <a:pPr marL="285750" indent="-285750">
              <a:buFont typeface="Arial" panose="020B0604020202020204" pitchFamily="34" charset="0"/>
              <a:buChar char="•"/>
            </a:pPr>
            <a:r>
              <a:rPr lang="en-US" sz="2400" dirty="0"/>
              <a:t>Maintain organic social media presence</a:t>
            </a:r>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r>
              <a:rPr lang="en-US" sz="2400" dirty="0"/>
              <a:t>Continue promoting coupons to active customers and re-enlisting inactive/lapsed customers </a:t>
            </a:r>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r>
              <a:rPr lang="en-US" sz="2400" dirty="0"/>
              <a:t>Consider paid search budget in slow season to attract new customer base and compete with neighboring service centers </a:t>
            </a:r>
          </a:p>
        </p:txBody>
      </p:sp>
    </p:spTree>
    <p:extLst>
      <p:ext uri="{BB962C8B-B14F-4D97-AF65-F5344CB8AC3E}">
        <p14:creationId xmlns:p14="http://schemas.microsoft.com/office/powerpoint/2010/main" val="41215761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7967FB-683E-1047-B4E2-5B717252FFCB}"/>
              </a:ext>
            </a:extLst>
          </p:cNvPr>
          <p:cNvSpPr>
            <a:spLocks noGrp="1"/>
          </p:cNvSpPr>
          <p:nvPr>
            <p:ph type="title"/>
          </p:nvPr>
        </p:nvSpPr>
        <p:spPr/>
        <p:txBody>
          <a:bodyPr/>
          <a:lstStyle/>
          <a:p>
            <a:r>
              <a:rPr lang="en-US" dirty="0"/>
              <a:t>II. Analysis of Metrics</a:t>
            </a:r>
          </a:p>
        </p:txBody>
      </p:sp>
      <p:sp>
        <p:nvSpPr>
          <p:cNvPr id="3" name="Text Placeholder 2">
            <a:extLst>
              <a:ext uri="{FF2B5EF4-FFF2-40B4-BE49-F238E27FC236}">
                <a16:creationId xmlns:a16="http://schemas.microsoft.com/office/drawing/2014/main" id="{3EA725CA-735A-2E46-9AB7-2D793D9DFE8B}"/>
              </a:ext>
            </a:extLst>
          </p:cNvPr>
          <p:cNvSpPr>
            <a:spLocks noGrp="1"/>
          </p:cNvSpPr>
          <p:nvPr>
            <p:ph type="body" idx="1"/>
          </p:nvPr>
        </p:nvSpPr>
        <p:spPr>
          <a:xfrm>
            <a:off x="2695194" y="4352464"/>
            <a:ext cx="6801612" cy="1645919"/>
          </a:xfrm>
        </p:spPr>
        <p:txBody>
          <a:bodyPr>
            <a:noAutofit/>
          </a:bodyPr>
          <a:lstStyle/>
          <a:p>
            <a:r>
              <a:rPr lang="en-US" sz="2400" dirty="0"/>
              <a:t>Cost of Labor</a:t>
            </a:r>
          </a:p>
          <a:p>
            <a:r>
              <a:rPr lang="en-US" sz="2400" dirty="0"/>
              <a:t>Expense Structure</a:t>
            </a:r>
          </a:p>
          <a:p>
            <a:r>
              <a:rPr lang="en-US" sz="2400" dirty="0"/>
              <a:t>Service Analysis</a:t>
            </a:r>
          </a:p>
          <a:p>
            <a:r>
              <a:rPr lang="en-US" sz="2400" dirty="0"/>
              <a:t>Facility &amp; Productivity</a:t>
            </a:r>
          </a:p>
        </p:txBody>
      </p:sp>
    </p:spTree>
    <p:extLst>
      <p:ext uri="{BB962C8B-B14F-4D97-AF65-F5344CB8AC3E}">
        <p14:creationId xmlns:p14="http://schemas.microsoft.com/office/powerpoint/2010/main" val="3660812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8AF31AD-D703-5748-B1AF-08E2C28141CF}"/>
              </a:ext>
            </a:extLst>
          </p:cNvPr>
          <p:cNvSpPr txBox="1"/>
          <p:nvPr/>
        </p:nvSpPr>
        <p:spPr>
          <a:xfrm>
            <a:off x="626390" y="488019"/>
            <a:ext cx="9686441" cy="707886"/>
          </a:xfrm>
          <a:prstGeom prst="rect">
            <a:avLst/>
          </a:prstGeom>
          <a:noFill/>
        </p:spPr>
        <p:txBody>
          <a:bodyPr wrap="square" rtlCol="0">
            <a:spAutoFit/>
          </a:bodyPr>
          <a:lstStyle/>
          <a:p>
            <a:r>
              <a:rPr lang="en-US" sz="4000" dirty="0"/>
              <a:t>Cost of Labor</a:t>
            </a:r>
          </a:p>
        </p:txBody>
      </p:sp>
      <p:pic>
        <p:nvPicPr>
          <p:cNvPr id="10" name="Picture 9">
            <a:extLst>
              <a:ext uri="{FF2B5EF4-FFF2-40B4-BE49-F238E27FC236}">
                <a16:creationId xmlns:a16="http://schemas.microsoft.com/office/drawing/2014/main" id="{9B53E7D8-1BBA-004F-A1F0-AA23345A6848}"/>
              </a:ext>
            </a:extLst>
          </p:cNvPr>
          <p:cNvPicPr>
            <a:picLocks noChangeAspect="1"/>
          </p:cNvPicPr>
          <p:nvPr/>
        </p:nvPicPr>
        <p:blipFill rotWithShape="1">
          <a:blip r:embed="rId2"/>
          <a:srcRect l="8968" t="-1" r="9214" b="5542"/>
          <a:stretch/>
        </p:blipFill>
        <p:spPr>
          <a:xfrm>
            <a:off x="3238483" y="1438924"/>
            <a:ext cx="5715033" cy="3107012"/>
          </a:xfrm>
          <a:prstGeom prst="rect">
            <a:avLst/>
          </a:prstGeom>
        </p:spPr>
      </p:pic>
      <p:sp>
        <p:nvSpPr>
          <p:cNvPr id="7" name="Content Placeholder 5">
            <a:extLst>
              <a:ext uri="{FF2B5EF4-FFF2-40B4-BE49-F238E27FC236}">
                <a16:creationId xmlns:a16="http://schemas.microsoft.com/office/drawing/2014/main" id="{4836E9B6-D033-784B-8F4C-D6A30AAE43F5}"/>
              </a:ext>
            </a:extLst>
          </p:cNvPr>
          <p:cNvSpPr txBox="1">
            <a:spLocks/>
          </p:cNvSpPr>
          <p:nvPr/>
        </p:nvSpPr>
        <p:spPr>
          <a:xfrm>
            <a:off x="419099" y="4704089"/>
            <a:ext cx="11353800" cy="2072428"/>
          </a:xfrm>
          <a:prstGeom prst="rect">
            <a:avLst/>
          </a:prstGeom>
        </p:spPr>
        <p:txBody>
          <a:bodyPr lIns="91440" tIns="45720" rIns="91440" bIns="45720" anchor="t">
            <a:norm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buFont typeface="Wingdings 2" pitchFamily="18" charset="2"/>
              <a:buNone/>
            </a:pPr>
            <a:r>
              <a:rPr lang="en-US" sz="1800" b="1" dirty="0"/>
              <a:t>Our priority is to increase CPL sales in order to generate a greater net profit.</a:t>
            </a:r>
          </a:p>
          <a:p>
            <a:pPr>
              <a:buFont typeface="Wingdings 2" pitchFamily="2" charset="2"/>
              <a:buChar char=""/>
            </a:pPr>
            <a:r>
              <a:rPr lang="en-US" sz="1600" dirty="0">
                <a:ea typeface="+mn-lt"/>
                <a:cs typeface="+mn-lt"/>
              </a:rPr>
              <a:t>Promoting additional maintenance services.</a:t>
            </a:r>
            <a:endParaRPr lang="en-US" sz="1600" dirty="0"/>
          </a:p>
          <a:p>
            <a:pPr lvl="1">
              <a:buFont typeface="Wingdings 2" pitchFamily="2" charset="2"/>
              <a:buChar char=""/>
            </a:pPr>
            <a:r>
              <a:rPr lang="en-US" sz="1600" dirty="0">
                <a:ea typeface="+mn-lt"/>
                <a:cs typeface="+mn-lt"/>
              </a:rPr>
              <a:t>Offering service packages or loyalty discounts.</a:t>
            </a:r>
            <a:endParaRPr lang="en-US" dirty="0"/>
          </a:p>
          <a:p>
            <a:pPr lvl="1">
              <a:buFont typeface="Wingdings 2" pitchFamily="2" charset="2"/>
              <a:buChar char=""/>
            </a:pPr>
            <a:r>
              <a:rPr lang="en-US" sz="1600" dirty="0">
                <a:ea typeface="+mn-lt"/>
                <a:cs typeface="+mn-lt"/>
              </a:rPr>
              <a:t>Upselling during service appointments by educating customers on the benefits of preventive maintenance.</a:t>
            </a:r>
            <a:endParaRPr lang="en-US" dirty="0"/>
          </a:p>
          <a:p>
            <a:pPr lvl="1">
              <a:buFont typeface="Wingdings" pitchFamily="2" charset="2"/>
              <a:buChar char="§"/>
            </a:pPr>
            <a:endParaRPr lang="en-US" sz="1600" dirty="0"/>
          </a:p>
          <a:p>
            <a:pPr lvl="1">
              <a:buFont typeface="Wingdings" pitchFamily="2" charset="2"/>
              <a:buChar char="§"/>
            </a:pPr>
            <a:endParaRPr lang="en-US" sz="1600" dirty="0"/>
          </a:p>
          <a:p>
            <a:endParaRPr lang="en-US" sz="1800" dirty="0"/>
          </a:p>
        </p:txBody>
      </p:sp>
    </p:spTree>
    <p:extLst>
      <p:ext uri="{BB962C8B-B14F-4D97-AF65-F5344CB8AC3E}">
        <p14:creationId xmlns:p14="http://schemas.microsoft.com/office/powerpoint/2010/main" val="1572058378"/>
      </p:ext>
    </p:extLst>
  </p:cSld>
  <p:clrMapOvr>
    <a:masterClrMapping/>
  </p:clrMapOvr>
</p:sld>
</file>

<file path=ppt/theme/theme1.xml><?xml version="1.0" encoding="utf-8"?>
<a:theme xmlns:a="http://schemas.openxmlformats.org/drawingml/2006/main" name="Parcel">
  <a:themeElements>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Parcel">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4DB32801-28C0-48B0-8C1D-A9A58613615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{7628997B-BE4E-874E-B27A-32AB235859EB}tf10001120</Template>
  <TotalTime>11609</TotalTime>
  <Words>1859</Words>
  <Application>Microsoft Office PowerPoint</Application>
  <PresentationFormat>Widescreen</PresentationFormat>
  <Paragraphs>181</Paragraphs>
  <Slides>20</Slides>
  <Notes>2</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Parcel</vt:lpstr>
      <vt:lpstr>Yonkers Honda Service Action Plan</vt:lpstr>
      <vt:lpstr>Contents</vt:lpstr>
      <vt:lpstr>1. Advertising &amp; Marketing</vt:lpstr>
      <vt:lpstr>PowerPoint Presentation</vt:lpstr>
      <vt:lpstr>PowerPoint Presentation</vt:lpstr>
      <vt:lpstr>PowerPoint Presentation</vt:lpstr>
      <vt:lpstr>PowerPoint Presentation</vt:lpstr>
      <vt:lpstr>II. Analysis of Metrics</vt:lpstr>
      <vt:lpstr>PowerPoint Presentation</vt:lpstr>
      <vt:lpstr>PowerPoint Presentation</vt:lpstr>
      <vt:lpstr>PowerPoint Presentation</vt:lpstr>
      <vt:lpstr>PowerPoint Presentation</vt:lpstr>
      <vt:lpstr>III. One line ro’s</vt:lpstr>
      <vt:lpstr>PowerPoint Presentation</vt:lpstr>
      <vt:lpstr>IV. Conclusion</vt:lpstr>
      <vt:lpstr>PowerPoint Presentation</vt:lpstr>
      <vt:lpstr>PowerPoint Presentation</vt:lpstr>
      <vt:lpstr>PowerPoint Presentation</vt:lpstr>
      <vt:lpstr>Recap</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Yonkers Honda Service Action Plan</dc:title>
  <dc:creator>Jacqueline Feinberg</dc:creator>
  <cp:lastModifiedBy>Jacqueline Feinberg</cp:lastModifiedBy>
  <cp:revision>418</cp:revision>
  <dcterms:created xsi:type="dcterms:W3CDTF">2020-01-13T19:24:49Z</dcterms:created>
  <dcterms:modified xsi:type="dcterms:W3CDTF">2024-11-12T20:02:47Z</dcterms:modified>
</cp:coreProperties>
</file>