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tx1"/>
                </a:solidFill>
                <a:effectLst>
                  <a:outerShdw blurRad="38100" dist="38100" dir="2700000" algn="tl">
                    <a:srgbClr val="000000">
                      <a:alpha val="43137"/>
                    </a:srgbClr>
                  </a:outerShdw>
                </a:effectLst>
              </a:rPr>
              <a:t>BERGSTROM BUICK GMC</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solidFill>
                  <a:schemeClr val="tx1"/>
                </a:solidFill>
                <a:effectLst>
                  <a:outerShdw blurRad="38100" dist="38100" dir="2700000" algn="tl">
                    <a:srgbClr val="000000">
                      <a:alpha val="43137"/>
                    </a:srgbClr>
                  </a:outerShdw>
                </a:effectLst>
              </a:rPr>
              <a:t>CODY MACDONALD</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chemeClr val="tx1"/>
                </a:solidFill>
              </a:rPr>
              <a:t>Opportunities</a:t>
            </a:r>
          </a:p>
          <a:p>
            <a:pPr>
              <a:buClrTx/>
              <a:buFont typeface="Wingdings" panose="05000000000000000000" pitchFamily="2" charset="2"/>
              <a:buChar char="Ø"/>
            </a:pPr>
            <a:r>
              <a:rPr lang="en-US" dirty="0">
                <a:solidFill>
                  <a:schemeClr val="tx1"/>
                </a:solidFill>
              </a:rPr>
              <a:t>Utilize express services for recommendations</a:t>
            </a:r>
          </a:p>
          <a:p>
            <a:pPr>
              <a:buClrTx/>
              <a:buFont typeface="Wingdings" panose="05000000000000000000" pitchFamily="2" charset="2"/>
              <a:buChar char="Ø"/>
            </a:pPr>
            <a:r>
              <a:rPr lang="en-US" dirty="0">
                <a:solidFill>
                  <a:schemeClr val="tx1"/>
                </a:solidFill>
              </a:rPr>
              <a:t>- Highlight team value to shape fresh faces into successful professionals</a:t>
            </a:r>
          </a:p>
          <a:p>
            <a:pPr>
              <a:buClrTx/>
              <a:buFont typeface="Wingdings" panose="05000000000000000000" pitchFamily="2" charset="2"/>
              <a:buChar char="Ø"/>
            </a:pPr>
            <a:r>
              <a:rPr lang="en-US" dirty="0">
                <a:solidFill>
                  <a:schemeClr val="tx1"/>
                </a:solidFill>
              </a:rPr>
              <a:t>- Improve work dispatching</a:t>
            </a:r>
          </a:p>
          <a:p>
            <a:pPr>
              <a:buClrTx/>
              <a:buFont typeface="Wingdings" panose="05000000000000000000" pitchFamily="2" charset="2"/>
              <a:buChar char="Ø"/>
            </a:pPr>
            <a:r>
              <a:rPr lang="en-US" dirty="0">
                <a:solidFill>
                  <a:schemeClr val="tx1"/>
                </a:solidFill>
              </a:rPr>
              <a:t>- Push express technicians for growth</a:t>
            </a:r>
          </a:p>
          <a:p>
            <a:pPr>
              <a:buClrTx/>
              <a:buFont typeface="Wingdings" panose="05000000000000000000" pitchFamily="2" charset="2"/>
              <a:buChar char="Ø"/>
            </a:pPr>
            <a:r>
              <a:rPr lang="en-US" dirty="0">
                <a:solidFill>
                  <a:schemeClr val="tx1"/>
                </a:solidFill>
              </a:rPr>
              <a:t>- Strive for a full-shop mentality</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chemeClr val="tx1"/>
                </a:solidFill>
              </a:rPr>
              <a:t>Threats</a:t>
            </a:r>
          </a:p>
          <a:p>
            <a:pPr>
              <a:buClrTx/>
              <a:buFont typeface="Wingdings" panose="05000000000000000000" pitchFamily="2" charset="2"/>
              <a:buChar char="Ø"/>
            </a:pPr>
            <a:r>
              <a:rPr lang="en-US" dirty="0">
                <a:solidFill>
                  <a:schemeClr val="tx1"/>
                </a:solidFill>
              </a:rPr>
              <a:t>- Retaining good technicians</a:t>
            </a:r>
          </a:p>
          <a:p>
            <a:pPr>
              <a:buClrTx/>
              <a:buFont typeface="Wingdings" panose="05000000000000000000" pitchFamily="2" charset="2"/>
              <a:buChar char="Ø"/>
            </a:pPr>
            <a:r>
              <a:rPr lang="en-US" dirty="0">
                <a:solidFill>
                  <a:schemeClr val="tx1"/>
                </a:solidFill>
              </a:rPr>
              <a:t>- Aftermarket labor time guides reducing times below General Motors standards</a:t>
            </a:r>
          </a:p>
          <a:p>
            <a:pPr>
              <a:buClrTx/>
              <a:buFont typeface="Wingdings" panose="05000000000000000000" pitchFamily="2" charset="2"/>
              <a:buChar char="Ø"/>
            </a:pPr>
            <a:r>
              <a:rPr lang="en-US" dirty="0">
                <a:solidFill>
                  <a:schemeClr val="tx1"/>
                </a:solidFill>
              </a:rPr>
              <a:t>- Aging out of veteran technicians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Objectives</a:t>
            </a:r>
          </a:p>
          <a:p>
            <a:pPr marL="0" marR="0" lvl="0" indent="0" algn="l" defTabSz="914400" rtl="0" eaLnBrk="0" fontAlgn="base" latinLnBrk="0" hangingPunct="0">
              <a:lnSpc>
                <a:spcPct val="100000"/>
              </a:lnSpc>
              <a:spcBef>
                <a:spcPct val="0"/>
              </a:spcBef>
              <a:spcAft>
                <a:spcPct val="0"/>
              </a:spcAft>
              <a:buClrTx/>
              <a:buSzTx/>
              <a:buNone/>
              <a:tabLst/>
            </a:pP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Leverage Team Strengths:</a:t>
            </a:r>
            <a:r>
              <a:rPr kumimoji="0" lang="en-US" altLang="en-US" sz="1800" b="0" i="0" u="none" strike="noStrike" cap="none" normalizeH="0" baseline="0" dirty="0">
                <a:ln>
                  <a:noFill/>
                </a:ln>
                <a:solidFill>
                  <a:schemeClr val="tx1"/>
                </a:solidFill>
                <a:effectLst/>
              </a:rPr>
              <a:t> Foster teamwork, learning, and problem-solving to maintain a high-performing, cohesive workforce.</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Enhance Customer Trust:</a:t>
            </a:r>
            <a:r>
              <a:rPr kumimoji="0" lang="en-US" altLang="en-US" sz="1800" b="0" i="0" u="none" strike="noStrike" cap="none" normalizeH="0" baseline="0" dirty="0">
                <a:ln>
                  <a:noFill/>
                </a:ln>
                <a:solidFill>
                  <a:schemeClr val="tx1"/>
                </a:solidFill>
                <a:effectLst/>
              </a:rPr>
              <a:t> Build on honesty, integrity, and service excellence to strengthen customer relationships to boost CSI.</a:t>
            </a:r>
          </a:p>
          <a:p>
            <a:pPr defTabSz="914400" eaLnBrk="0" fontAlgn="base" hangingPunct="0">
              <a:spcBef>
                <a:spcPct val="0"/>
              </a:spcBef>
              <a:spcAft>
                <a:spcPct val="0"/>
              </a:spcAft>
              <a:buClrTx/>
              <a:buSzTx/>
              <a:buFont typeface="Arial" panose="020B0604020202020204" pitchFamily="34" charset="0"/>
              <a:buChar char="•"/>
            </a:pPr>
            <a:r>
              <a:rPr kumimoji="0" lang="en-US" altLang="en-US" sz="1800" b="1" i="0" u="none" strike="noStrike" cap="none" normalizeH="0" baseline="0" dirty="0">
                <a:ln>
                  <a:noFill/>
                </a:ln>
                <a:solidFill>
                  <a:schemeClr val="tx1"/>
                </a:solidFill>
                <a:effectLst/>
              </a:rPr>
              <a:t>Optimize Parts Efficiency:</a:t>
            </a:r>
            <a:r>
              <a:rPr kumimoji="0" lang="en-US" altLang="en-US" sz="1800" b="0" i="0" u="none" strike="noStrike" cap="none" normalizeH="0" baseline="0" dirty="0">
                <a:ln>
                  <a:noFill/>
                </a:ln>
                <a:solidFill>
                  <a:schemeClr val="tx1"/>
                </a:solidFill>
                <a:effectLst/>
              </a:rPr>
              <a:t> Streamline parts sourcing and delivery, utilizing local options when possible.</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Improve Communication:</a:t>
            </a:r>
            <a:r>
              <a:rPr kumimoji="0" lang="en-US" altLang="en-US" sz="1800" b="0" i="0" u="none" strike="noStrike" cap="none" normalizeH="0" baseline="0" dirty="0">
                <a:ln>
                  <a:noFill/>
                </a:ln>
                <a:solidFill>
                  <a:schemeClr val="tx1"/>
                </a:solidFill>
                <a:effectLst/>
              </a:rPr>
              <a:t> Establish clear protocols to ensure effective and timely communication.</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Set Clear Expectations:</a:t>
            </a:r>
            <a:r>
              <a:rPr kumimoji="0" lang="en-US" altLang="en-US" sz="1800" b="0" i="0" u="none" strike="noStrike" cap="none" normalizeH="0" baseline="0" dirty="0">
                <a:ln>
                  <a:noFill/>
                </a:ln>
                <a:solidFill>
                  <a:schemeClr val="tx1"/>
                </a:solidFill>
                <a:effectLst/>
              </a:rPr>
              <a:t> Define and align performance goals with organizational objectives.</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Develop Young Workforce:</a:t>
            </a:r>
            <a:r>
              <a:rPr kumimoji="0" lang="en-US" altLang="en-US" sz="1800" b="0" i="0" u="none" strike="noStrike" cap="none" normalizeH="0" baseline="0" dirty="0">
                <a:ln>
                  <a:noFill/>
                </a:ln>
                <a:solidFill>
                  <a:schemeClr val="tx1"/>
                </a:solidFill>
                <a:effectLst/>
              </a:rPr>
              <a:t> Provide mentorship and training to bridge experience gaps in a young team.</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Maximize Facility Efficiency:</a:t>
            </a:r>
            <a:r>
              <a:rPr kumimoji="0" lang="en-US" altLang="en-US" sz="1800" b="0" i="0" u="none" strike="noStrike" cap="none" normalizeH="0" baseline="0" dirty="0">
                <a:ln>
                  <a:noFill/>
                </a:ln>
                <a:solidFill>
                  <a:schemeClr val="tx1"/>
                </a:solidFill>
                <a:effectLst/>
              </a:rPr>
              <a:t> Explore strategies to improve workflow across the two separate buildings.</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Expand Express Services:</a:t>
            </a:r>
            <a:r>
              <a:rPr kumimoji="0" lang="en-US" altLang="en-US" sz="1800" b="0" i="0" u="none" strike="noStrike" cap="none" normalizeH="0" baseline="0" dirty="0">
                <a:ln>
                  <a:noFill/>
                </a:ln>
                <a:solidFill>
                  <a:schemeClr val="tx1"/>
                </a:solidFill>
                <a:effectLst/>
              </a:rPr>
              <a:t> Promote express recommendations to increase revenue and shop efficiency.</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Strengthen Workforce Development:</a:t>
            </a:r>
            <a:r>
              <a:rPr kumimoji="0" lang="en-US" altLang="en-US" sz="1800" b="0" i="0" u="none" strike="noStrike" cap="none" normalizeH="0" baseline="0" dirty="0">
                <a:ln>
                  <a:noFill/>
                </a:ln>
                <a:solidFill>
                  <a:schemeClr val="tx1"/>
                </a:solidFill>
                <a:effectLst/>
              </a:rPr>
              <a:t> Grow inexperienced technicians by collaboration and training.</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Enhance Work Dispatching:</a:t>
            </a:r>
            <a:r>
              <a:rPr kumimoji="0" lang="en-US" altLang="en-US" sz="1800" b="0" i="0" u="none" strike="noStrike" cap="none" normalizeH="0" baseline="0" dirty="0">
                <a:ln>
                  <a:noFill/>
                </a:ln>
                <a:solidFill>
                  <a:schemeClr val="tx1"/>
                </a:solidFill>
                <a:effectLst/>
              </a:rPr>
              <a:t> Adopt better systems to improve task allocation and productivity.</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Achieve Unified Shop Culture:</a:t>
            </a:r>
            <a:r>
              <a:rPr kumimoji="0" lang="en-US" altLang="en-US" sz="1800" b="0" i="0" u="none" strike="noStrike" cap="none" normalizeH="0" baseline="0" dirty="0">
                <a:ln>
                  <a:noFill/>
                </a:ln>
                <a:solidFill>
                  <a:schemeClr val="tx1"/>
                </a:solidFill>
                <a:effectLst/>
              </a:rPr>
              <a:t> Encourage a full-shop mentality to maximize collective efficiency.</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Retain Skilled Technicians:</a:t>
            </a:r>
            <a:r>
              <a:rPr kumimoji="0" lang="en-US" altLang="en-US" sz="1800" b="0" i="0" u="none" strike="noStrike" cap="none" normalizeH="0" baseline="0" dirty="0">
                <a:ln>
                  <a:noFill/>
                </a:ln>
                <a:solidFill>
                  <a:schemeClr val="tx1"/>
                </a:solidFill>
                <a:effectLst/>
              </a:rPr>
              <a:t> Implement retention strategies, including competitive pay and growth opportunities.</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93962"/>
            <a:ext cx="8596668" cy="4747401"/>
          </a:xfrm>
        </p:spPr>
        <p:txBody>
          <a:bodyPr>
            <a:normAutofit fontScale="85000" lnSpcReduction="10000"/>
          </a:bodyPr>
          <a:lstStyle/>
          <a:p>
            <a:r>
              <a:rPr lang="en-US" dirty="0"/>
              <a:t>Strategies</a:t>
            </a:r>
          </a:p>
          <a:p>
            <a:pPr>
              <a:buFont typeface="Arial" panose="020B0604020202020204" pitchFamily="34" charset="0"/>
              <a:buChar char="•"/>
            </a:pPr>
            <a:endParaRPr lang="en-US" dirty="0"/>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Team Building &amp; Engagement:</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Foster collaboration through team-building activities, and peer recognition.</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Strengthen Team Culture:</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Align employees with a unified shop mentality through workshops and collective incentives.</a:t>
            </a:r>
          </a:p>
          <a:p>
            <a:pPr defTabSz="914400" eaLnBrk="0" fontAlgn="base" hangingPunct="0">
              <a:spcBef>
                <a:spcPct val="0"/>
              </a:spcBef>
              <a:spcAft>
                <a:spcPct val="0"/>
              </a:spcAft>
              <a:buClrTx/>
              <a:buSzTx/>
              <a:buFont typeface="Arial" panose="020B0604020202020204" pitchFamily="34" charset="0"/>
              <a:buChar char="•"/>
            </a:pPr>
            <a:r>
              <a:rPr kumimoji="0" lang="en-US" altLang="en-US" sz="1800" b="1" i="0" u="none" strike="noStrike" cap="none" normalizeH="0" baseline="0" dirty="0">
                <a:ln>
                  <a:noFill/>
                </a:ln>
                <a:solidFill>
                  <a:schemeClr val="tx1"/>
                </a:solidFill>
                <a:effectLst/>
              </a:rPr>
              <a:t>Enhance Customer Trust:</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Showcase success stories, gather feedback, and continuously improve service quality.</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Improve Communication:</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Implement centralized tools, regular meetings, and clear communication protocols.</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Set Clear Expectations:</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Develop a policy handbook and use project management tools to ensure accountability.</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Expand Express Services:</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Promote express offerings with incentives and train technicians to upsell effectively.</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Enhance Work Dispatching:</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Use software for automated task prioritization and minimize downtime.</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Retain Skilled Technicians:</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Offer competitive pay, bonuses, and growth opportunities to retain talent.</a:t>
            </a: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rPr>
              <a:t>Address Labor Time Challenges:</a:t>
            </a:r>
            <a:endParaRPr kumimoji="0" lang="en-US" altLang="en-US" sz="1800" b="0" i="0" u="none" strike="noStrike" cap="none" normalizeH="0" baseline="0" dirty="0">
              <a:ln>
                <a:noFill/>
              </a:ln>
              <a:solidFill>
                <a:schemeClr val="tx1"/>
              </a:solidFill>
              <a:effectLst/>
            </a:endParaRPr>
          </a:p>
          <a:p>
            <a:pPr marR="0" lvl="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rPr>
              <a:t>Advocate for fair time standards and develop productivity strategies to maintain profitability.</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solidFill>
                  <a:schemeClr val="tx1"/>
                </a:solidFill>
              </a:rPr>
              <a:t>Tactics</a:t>
            </a:r>
          </a:p>
          <a:p>
            <a:pPr>
              <a:buClrTx/>
              <a:buFont typeface="Arial" panose="020B0604020202020204" pitchFamily="34" charset="0"/>
              <a:buChar char="•"/>
            </a:pPr>
            <a:r>
              <a:rPr lang="en-US" sz="1400" b="1" dirty="0">
                <a:solidFill>
                  <a:schemeClr val="tx1"/>
                </a:solidFill>
              </a:rPr>
              <a:t>Regular Team Workshops: Schedule monthly time focused on teamwork, problem-solving, and communication skills.</a:t>
            </a:r>
          </a:p>
          <a:p>
            <a:pPr>
              <a:buClrTx/>
              <a:buFont typeface="Arial" panose="020B0604020202020204" pitchFamily="34" charset="0"/>
              <a:buChar char="•"/>
            </a:pPr>
            <a:r>
              <a:rPr lang="en-US" sz="1400" b="1" dirty="0">
                <a:solidFill>
                  <a:schemeClr val="tx1"/>
                </a:solidFill>
              </a:rPr>
              <a:t>Peer Recognition Program: Launch a "Team Member of the Month"</a:t>
            </a:r>
          </a:p>
          <a:p>
            <a:pPr>
              <a:buClrTx/>
              <a:buFont typeface="Arial" panose="020B0604020202020204" pitchFamily="34" charset="0"/>
              <a:buChar char="•"/>
            </a:pPr>
            <a:r>
              <a:rPr lang="en-US" sz="1400" b="1" dirty="0">
                <a:solidFill>
                  <a:schemeClr val="tx1"/>
                </a:solidFill>
              </a:rPr>
              <a:t>Service Excellence Standards: Train all employees on consistent service quality protocols.</a:t>
            </a:r>
          </a:p>
          <a:p>
            <a:pPr>
              <a:buClrTx/>
              <a:buFont typeface="Arial" panose="020B0604020202020204" pitchFamily="34" charset="0"/>
              <a:buChar char="•"/>
            </a:pPr>
            <a:r>
              <a:rPr lang="en-US" sz="1400" b="1" dirty="0">
                <a:solidFill>
                  <a:schemeClr val="tx1"/>
                </a:solidFill>
              </a:rPr>
              <a:t>Feedback Forums: Organize bi-weekly meetings for employees to voice concerns and suggest improvements.</a:t>
            </a:r>
          </a:p>
          <a:p>
            <a:pPr>
              <a:buClrTx/>
              <a:buFont typeface="Arial" panose="020B0604020202020204" pitchFamily="34" charset="0"/>
              <a:buChar char="•"/>
            </a:pPr>
            <a:r>
              <a:rPr lang="en-US" sz="1400" b="1" dirty="0">
                <a:solidFill>
                  <a:schemeClr val="tx1"/>
                </a:solidFill>
              </a:rPr>
              <a:t>Daily Huddles: Hold brief morning meetings to align teams on priorities and address immediate concerns.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971949081"/>
              </p:ext>
            </p:extLst>
          </p:nvPr>
        </p:nvGraphicFramePr>
        <p:xfrm>
          <a:off x="677334" y="1818623"/>
          <a:ext cx="9132492" cy="484632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48900">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48900">
                <a:tc>
                  <a:txBody>
                    <a:bodyPr/>
                    <a:lstStyle/>
                    <a:p>
                      <a:r>
                        <a:rPr lang="en-US" dirty="0"/>
                        <a:t>Organize monthly team-building workshops.</a:t>
                      </a:r>
                    </a:p>
                  </a:txBody>
                  <a:tcPr/>
                </a:tc>
                <a:tc>
                  <a:txBody>
                    <a:bodyPr/>
                    <a:lstStyle/>
                    <a:p>
                      <a:r>
                        <a:rPr lang="en-US" dirty="0"/>
                        <a:t>GM – Dept Managers</a:t>
                      </a:r>
                    </a:p>
                  </a:txBody>
                  <a:tcPr/>
                </a:tc>
                <a:tc>
                  <a:txBody>
                    <a:bodyPr/>
                    <a:lstStyle/>
                    <a:p>
                      <a:r>
                        <a:rPr lang="en-US" dirty="0"/>
                        <a:t>Monthly</a:t>
                      </a:r>
                    </a:p>
                  </a:txBody>
                  <a:tcPr/>
                </a:tc>
                <a:extLst>
                  <a:ext uri="{0D108BD9-81ED-4DB2-BD59-A6C34878D82A}">
                    <a16:rowId xmlns:a16="http://schemas.microsoft.com/office/drawing/2014/main" val="2400365483"/>
                  </a:ext>
                </a:extLst>
              </a:tr>
              <a:tr h="548900">
                <a:tc>
                  <a:txBody>
                    <a:bodyPr/>
                    <a:lstStyle/>
                    <a:p>
                      <a:r>
                        <a:rPr lang="en-US" dirty="0"/>
                        <a:t>Conduct daily huddles for priority alignment.</a:t>
                      </a:r>
                    </a:p>
                  </a:txBody>
                  <a:tcPr/>
                </a:tc>
                <a:tc>
                  <a:txBody>
                    <a:bodyPr/>
                    <a:lstStyle/>
                    <a:p>
                      <a:r>
                        <a:rPr lang="en-US" dirty="0"/>
                        <a:t>Service Manager</a:t>
                      </a:r>
                    </a:p>
                  </a:txBody>
                  <a:tcPr/>
                </a:tc>
                <a:tc>
                  <a:txBody>
                    <a:bodyPr/>
                    <a:lstStyle/>
                    <a:p>
                      <a:r>
                        <a:rPr lang="en-US" dirty="0"/>
                        <a:t>Ongoing</a:t>
                      </a:r>
                    </a:p>
                    <a:p>
                      <a:endParaRPr lang="en-US" dirty="0"/>
                    </a:p>
                  </a:txBody>
                  <a:tcPr/>
                </a:tc>
                <a:extLst>
                  <a:ext uri="{0D108BD9-81ED-4DB2-BD59-A6C34878D82A}">
                    <a16:rowId xmlns:a16="http://schemas.microsoft.com/office/drawing/2014/main" val="107845787"/>
                  </a:ext>
                </a:extLst>
              </a:tr>
              <a:tr h="548900">
                <a:tc>
                  <a:txBody>
                    <a:bodyPr/>
                    <a:lstStyle/>
                    <a:p>
                      <a:r>
                        <a:rPr lang="en-US" dirty="0"/>
                        <a:t>Organize bi-weekly feedback (1on 1’s).</a:t>
                      </a:r>
                    </a:p>
                  </a:txBody>
                  <a:tcPr/>
                </a:tc>
                <a:tc>
                  <a:txBody>
                    <a:bodyPr/>
                    <a:lstStyle/>
                    <a:p>
                      <a:r>
                        <a:rPr lang="en-US" dirty="0"/>
                        <a:t>Service Manager / GM</a:t>
                      </a:r>
                    </a:p>
                  </a:txBody>
                  <a:tcPr/>
                </a:tc>
                <a:tc>
                  <a:txBody>
                    <a:bodyPr/>
                    <a:lstStyle/>
                    <a:p>
                      <a:r>
                        <a:rPr lang="en-US" dirty="0"/>
                        <a:t>Monthly</a:t>
                      </a:r>
                    </a:p>
                  </a:txBody>
                  <a:tcPr/>
                </a:tc>
                <a:extLst>
                  <a:ext uri="{0D108BD9-81ED-4DB2-BD59-A6C34878D82A}">
                    <a16:rowId xmlns:a16="http://schemas.microsoft.com/office/drawing/2014/main" val="1530126605"/>
                  </a:ext>
                </a:extLst>
              </a:tr>
              <a:tr h="548900">
                <a:tc>
                  <a:txBody>
                    <a:bodyPr/>
                    <a:lstStyle/>
                    <a:p>
                      <a:r>
                        <a:rPr lang="en-US" dirty="0"/>
                        <a:t>Conduct regular stay interviews.</a:t>
                      </a:r>
                    </a:p>
                  </a:txBody>
                  <a:tcPr/>
                </a:tc>
                <a:tc>
                  <a:txBody>
                    <a:bodyPr/>
                    <a:lstStyle/>
                    <a:p>
                      <a:r>
                        <a:rPr lang="en-US" dirty="0"/>
                        <a:t>GM / Service Manager</a:t>
                      </a:r>
                    </a:p>
                  </a:txBody>
                  <a:tcPr/>
                </a:tc>
                <a:tc>
                  <a:txBody>
                    <a:bodyPr/>
                    <a:lstStyle/>
                    <a:p>
                      <a:r>
                        <a:rPr lang="en-US" dirty="0"/>
                        <a:t>Quarterly</a:t>
                      </a:r>
                    </a:p>
                  </a:txBody>
                  <a:tcPr/>
                </a:tc>
                <a:extLst>
                  <a:ext uri="{0D108BD9-81ED-4DB2-BD59-A6C34878D82A}">
                    <a16:rowId xmlns:a16="http://schemas.microsoft.com/office/drawing/2014/main" val="1950345431"/>
                  </a:ext>
                </a:extLst>
              </a:tr>
              <a:tr h="784143">
                <a:tc>
                  <a:txBody>
                    <a:bodyPr/>
                    <a:lstStyle/>
                    <a:p>
                      <a:r>
                        <a:rPr lang="en-US" dirty="0"/>
                        <a:t>Train advisors on recommendations from technicians</a:t>
                      </a:r>
                    </a:p>
                  </a:txBody>
                  <a:tcPr/>
                </a:tc>
                <a:tc>
                  <a:txBody>
                    <a:bodyPr/>
                    <a:lstStyle/>
                    <a:p>
                      <a:r>
                        <a:rPr lang="en-US" dirty="0"/>
                        <a:t>Service Manager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Monthly</a:t>
                      </a:r>
                    </a:p>
                    <a:p>
                      <a:endParaRPr lang="en-US" dirty="0"/>
                    </a:p>
                  </a:txBody>
                  <a:tcPr/>
                </a:tc>
                <a:extLst>
                  <a:ext uri="{0D108BD9-81ED-4DB2-BD59-A6C34878D82A}">
                    <a16:rowId xmlns:a16="http://schemas.microsoft.com/office/drawing/2014/main" val="1960891333"/>
                  </a:ext>
                </a:extLst>
              </a:tr>
              <a:tr h="323552">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7224325"/>
                  </a:ext>
                </a:extLst>
              </a:tr>
              <a:tr h="323552">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chemeClr val="tx1"/>
                </a:solidFill>
              </a:rPr>
              <a:t>Synopsis</a:t>
            </a:r>
          </a:p>
          <a:p>
            <a:pPr marL="0" indent="0">
              <a:buNone/>
            </a:pPr>
            <a:r>
              <a:rPr lang="en-US" dirty="0">
                <a:solidFill>
                  <a:schemeClr val="tx1"/>
                </a:solidFill>
              </a:rPr>
              <a:t>Arriving roughly a year ago, my goal was to help grow the organizations foundation in culture and teamwork but identify operational inefficiencies . Workforce development is a critical area to address. We need to find a way to capitalize on opportunities like </a:t>
            </a:r>
            <a:r>
              <a:rPr lang="en-US" dirty="0" err="1">
                <a:solidFill>
                  <a:schemeClr val="tx1"/>
                </a:solidFill>
              </a:rPr>
              <a:t>express,also</a:t>
            </a:r>
            <a:r>
              <a:rPr lang="en-US" dirty="0">
                <a:solidFill>
                  <a:schemeClr val="tx1"/>
                </a:solidFill>
              </a:rPr>
              <a:t> focusing on upskilling the workforce, all while mitigating risks such as technician retention. Overall the organization is well-positioned for sustained growth and resilience.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pPr>
              <a:buClrTx/>
              <a:buFont typeface="Wingdings" panose="05000000000000000000" pitchFamily="2" charset="2"/>
              <a:buChar char="Ø"/>
            </a:pPr>
            <a:r>
              <a:rPr lang="en-US" sz="1600" dirty="0">
                <a:solidFill>
                  <a:schemeClr val="tx1"/>
                </a:solidFill>
                <a:latin typeface="Aharoni" panose="020F0502020204030204" pitchFamily="2" charset="-79"/>
                <a:cs typeface="Aharoni" panose="020F0502020204030204" pitchFamily="2" charset="-79"/>
              </a:rPr>
              <a:t>Our aim is to highlight the real advantages of selecting us over smaller, independent shops. Although some may assume dealerships are pricier, we are frequently equally competitive or even more cost-effective. Additionally, with a shop full of GM Certified technicians we deliver unique services and benefits that independent shops cannot provide.</a:t>
            </a:r>
          </a:p>
          <a:p>
            <a:pPr>
              <a:buClrTx/>
              <a:buFont typeface="Wingdings" panose="05000000000000000000" pitchFamily="2" charset="2"/>
              <a:buChar char="Ø"/>
            </a:pPr>
            <a:r>
              <a:rPr lang="en-US" sz="1600" b="0" i="0" u="none" strike="noStrike" baseline="0" dirty="0">
                <a:solidFill>
                  <a:schemeClr val="tx1"/>
                </a:solidFill>
                <a:latin typeface="Aharoni" panose="020F0502020204030204" pitchFamily="2" charset="-79"/>
                <a:cs typeface="Aharoni" panose="020F0502020204030204" pitchFamily="2" charset="-79"/>
              </a:rPr>
              <a:t>General goals for improvement start with focusing on ways to outshine the competition big or small. We want to giv</a:t>
            </a:r>
            <a:r>
              <a:rPr lang="en-US" sz="1600" dirty="0">
                <a:solidFill>
                  <a:schemeClr val="tx1"/>
                </a:solidFill>
                <a:latin typeface="Aharoni" panose="020F0502020204030204" pitchFamily="2" charset="-79"/>
                <a:cs typeface="Aharoni" panose="020F0502020204030204" pitchFamily="2" charset="-79"/>
              </a:rPr>
              <a:t>e every guest outstanding service every time.</a:t>
            </a:r>
            <a:endParaRPr lang="en-US" sz="1600" b="0" i="0" u="none" strike="noStrike" baseline="0" dirty="0">
              <a:solidFill>
                <a:schemeClr val="tx1"/>
              </a:solidFill>
              <a:latin typeface="Aharoni" panose="020F0502020204030204" pitchFamily="2" charset="-79"/>
              <a:cs typeface="Aharoni" panose="020F0502020204030204" pitchFamily="2" charset="-79"/>
            </a:endParaRPr>
          </a:p>
          <a:p>
            <a:pPr>
              <a:buClrTx/>
              <a:buFont typeface="Wingdings" panose="05000000000000000000" pitchFamily="2" charset="2"/>
              <a:buChar char="Ø"/>
            </a:pPr>
            <a:r>
              <a:rPr lang="en-US" sz="1600" b="0" i="0" u="none" strike="noStrike" baseline="0" dirty="0">
                <a:solidFill>
                  <a:schemeClr val="tx1"/>
                </a:solidFill>
                <a:latin typeface="Aharoni" panose="020F0502020204030204" pitchFamily="2" charset="-79"/>
                <a:cs typeface="Aharoni" panose="020F0502020204030204" pitchFamily="2" charset="-79"/>
              </a:rPr>
              <a:t>To improve, we will ensure proper guest walk arounds of their vehicles, while establishing a good communication line whether they are in our waiting area or at home</a:t>
            </a:r>
          </a:p>
          <a:p>
            <a:pPr>
              <a:buClrTx/>
              <a:buFont typeface="Wingdings" panose="05000000000000000000" pitchFamily="2" charset="2"/>
              <a:buChar char="Ø"/>
            </a:pPr>
            <a:r>
              <a:rPr lang="en-US" sz="1600" b="0" i="0" u="none" strike="noStrike" baseline="0" dirty="0">
                <a:solidFill>
                  <a:schemeClr val="tx1"/>
                </a:solidFill>
                <a:latin typeface="Aharoni" panose="020F0502020204030204" pitchFamily="2" charset="-79"/>
                <a:cs typeface="Aharoni" panose="020F0502020204030204" pitchFamily="2" charset="-79"/>
              </a:rPr>
              <a:t>We will evaluate our progress by focusing on the store’s reviews online along with guest satisfaction index scores. Strong reviews from the stores guest base will generally tell you everything you need to know about the health of your dealership.</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34710"/>
            <a:ext cx="8596668" cy="3880773"/>
          </a:xfrm>
        </p:spPr>
        <p:txBody>
          <a:bodyPr/>
          <a:lstStyle/>
          <a:p>
            <a:r>
              <a:rPr lang="en-US" dirty="0"/>
              <a:t>Strengths</a:t>
            </a:r>
          </a:p>
          <a:p>
            <a:pPr>
              <a:buClrTx/>
              <a:buFont typeface="Wingdings" panose="05000000000000000000" pitchFamily="2" charset="2"/>
              <a:buChar char="Ø"/>
            </a:pPr>
            <a:r>
              <a:rPr lang="en-US" dirty="0"/>
              <a:t>Great environment</a:t>
            </a:r>
          </a:p>
          <a:p>
            <a:pPr>
              <a:buClrTx/>
              <a:buFont typeface="Wingdings" panose="05000000000000000000" pitchFamily="2" charset="2"/>
              <a:buChar char="Ø"/>
            </a:pPr>
            <a:r>
              <a:rPr lang="en-US" dirty="0"/>
              <a:t>- Fast-paced</a:t>
            </a:r>
          </a:p>
          <a:p>
            <a:pPr>
              <a:buClrTx/>
              <a:buFont typeface="Wingdings" panose="05000000000000000000" pitchFamily="2" charset="2"/>
              <a:buChar char="Ø"/>
            </a:pPr>
            <a:r>
              <a:rPr lang="en-US" dirty="0"/>
              <a:t>- Eager, new-age workforce that wants to take on challenges</a:t>
            </a:r>
          </a:p>
          <a:p>
            <a:pPr>
              <a:buClrTx/>
              <a:buFont typeface="Wingdings" panose="05000000000000000000" pitchFamily="2" charset="2"/>
              <a:buChar char="Ø"/>
            </a:pPr>
            <a:r>
              <a:rPr lang="en-US" dirty="0"/>
              <a:t>- Honesty and integrity</a:t>
            </a:r>
          </a:p>
          <a:p>
            <a:pPr>
              <a:buClrTx/>
              <a:buFont typeface="Wingdings" panose="05000000000000000000" pitchFamily="2" charset="2"/>
              <a:buChar char="Ø"/>
            </a:pPr>
            <a:r>
              <a:rPr lang="en-US" dirty="0"/>
              <a:t>- High level of service</a:t>
            </a:r>
          </a:p>
          <a:p>
            <a:pPr>
              <a:buClrTx/>
              <a:buFont typeface="Wingdings" panose="05000000000000000000" pitchFamily="2" charset="2"/>
              <a:buChar char="Ø"/>
            </a:pPr>
            <a:r>
              <a:rPr lang="en-US" dirty="0"/>
              <a:t>- Strong problem-solving capabilities</a:t>
            </a:r>
          </a:p>
          <a:p>
            <a:pPr>
              <a:buClrTx/>
              <a:buFont typeface="Wingdings" panose="05000000000000000000" pitchFamily="2" charset="2"/>
              <a:buChar char="Ø"/>
            </a:pPr>
            <a:r>
              <a:rPr lang="en-US" dirty="0"/>
              <a:t>- Teamwork and mutual learning</a:t>
            </a:r>
          </a:p>
          <a:p>
            <a:pPr>
              <a:buClrTx/>
              <a:buFont typeface="Wingdings" panose="05000000000000000000" pitchFamily="2" charset="2"/>
              <a:buChar char="Ø"/>
            </a:pPr>
            <a:r>
              <a:rPr lang="en-US" dirty="0"/>
              <a:t>- Successfully rebuilding customer base and trust</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solidFill>
                  <a:schemeClr val="tx1"/>
                </a:solidFill>
              </a:rPr>
              <a:t>Weaknesses</a:t>
            </a:r>
          </a:p>
          <a:p>
            <a:pPr>
              <a:buClr>
                <a:schemeClr val="tx1"/>
              </a:buClr>
              <a:buFont typeface="Wingdings" panose="05000000000000000000" pitchFamily="2" charset="2"/>
              <a:buChar char="Ø"/>
            </a:pPr>
            <a:r>
              <a:rPr lang="en-US" dirty="0">
                <a:solidFill>
                  <a:schemeClr val="tx1"/>
                </a:solidFill>
              </a:rPr>
              <a:t>- Parts department: delays in filling and ordering parts</a:t>
            </a:r>
          </a:p>
          <a:p>
            <a:pPr>
              <a:buClr>
                <a:schemeClr val="tx1"/>
              </a:buClr>
              <a:buFont typeface="Wingdings" panose="05000000000000000000" pitchFamily="2" charset="2"/>
              <a:buChar char="Ø"/>
            </a:pPr>
            <a:r>
              <a:rPr lang="en-US" dirty="0">
                <a:solidFill>
                  <a:schemeClr val="tx1"/>
                </a:solidFill>
              </a:rPr>
              <a:t>- Occasional lack of follow-through</a:t>
            </a:r>
          </a:p>
          <a:p>
            <a:pPr>
              <a:buClr>
                <a:schemeClr val="tx1"/>
              </a:buClr>
              <a:buFont typeface="Wingdings" panose="05000000000000000000" pitchFamily="2" charset="2"/>
              <a:buChar char="Ø"/>
            </a:pPr>
            <a:r>
              <a:rPr lang="en-US" dirty="0">
                <a:solidFill>
                  <a:schemeClr val="tx1"/>
                </a:solidFill>
              </a:rPr>
              <a:t>- Challenges with communication</a:t>
            </a:r>
          </a:p>
          <a:p>
            <a:pPr>
              <a:buClr>
                <a:schemeClr val="tx1"/>
              </a:buClr>
              <a:buFont typeface="Wingdings" panose="05000000000000000000" pitchFamily="2" charset="2"/>
              <a:buChar char="Ø"/>
            </a:pPr>
            <a:r>
              <a:rPr lang="en-US" dirty="0">
                <a:solidFill>
                  <a:schemeClr val="tx1"/>
                </a:solidFill>
              </a:rPr>
              <a:t>- Difficulty setting certain expectations</a:t>
            </a:r>
          </a:p>
          <a:p>
            <a:pPr>
              <a:buClr>
                <a:schemeClr val="tx1"/>
              </a:buClr>
              <a:buFont typeface="Wingdings" panose="05000000000000000000" pitchFamily="2" charset="2"/>
              <a:buChar char="Ø"/>
            </a:pPr>
            <a:r>
              <a:rPr lang="en-US" dirty="0">
                <a:solidFill>
                  <a:schemeClr val="tx1"/>
                </a:solidFill>
              </a:rPr>
              <a:t>- Young and inexperienced work crew</a:t>
            </a:r>
          </a:p>
          <a:p>
            <a:pPr>
              <a:buClr>
                <a:schemeClr val="tx1"/>
              </a:buClr>
              <a:buFont typeface="Wingdings" panose="05000000000000000000" pitchFamily="2" charset="2"/>
              <a:buChar char="Ø"/>
            </a:pPr>
            <a:r>
              <a:rPr lang="en-US" dirty="0">
                <a:solidFill>
                  <a:schemeClr val="tx1"/>
                </a:solidFill>
              </a:rPr>
              <a:t>- General location</a:t>
            </a:r>
          </a:p>
          <a:p>
            <a:pPr>
              <a:buClr>
                <a:schemeClr val="tx1"/>
              </a:buClr>
              <a:buFont typeface="Wingdings" panose="05000000000000000000" pitchFamily="2" charset="2"/>
              <a:buChar char="Ø"/>
            </a:pPr>
            <a:r>
              <a:rPr lang="en-US" dirty="0">
                <a:solidFill>
                  <a:schemeClr val="tx1"/>
                </a:solidFill>
              </a:rPr>
              <a:t>- Split facilities with two separate buildings for the main shop</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327</TotalTime>
  <Words>982</Words>
  <Application>Microsoft Office PowerPoint</Application>
  <PresentationFormat>Widescreen</PresentationFormat>
  <Paragraphs>133</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Aharoni</vt:lpstr>
      <vt:lpstr>Arial</vt:lpstr>
      <vt:lpstr>Calibri</vt:lpstr>
      <vt:lpstr>Trebuchet MS</vt:lpstr>
      <vt:lpstr>Wingdings</vt:lpstr>
      <vt:lpstr>Wingdings 3</vt:lpstr>
      <vt:lpstr>Facet</vt:lpstr>
      <vt:lpstr>BERGSTROM BUICK GMC</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Cody MacDonald</cp:lastModifiedBy>
  <cp:revision>11</cp:revision>
  <dcterms:created xsi:type="dcterms:W3CDTF">2022-12-04T13:10:55Z</dcterms:created>
  <dcterms:modified xsi:type="dcterms:W3CDTF">2024-11-23T19:44:03Z</dcterms:modified>
</cp:coreProperties>
</file>